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9" r:id="rId1"/>
  </p:sldMasterIdLst>
  <p:notesMasterIdLst>
    <p:notesMasterId r:id="rId43"/>
  </p:notesMasterIdLst>
  <p:handoutMasterIdLst>
    <p:handoutMasterId r:id="rId44"/>
  </p:handoutMasterIdLst>
  <p:sldIdLst>
    <p:sldId id="261" r:id="rId2"/>
    <p:sldId id="472" r:id="rId3"/>
    <p:sldId id="534" r:id="rId4"/>
    <p:sldId id="473" r:id="rId5"/>
    <p:sldId id="477" r:id="rId6"/>
    <p:sldId id="537" r:id="rId7"/>
    <p:sldId id="483" r:id="rId8"/>
    <p:sldId id="524" r:id="rId9"/>
    <p:sldId id="400" r:id="rId10"/>
    <p:sldId id="404" r:id="rId11"/>
    <p:sldId id="414" r:id="rId12"/>
    <p:sldId id="415" r:id="rId13"/>
    <p:sldId id="538" r:id="rId14"/>
    <p:sldId id="540" r:id="rId15"/>
    <p:sldId id="541" r:id="rId16"/>
    <p:sldId id="543" r:id="rId17"/>
    <p:sldId id="539" r:id="rId18"/>
    <p:sldId id="542" r:id="rId19"/>
    <p:sldId id="544" r:id="rId20"/>
    <p:sldId id="545" r:id="rId21"/>
    <p:sldId id="496" r:id="rId22"/>
    <p:sldId id="547" r:id="rId23"/>
    <p:sldId id="498" r:id="rId24"/>
    <p:sldId id="548" r:id="rId25"/>
    <p:sldId id="549" r:id="rId26"/>
    <p:sldId id="557" r:id="rId27"/>
    <p:sldId id="559" r:id="rId28"/>
    <p:sldId id="550" r:id="rId29"/>
    <p:sldId id="551" r:id="rId30"/>
    <p:sldId id="560" r:id="rId31"/>
    <p:sldId id="558" r:id="rId32"/>
    <p:sldId id="566" r:id="rId33"/>
    <p:sldId id="567" r:id="rId34"/>
    <p:sldId id="506" r:id="rId35"/>
    <p:sldId id="507" r:id="rId36"/>
    <p:sldId id="508" r:id="rId37"/>
    <p:sldId id="509" r:id="rId38"/>
    <p:sldId id="563" r:id="rId39"/>
    <p:sldId id="512" r:id="rId40"/>
    <p:sldId id="564" r:id="rId41"/>
    <p:sldId id="565" r:id="rId42"/>
  </p:sldIdLst>
  <p:sldSz cx="9144000" cy="6858000" type="screen4x3"/>
  <p:notesSz cx="7053263" cy="93091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99"/>
    <a:srgbClr val="E4C9FF"/>
    <a:srgbClr val="006600"/>
    <a:srgbClr val="800000"/>
    <a:srgbClr val="FFFF00"/>
    <a:srgbClr val="990000"/>
    <a:srgbClr val="FFF5C9"/>
    <a:srgbClr val="9C5BCD"/>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49" autoAdjust="0"/>
    <p:restoredTop sz="94556" autoAdjust="0"/>
  </p:normalViewPr>
  <p:slideViewPr>
    <p:cSldViewPr>
      <p:cViewPr varScale="1">
        <p:scale>
          <a:sx n="94" d="100"/>
          <a:sy n="94" d="100"/>
        </p:scale>
        <p:origin x="121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2"/>
    </p:cViewPr>
  </p:sorterViewPr>
  <p:notesViewPr>
    <p:cSldViewPr>
      <p:cViewPr>
        <p:scale>
          <a:sx n="100" d="100"/>
          <a:sy n="100" d="100"/>
        </p:scale>
        <p:origin x="-1548" y="-78"/>
      </p:cViewPr>
      <p:guideLst>
        <p:guide orient="horz" pos="2880"/>
        <p:guide pos="2160"/>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616359" y="290879"/>
            <a:ext cx="4746270" cy="465455"/>
          </a:xfrm>
          <a:prstGeom prst="rect">
            <a:avLst/>
          </a:prstGeom>
        </p:spPr>
        <p:txBody>
          <a:bodyPr vert="horz" lIns="93497" tIns="46749" rIns="93497" bIns="46749" rtlCol="0"/>
          <a:lstStyle>
            <a:lvl1pPr algn="l">
              <a:defRPr sz="1200"/>
            </a:lvl1pPr>
          </a:lstStyle>
          <a:p>
            <a:pPr algn="r"/>
            <a:r>
              <a:rPr lang="es-ES" sz="1100" i="1" dirty="0">
                <a:latin typeface="Calibri" pitchFamily="34" charset="0"/>
              </a:rPr>
              <a:t>Curso – Taller: </a:t>
            </a:r>
          </a:p>
          <a:p>
            <a:pPr algn="r"/>
            <a:r>
              <a:rPr lang="es-ES" i="1" dirty="0" smtClean="0">
                <a:latin typeface="Calibri" pitchFamily="34" charset="0"/>
              </a:rPr>
              <a:t>Identificación de Procesos y Elaboración de Documentos del SGC</a:t>
            </a:r>
            <a:endParaRPr lang="es-MX" i="1" dirty="0">
              <a:latin typeface="Calibri" pitchFamily="34" charset="0"/>
            </a:endParaRPr>
          </a:p>
        </p:txBody>
      </p:sp>
      <p:sp>
        <p:nvSpPr>
          <p:cNvPr id="4" name="3 Marcador de pie de página"/>
          <p:cNvSpPr>
            <a:spLocks noGrp="1"/>
          </p:cNvSpPr>
          <p:nvPr>
            <p:ph type="ftr" sz="quarter" idx="2"/>
          </p:nvPr>
        </p:nvSpPr>
        <p:spPr>
          <a:xfrm>
            <a:off x="734696" y="8436398"/>
            <a:ext cx="2130663" cy="465455"/>
          </a:xfrm>
          <a:prstGeom prst="rect">
            <a:avLst/>
          </a:prstGeom>
        </p:spPr>
        <p:txBody>
          <a:bodyPr vert="horz" lIns="93497" tIns="46749" rIns="93497" bIns="46749" rtlCol="0" anchor="b"/>
          <a:lstStyle>
            <a:lvl1pPr algn="l">
              <a:defRPr sz="1200"/>
            </a:lvl1pPr>
          </a:lstStyle>
          <a:p>
            <a:r>
              <a:rPr lang="es-ES" sz="1100" dirty="0">
                <a:latin typeface="Calibri" pitchFamily="34" charset="0"/>
              </a:rPr>
              <a:t>INACS</a:t>
            </a:r>
            <a:endParaRPr lang="es-MX" sz="1100" dirty="0">
              <a:latin typeface="Calibri" pitchFamily="34" charset="0"/>
            </a:endParaRPr>
          </a:p>
        </p:txBody>
      </p:sp>
      <p:sp>
        <p:nvSpPr>
          <p:cNvPr id="5" name="4 Marcador de número de diapositiva"/>
          <p:cNvSpPr>
            <a:spLocks noGrp="1"/>
          </p:cNvSpPr>
          <p:nvPr>
            <p:ph type="sldNum" sz="quarter" idx="3"/>
          </p:nvPr>
        </p:nvSpPr>
        <p:spPr>
          <a:xfrm>
            <a:off x="3379687" y="8436398"/>
            <a:ext cx="3056414" cy="465455"/>
          </a:xfrm>
          <a:prstGeom prst="rect">
            <a:avLst/>
          </a:prstGeom>
        </p:spPr>
        <p:txBody>
          <a:bodyPr vert="horz" lIns="93497" tIns="46749" rIns="93497" bIns="46749" rtlCol="0" anchor="b"/>
          <a:lstStyle>
            <a:lvl1pPr algn="r">
              <a:defRPr sz="1200"/>
            </a:lvl1pPr>
          </a:lstStyle>
          <a:p>
            <a:fld id="{F315058F-5C36-4055-9FCA-98B657A6745D}" type="slidenum">
              <a:rPr lang="es-MX" sz="1100">
                <a:latin typeface="Calibri" pitchFamily="34" charset="0"/>
              </a:rPr>
              <a:pPr/>
              <a:t>‹Nº›</a:t>
            </a:fld>
            <a:endParaRPr lang="es-MX" sz="1100" dirty="0">
              <a:latin typeface="Calibri" pitchFamily="34" charset="0"/>
            </a:endParaRPr>
          </a:p>
        </p:txBody>
      </p:sp>
      <p:sp>
        <p:nvSpPr>
          <p:cNvPr id="7" name="6 Redondear rectángulo de esquina diagonal"/>
          <p:cNvSpPr/>
          <p:nvPr/>
        </p:nvSpPr>
        <p:spPr>
          <a:xfrm>
            <a:off x="808168" y="727246"/>
            <a:ext cx="5510400" cy="72728"/>
          </a:xfrm>
          <a:prstGeom prst="round2Diag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497" tIns="46749" rIns="93497" bIns="46749" rtlCol="0" anchor="ctr"/>
          <a:lstStyle/>
          <a:p>
            <a:pPr algn="ctr"/>
            <a:endParaRPr lang="es-MX" dirty="0"/>
          </a:p>
        </p:txBody>
      </p:sp>
    </p:spTree>
    <p:extLst>
      <p:ext uri="{BB962C8B-B14F-4D97-AF65-F5344CB8AC3E}">
        <p14:creationId xmlns:p14="http://schemas.microsoft.com/office/powerpoint/2010/main" val="393736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MX" dirty="0"/>
          </a:p>
        </p:txBody>
      </p:sp>
      <p:sp>
        <p:nvSpPr>
          <p:cNvPr id="3" name="2 Marcador de fecha"/>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99A10-4662-4F62-A1E5-15611AA201FE}" type="datetimeFigureOut">
              <a:rPr lang="es-MX" smtClean="0"/>
              <a:pPr/>
              <a:t>19/07/2014</a:t>
            </a:fld>
            <a:endParaRPr lang="es-MX" dirty="0"/>
          </a:p>
        </p:txBody>
      </p:sp>
      <p:sp>
        <p:nvSpPr>
          <p:cNvPr id="4" name="3 Marcador de imagen de diapositiva"/>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s-MX" dirty="0"/>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DAA60A30-B984-42E8-8D58-E293DCA22725}" type="slidenum">
              <a:rPr lang="es-MX" smtClean="0"/>
              <a:pPr/>
              <a:t>‹Nº›</a:t>
            </a:fld>
            <a:endParaRPr lang="es-MX" dirty="0"/>
          </a:p>
        </p:txBody>
      </p:sp>
    </p:spTree>
    <p:extLst>
      <p:ext uri="{BB962C8B-B14F-4D97-AF65-F5344CB8AC3E}">
        <p14:creationId xmlns:p14="http://schemas.microsoft.com/office/powerpoint/2010/main" val="4046461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C8747-DD64-41C2-A62A-3E800BCF2EF9}" type="slidenum">
              <a:rPr lang="es-ES_tradnl" altLang="es-MX"/>
              <a:pPr/>
              <a:t>3</a:t>
            </a:fld>
            <a:endParaRPr lang="es-ES_tradnl" altLang="es-MX" dirty="0"/>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s-MX" altLang="es-MX" dirty="0"/>
          </a:p>
        </p:txBody>
      </p:sp>
    </p:spTree>
    <p:extLst>
      <p:ext uri="{BB962C8B-B14F-4D97-AF65-F5344CB8AC3E}">
        <p14:creationId xmlns:p14="http://schemas.microsoft.com/office/powerpoint/2010/main" val="97710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23E876-61DC-4CDA-9E6A-3AA942A57C6F}" type="datetimeFigureOut">
              <a:rPr lang="es-MX" smtClean="0"/>
              <a:pPr/>
              <a:t>19/07/2014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99AC5E41-3692-4152-B9D6-6C03A16E9AE7}" type="slidenum">
              <a:rPr lang="es-MX" smtClean="0"/>
              <a:pPr/>
              <a:t>‹Nº›</a:t>
            </a:fld>
            <a:endParaRPr lang="es-MX" dirty="0"/>
          </a:p>
        </p:txBody>
      </p:sp>
    </p:spTree>
    <p:extLst>
      <p:ext uri="{BB962C8B-B14F-4D97-AF65-F5344CB8AC3E}">
        <p14:creationId xmlns:p14="http://schemas.microsoft.com/office/powerpoint/2010/main" val="3812496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CBEAF9-9E58-4CC8-A6FF-6DD8A58DEEA4}" type="datetimeFigureOut">
              <a:rPr lang="en-US" smtClean="0"/>
              <a:pPr/>
              <a:t>7/19/2014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‹Nº›</a:t>
            </a:fld>
            <a:endParaRPr kumimoji="0" lang="en-US" dirty="0"/>
          </a:p>
        </p:txBody>
      </p:sp>
    </p:spTree>
    <p:extLst>
      <p:ext uri="{BB962C8B-B14F-4D97-AF65-F5344CB8AC3E}">
        <p14:creationId xmlns:p14="http://schemas.microsoft.com/office/powerpoint/2010/main" val="262607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CBEAF9-9E58-4CC8-A6FF-6DD8A58DEEA4}" type="datetimeFigureOut">
              <a:rPr lang="en-US" smtClean="0"/>
              <a:pPr/>
              <a:t>7/19/2014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‹Nº›</a:t>
            </a:fld>
            <a:endParaRPr kumimoji="0" lang="en-US" dirty="0"/>
          </a:p>
        </p:txBody>
      </p:sp>
    </p:spTree>
    <p:extLst>
      <p:ext uri="{BB962C8B-B14F-4D97-AF65-F5344CB8AC3E}">
        <p14:creationId xmlns:p14="http://schemas.microsoft.com/office/powerpoint/2010/main" val="194610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69"/>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s-ES" dirty="0"/>
          </a:p>
        </p:txBody>
      </p:sp>
      <p:sp>
        <p:nvSpPr>
          <p:cNvPr id="6" name="Rectangle 70"/>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s-ES" dirty="0"/>
          </a:p>
        </p:txBody>
      </p:sp>
      <p:sp>
        <p:nvSpPr>
          <p:cNvPr id="7" name="Rectangle 71"/>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4FE030F1-6CBD-451F-BCB3-E11757928611}" type="slidenum">
              <a:rPr lang="es-ES"/>
              <a:pPr>
                <a:defRPr/>
              </a:pPr>
              <a:t>‹Nº›</a:t>
            </a:fld>
            <a:endParaRPr lang="es-ES" dirty="0"/>
          </a:p>
        </p:txBody>
      </p:sp>
    </p:spTree>
    <p:extLst>
      <p:ext uri="{BB962C8B-B14F-4D97-AF65-F5344CB8AC3E}">
        <p14:creationId xmlns:p14="http://schemas.microsoft.com/office/powerpoint/2010/main" val="78246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F9F4A0-414E-4522-A65D-F5BB23418FF3}" type="datetimeFigureOut">
              <a:rPr lang="es-ES" smtClean="0"/>
              <a:pPr/>
              <a:t>19/07/2014</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0E07D274-E2A7-4E58-8398-DECB94405DF5}" type="slidenum">
              <a:rPr lang="es-ES" smtClean="0"/>
              <a:pPr>
                <a:defRPr/>
              </a:pPr>
              <a:t>‹Nº›</a:t>
            </a:fld>
            <a:endParaRPr lang="es-ES" dirty="0"/>
          </a:p>
        </p:txBody>
      </p:sp>
    </p:spTree>
    <p:extLst>
      <p:ext uri="{BB962C8B-B14F-4D97-AF65-F5344CB8AC3E}">
        <p14:creationId xmlns:p14="http://schemas.microsoft.com/office/powerpoint/2010/main" val="355304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4CBEAF9-9E58-4CC8-A6FF-6DD8A58DEEA4}" type="datetimeFigureOut">
              <a:rPr lang="en-US" smtClean="0"/>
              <a:pPr/>
              <a:t>7/19/2014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‹Nº›</a:t>
            </a:fld>
            <a:endParaRPr kumimoji="0" lang="en-US" dirty="0"/>
          </a:p>
        </p:txBody>
      </p:sp>
    </p:spTree>
    <p:extLst>
      <p:ext uri="{BB962C8B-B14F-4D97-AF65-F5344CB8AC3E}">
        <p14:creationId xmlns:p14="http://schemas.microsoft.com/office/powerpoint/2010/main" val="245056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4CBEAF9-9E58-4CC8-A6FF-6DD8A58DEEA4}" type="datetimeFigureOut">
              <a:rPr lang="en-US" smtClean="0"/>
              <a:pPr/>
              <a:t>7/19/2014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‹Nº›</a:t>
            </a:fld>
            <a:endParaRPr kumimoji="0" lang="en-US" dirty="0"/>
          </a:p>
        </p:txBody>
      </p:sp>
    </p:spTree>
    <p:extLst>
      <p:ext uri="{BB962C8B-B14F-4D97-AF65-F5344CB8AC3E}">
        <p14:creationId xmlns:p14="http://schemas.microsoft.com/office/powerpoint/2010/main" val="346034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4CBEAF9-9E58-4CC8-A6FF-6DD8A58DEEA4}" type="datetimeFigureOut">
              <a:rPr lang="en-US" smtClean="0"/>
              <a:pPr/>
              <a:t>7/19/2014</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‹Nº›</a:t>
            </a:fld>
            <a:endParaRPr kumimoji="0" lang="en-US" dirty="0"/>
          </a:p>
        </p:txBody>
      </p:sp>
    </p:spTree>
    <p:extLst>
      <p:ext uri="{BB962C8B-B14F-4D97-AF65-F5344CB8AC3E}">
        <p14:creationId xmlns:p14="http://schemas.microsoft.com/office/powerpoint/2010/main" val="380557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lgn="l" eaLnBrk="1" latinLnBrk="0" hangingPunct="1"/>
            <a:fld id="{74CBEAF9-9E58-4CC8-A6FF-6DD8A58DEEA4}" type="datetimeFigureOut">
              <a:rPr lang="en-US" smtClean="0"/>
              <a:pPr algn="l" eaLnBrk="1" latinLnBrk="0" hangingPunct="1"/>
              <a:t>7/19/2014</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‹Nº›</a:t>
            </a:fld>
            <a:endParaRPr kumimoji="0" lang="en-US" dirty="0">
              <a:solidFill>
                <a:schemeClr val="accent1">
                  <a:shade val="75000"/>
                </a:schemeClr>
              </a:solidFill>
            </a:endParaRPr>
          </a:p>
        </p:txBody>
      </p:sp>
    </p:spTree>
    <p:extLst>
      <p:ext uri="{BB962C8B-B14F-4D97-AF65-F5344CB8AC3E}">
        <p14:creationId xmlns:p14="http://schemas.microsoft.com/office/powerpoint/2010/main" val="1311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4" name="Slide Number Placeholder 3"/>
          <p:cNvSpPr>
            <a:spLocks noGrp="1"/>
          </p:cNvSpPr>
          <p:nvPr>
            <p:ph type="sldNum" sz="quarter" idx="12"/>
          </p:nvPr>
        </p:nvSpPr>
        <p:spPr/>
        <p:txBody>
          <a:bodyPr/>
          <a:lstStyle/>
          <a:p>
            <a:pPr>
              <a:defRPr/>
            </a:pPr>
            <a:fld id="{269EA156-F4E3-480F-853B-F58D04653AB3}" type="slidenum">
              <a:rPr lang="es-ES" smtClean="0"/>
              <a:pPr>
                <a:defRPr/>
              </a:pPr>
              <a:t>‹Nº›</a:t>
            </a:fld>
            <a:endParaRPr lang="es-ES" dirty="0"/>
          </a:p>
        </p:txBody>
      </p:sp>
    </p:spTree>
    <p:extLst>
      <p:ext uri="{BB962C8B-B14F-4D97-AF65-F5344CB8AC3E}">
        <p14:creationId xmlns:p14="http://schemas.microsoft.com/office/powerpoint/2010/main" val="41814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4CBEAF9-9E58-4CC8-A6FF-6DD8A58DEEA4}" type="datetimeFigureOut">
              <a:rPr lang="en-US" smtClean="0"/>
              <a:pPr/>
              <a:t>7/19/2014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‹Nº›</a:t>
            </a:fld>
            <a:endParaRPr kumimoji="0" lang="en-US" dirty="0"/>
          </a:p>
        </p:txBody>
      </p:sp>
    </p:spTree>
    <p:extLst>
      <p:ext uri="{BB962C8B-B14F-4D97-AF65-F5344CB8AC3E}">
        <p14:creationId xmlns:p14="http://schemas.microsoft.com/office/powerpoint/2010/main" val="79525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4CBEAF9-9E58-4CC8-A6FF-6DD8A58DEEA4}" type="datetimeFigureOut">
              <a:rPr lang="en-US" smtClean="0"/>
              <a:pPr/>
              <a:t>7/19/2014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‹Nº›</a:t>
            </a:fld>
            <a:endParaRPr kumimoji="0" lang="en-US" dirty="0"/>
          </a:p>
        </p:txBody>
      </p:sp>
    </p:spTree>
    <p:extLst>
      <p:ext uri="{BB962C8B-B14F-4D97-AF65-F5344CB8AC3E}">
        <p14:creationId xmlns:p14="http://schemas.microsoft.com/office/powerpoint/2010/main" val="384966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fld id="{74CBEAF9-9E58-4CC8-A6FF-6DD8A58DEEA4}" type="datetimeFigureOut">
              <a:rPr lang="en-US" smtClean="0"/>
              <a:pPr algn="l" eaLnBrk="1" latinLnBrk="0" hangingPunct="1"/>
              <a:t>7/19/2014</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5C064-DD44-4CAC-873E-2D1F54821676}" type="slidenum">
              <a:rPr kumimoji="0" lang="en-US" smtClean="0"/>
              <a:pPr/>
              <a:t>‹Nº›</a:t>
            </a:fld>
            <a:endParaRPr kumimoji="0" lang="en-US" dirty="0">
              <a:solidFill>
                <a:schemeClr val="accent1">
                  <a:shade val="75000"/>
                </a:schemeClr>
              </a:solidFill>
            </a:endParaRPr>
          </a:p>
        </p:txBody>
      </p:sp>
      <p:sp>
        <p:nvSpPr>
          <p:cNvPr id="7" name="CuadroTexto 6"/>
          <p:cNvSpPr txBox="1"/>
          <p:nvPr userDrawn="1"/>
        </p:nvSpPr>
        <p:spPr>
          <a:xfrm>
            <a:off x="628650" y="6356351"/>
            <a:ext cx="7886700" cy="338554"/>
          </a:xfrm>
          <a:prstGeom prst="rect">
            <a:avLst/>
          </a:prstGeom>
          <a:noFill/>
        </p:spPr>
        <p:txBody>
          <a:bodyPr wrap="square" rtlCol="0">
            <a:spAutoFit/>
          </a:bodyPr>
          <a:lstStyle/>
          <a:p>
            <a:r>
              <a:rPr lang="es-ES" sz="1600" dirty="0" smtClean="0">
                <a:latin typeface="+mn-lt"/>
              </a:rPr>
              <a:t>PGG								</a:t>
            </a:r>
            <a:fld id="{6B0D29F8-49BE-41D2-913C-EC20FC07818C}" type="slidenum">
              <a:rPr lang="es-ES" sz="1600" smtClean="0">
                <a:latin typeface="+mn-lt"/>
              </a:rPr>
              <a:pPr/>
              <a:t>‹Nº›</a:t>
            </a:fld>
            <a:endParaRPr lang="es-ES" sz="1600" dirty="0">
              <a:latin typeface="+mn-lt"/>
            </a:endParaRPr>
          </a:p>
        </p:txBody>
      </p:sp>
      <p:cxnSp>
        <p:nvCxnSpPr>
          <p:cNvPr id="8" name="Conector recto 7"/>
          <p:cNvCxnSpPr/>
          <p:nvPr userDrawn="1"/>
        </p:nvCxnSpPr>
        <p:spPr>
          <a:xfrm>
            <a:off x="1259632" y="6356351"/>
            <a:ext cx="6768752" cy="0"/>
          </a:xfrm>
          <a:prstGeom prst="line">
            <a:avLst/>
          </a:prstGeom>
          <a:ln>
            <a:solidFill>
              <a:srgbClr val="990000"/>
            </a:solidFill>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2787981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32.png"/><Relationship Id="rId2" Type="http://schemas.openxmlformats.org/officeDocument/2006/relationships/image" Target="../media/image270.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0.png"/><Relationship Id="rId4" Type="http://schemas.openxmlformats.org/officeDocument/2006/relationships/image" Target="../media/image290.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93740" y="1905060"/>
            <a:ext cx="6316184" cy="250033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eaLnBrk="1" fontAlgn="auto" hangingPunct="1">
              <a:spcBef>
                <a:spcPts val="0"/>
              </a:spcBef>
              <a:spcAft>
                <a:spcPts val="3000"/>
              </a:spcAft>
              <a:defRPr/>
            </a:pPr>
            <a:r>
              <a:rPr lang="es-MX" sz="3600" dirty="0" smtClean="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Calidad de las Mediciones; Repetibilidad y Reproducibilidad </a:t>
            </a:r>
          </a:p>
          <a:p>
            <a:pPr lvl="0" algn="ctr" eaLnBrk="1" fontAlgn="auto" hangingPunct="1">
              <a:spcBef>
                <a:spcPts val="0"/>
              </a:spcBef>
              <a:spcAft>
                <a:spcPts val="3000"/>
              </a:spcAft>
              <a:defRPr/>
            </a:pPr>
            <a:r>
              <a:rPr lang="es-MX" sz="3600" dirty="0" smtClean="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(R&amp;R)</a:t>
            </a:r>
            <a:endParaRPr kumimoji="0" lang="es-MX" sz="360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p:cNvSpPr txBox="1"/>
          <p:nvPr/>
        </p:nvSpPr>
        <p:spPr>
          <a:xfrm>
            <a:off x="3635896" y="5733256"/>
            <a:ext cx="4549608" cy="400110"/>
          </a:xfrm>
          <a:prstGeom prst="rect">
            <a:avLst/>
          </a:prstGeom>
          <a:noFill/>
        </p:spPr>
        <p:txBody>
          <a:bodyPr wrap="square" rtlCol="0">
            <a:spAutoFit/>
          </a:bodyPr>
          <a:lstStyle/>
          <a:p>
            <a:pPr algn="r"/>
            <a:r>
              <a:rPr lang="es-MX" sz="2000" dirty="0" smtClean="0">
                <a:latin typeface="+mn-lt"/>
              </a:rPr>
              <a:t>Instructor: Dr. Porfirio Gutiérrez González</a:t>
            </a:r>
            <a:endParaRPr lang="es-MX"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Text Box 2"/>
          <p:cNvSpPr txBox="1">
            <a:spLocks noChangeArrowheads="1"/>
          </p:cNvSpPr>
          <p:nvPr/>
        </p:nvSpPr>
        <p:spPr bwMode="auto">
          <a:xfrm>
            <a:off x="467544" y="763149"/>
            <a:ext cx="8424936" cy="5355312"/>
          </a:xfrm>
          <a:prstGeom prst="rect">
            <a:avLst/>
          </a:prstGeom>
          <a:noFill/>
          <a:ln w="9525">
            <a:noFill/>
            <a:miter lim="800000"/>
            <a:headEnd/>
            <a:tailEnd/>
          </a:ln>
          <a:effectLst/>
        </p:spPr>
        <p:txBody>
          <a:bodyPr wrap="square">
            <a:spAutoFit/>
          </a:bodyPr>
          <a:lstStyle/>
          <a:p>
            <a:pPr marL="0" indent="0" algn="ctr">
              <a:buClr>
                <a:srgbClr val="0000FF"/>
              </a:buClr>
              <a:buNone/>
              <a:defRPr/>
            </a:pPr>
            <a:r>
              <a:rPr lang="es-MX" sz="1800" i="1" dirty="0" smtClean="0">
                <a:effectLst>
                  <a:outerShdw blurRad="38100" dist="38100" dir="2700000" algn="tl">
                    <a:srgbClr val="C0C0C0"/>
                  </a:outerShdw>
                </a:effectLst>
              </a:rPr>
              <a:t>Para </a:t>
            </a:r>
            <a:r>
              <a:rPr lang="es-MX" sz="1800" i="1" dirty="0">
                <a:effectLst>
                  <a:outerShdw blurRad="38100" dist="38100" dir="2700000" algn="tl">
                    <a:srgbClr val="C0C0C0"/>
                  </a:outerShdw>
                </a:effectLst>
              </a:rPr>
              <a:t>cada instrumento de medición que se desee evaluar es necesario planear un estudio en el que se apliquen los siguientes pasos:</a:t>
            </a:r>
          </a:p>
          <a:p>
            <a:pPr marL="457200" lvl="0" indent="-457200" algn="just">
              <a:buFont typeface="+mj-lt"/>
              <a:buAutoNum type="arabicPeriod"/>
            </a:pPr>
            <a:r>
              <a:rPr lang="es-MX" sz="1800" dirty="0"/>
              <a:t>Seleccionar dos  o más operadores para conducir el estudio acerca del instrumento de medición de interés.</a:t>
            </a:r>
          </a:p>
          <a:p>
            <a:pPr marL="457200" lvl="0" indent="-457200" algn="just">
              <a:buFont typeface="+mj-lt"/>
              <a:buAutoNum type="arabicPeriod"/>
            </a:pPr>
            <a:r>
              <a:rPr lang="es-MX" sz="1800" dirty="0"/>
              <a:t>Seleccionar aleatoriamente un conjunto de 10 o más partes o piezas que serán medidas varias veces para cada operador.</a:t>
            </a:r>
          </a:p>
          <a:p>
            <a:pPr marL="457200" lvl="0" indent="-457200" algn="just">
              <a:buFont typeface="+mj-lt"/>
              <a:buAutoNum type="arabicPeriod"/>
            </a:pPr>
            <a:r>
              <a:rPr lang="es-MX" sz="1800" dirty="0"/>
              <a:t>Decidir el número de ensayos o veces que cada operador medirá la misma pieza. En este método se deben hacer por lo menos dos ensayos, y tres es lo más recomendable.</a:t>
            </a:r>
          </a:p>
          <a:p>
            <a:pPr marL="457200" indent="-457200" algn="just">
              <a:buFont typeface="+mj-lt"/>
              <a:buAutoNum type="arabicPeriod"/>
            </a:pPr>
            <a:r>
              <a:rPr lang="es-MX" sz="1800" dirty="0"/>
              <a:t>Etiquetar cada parte  y aleatorizar el orden en la cual las partes o piezas se dan a los operadores.</a:t>
            </a:r>
          </a:p>
          <a:p>
            <a:pPr marL="457200" indent="-457200" algn="just">
              <a:buFont typeface="+mj-lt"/>
              <a:buAutoNum type="arabicPeriod" startAt="5"/>
            </a:pPr>
            <a:r>
              <a:rPr lang="es-MX" sz="1800" dirty="0"/>
              <a:t>Obtener en orden aleatorio la primera medición (o ensayo) del operador A  para todas las piezas seleccionadas.</a:t>
            </a:r>
          </a:p>
          <a:p>
            <a:pPr marL="457200" indent="-457200" algn="just">
              <a:buFont typeface="+mj-lt"/>
              <a:buAutoNum type="arabicPeriod" startAt="5"/>
            </a:pPr>
            <a:r>
              <a:rPr lang="es-MX" sz="1800" dirty="0"/>
              <a:t>Volver a aleatorizar las piezas y obtener la primera medición del operador B. </a:t>
            </a:r>
          </a:p>
          <a:p>
            <a:pPr marL="457200" indent="-457200" algn="just">
              <a:buFont typeface="+mj-lt"/>
              <a:buAutoNum type="arabicPeriod" startAt="5"/>
            </a:pPr>
            <a:r>
              <a:rPr lang="es-MX" sz="1800" dirty="0"/>
              <a:t>Continuar hasta que todos los operadores hayan realizado la primera medición de todas las piezas.</a:t>
            </a:r>
          </a:p>
          <a:p>
            <a:pPr marL="457200" indent="-457200" algn="just">
              <a:buFont typeface="+mj-lt"/>
              <a:buAutoNum type="arabicPeriod" startAt="5"/>
            </a:pPr>
            <a:r>
              <a:rPr lang="es-MX" sz="1800" dirty="0"/>
              <a:t>Repetir los tres pasos anteriores hasta completar el número de ensayos elegidos.</a:t>
            </a:r>
          </a:p>
          <a:p>
            <a:pPr marL="457200" indent="-457200" algn="just">
              <a:buFont typeface="+mj-lt"/>
              <a:buAutoNum type="arabicPeriod" startAt="5"/>
            </a:pPr>
            <a:r>
              <a:rPr lang="es-MX" sz="1800" dirty="0"/>
              <a:t>Hacer un análisis estadístico de los datos.</a:t>
            </a:r>
          </a:p>
          <a:p>
            <a:pPr algn="just"/>
            <a:endParaRPr lang="es-ES_tradnl" altLang="es-MX" sz="1800" dirty="0" smtClean="0">
              <a:latin typeface="+mn-lt"/>
            </a:endParaRPr>
          </a:p>
        </p:txBody>
      </p:sp>
      <p:sp>
        <p:nvSpPr>
          <p:cNvPr id="4" name="5 Rectángulo redondeado"/>
          <p:cNvSpPr/>
          <p:nvPr/>
        </p:nvSpPr>
        <p:spPr bwMode="auto">
          <a:xfrm>
            <a:off x="1043608" y="214290"/>
            <a:ext cx="6840760" cy="527235"/>
          </a:xfrm>
          <a:prstGeom prst="roundRect">
            <a:avLst/>
          </a:prstGeom>
          <a:noFill/>
          <a:ln w="9525" cap="flat" cmpd="sng" algn="ctr">
            <a:no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i="0" u="none" strike="noStrike" cap="none" normalizeH="0" baseline="0" dirty="0" smtClean="0">
                <a:ln>
                  <a:noFill/>
                </a:ln>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Procedimiento para realizar un estudio R&amp;R</a:t>
            </a:r>
            <a:endParaRPr kumimoji="0" lang="es-MX" i="0" u="none" strike="noStrike" cap="none" normalizeH="0" baseline="0" dirty="0" smtClean="0">
              <a:ln>
                <a:noFill/>
              </a:ln>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Text Box 2"/>
          <p:cNvSpPr txBox="1">
            <a:spLocks noChangeArrowheads="1"/>
          </p:cNvSpPr>
          <p:nvPr/>
        </p:nvSpPr>
        <p:spPr bwMode="auto">
          <a:xfrm>
            <a:off x="539552" y="1340768"/>
            <a:ext cx="8136904" cy="4248472"/>
          </a:xfrm>
          <a:prstGeom prst="rect">
            <a:avLst/>
          </a:prstGeom>
          <a:noFill/>
          <a:ln w="9525">
            <a:noFill/>
            <a:miter lim="800000"/>
            <a:headEnd/>
            <a:tailEnd/>
          </a:ln>
          <a:effectLst/>
        </p:spPr>
        <p:txBody>
          <a:bodyPr wrap="square">
            <a:spAutoFit/>
          </a:bodyPr>
          <a:lstStyle/>
          <a:p>
            <a:pPr>
              <a:buClr>
                <a:srgbClr val="0000FF"/>
              </a:buClr>
              <a:defRPr/>
            </a:pPr>
            <a:r>
              <a:rPr lang="es-ES_tradnl" sz="2600" i="1" dirty="0" smtClean="0">
                <a:effectLst>
                  <a:outerShdw blurRad="38100" dist="38100" dir="2700000" algn="tl">
                    <a:srgbClr val="C0C0C0"/>
                  </a:outerShdw>
                </a:effectLst>
                <a:latin typeface="+mn-lt"/>
              </a:rPr>
              <a:t>Ejemplo:</a:t>
            </a:r>
            <a:endParaRPr lang="es-ES_tradnl" sz="2600" i="1" dirty="0">
              <a:effectLst>
                <a:outerShdw blurRad="38100" dist="38100" dir="2700000" algn="tl">
                  <a:srgbClr val="C0C0C0"/>
                </a:outerShdw>
              </a:effectLst>
              <a:latin typeface="+mn-lt"/>
            </a:endParaRPr>
          </a:p>
          <a:p>
            <a:pPr marL="0" indent="0" algn="just">
              <a:buNone/>
            </a:pPr>
            <a:r>
              <a:rPr lang="es-MX" dirty="0" smtClean="0">
                <a:latin typeface="+mn-lt"/>
              </a:rPr>
              <a:t>En una compañía que fabrica el polímero PVC (cloruro de polivinilo) se realiza un estudio R&amp;R para evaluar el proceso de medición del tamaño de partícula, que es una propiedad crítica de la resina. Las especificaciones inferior y superior son EI=25 y ES=40 respectivamente, por lo que el rango de especificaciones  o tolerancias para la partícula es igual a 15. Justo antes del embarque se obtienen de los carros del ferrocarril 10 muestras de resina de PVC. </a:t>
            </a:r>
          </a:p>
          <a:p>
            <a:pPr marL="0" indent="0" algn="just">
              <a:buNone/>
            </a:pPr>
            <a:r>
              <a:rPr lang="es-MX" dirty="0" smtClean="0">
                <a:latin typeface="+mn-lt"/>
              </a:rPr>
              <a:t>Cada muestra de resina se mide dos veces para cada operador y los datos obtenidos se muestran enseguida:</a:t>
            </a:r>
            <a:endParaRPr lang="es-MX" dirty="0">
              <a:latin typeface="+mn-lt"/>
            </a:endParaRPr>
          </a:p>
        </p:txBody>
      </p:sp>
      <p:sp>
        <p:nvSpPr>
          <p:cNvPr id="6" name="Text Box 11"/>
          <p:cNvSpPr txBox="1">
            <a:spLocks noChangeArrowheads="1"/>
          </p:cNvSpPr>
          <p:nvPr/>
        </p:nvSpPr>
        <p:spPr bwMode="auto">
          <a:xfrm>
            <a:off x="251520" y="253097"/>
            <a:ext cx="8496944" cy="1015663"/>
          </a:xfrm>
          <a:prstGeom prst="rect">
            <a:avLst/>
          </a:prstGeom>
          <a:noFill/>
          <a:ln w="9525">
            <a:noFill/>
            <a:miter lim="800000"/>
            <a:headEnd/>
            <a:tailEnd/>
          </a:ln>
          <a:effectLst/>
        </p:spPr>
        <p:txBody>
          <a:bodyPr wrap="square">
            <a:spAutoFit/>
          </a:bodyPr>
          <a:lstStyle/>
          <a:p>
            <a:pPr algn="ctr">
              <a:defRPr/>
            </a:pPr>
            <a:r>
              <a:rPr lang="es-ES" sz="3000" dirty="0" smtClean="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Análisis por medias y rangos del estudio         R&amp;R largo</a:t>
            </a:r>
            <a:endParaRPr lang="es-ES" sz="3000" dirty="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p:cNvGraphicFramePr>
          <p:nvPr>
            <p:extLst>
              <p:ext uri="{D42A27DB-BD31-4B8C-83A1-F6EECF244321}">
                <p14:modId xmlns:p14="http://schemas.microsoft.com/office/powerpoint/2010/main" val="2906092225"/>
              </p:ext>
            </p:extLst>
          </p:nvPr>
        </p:nvGraphicFramePr>
        <p:xfrm>
          <a:off x="467544" y="404664"/>
          <a:ext cx="8064897" cy="5571389"/>
        </p:xfrm>
        <a:graphic>
          <a:graphicData uri="http://schemas.openxmlformats.org/drawingml/2006/table">
            <a:tbl>
              <a:tblPr firstRow="1" firstCol="1" bandRow="1">
                <a:tableStyleId>{5C22544A-7EE6-4342-B048-85BDC9FD1C3A}</a:tableStyleId>
              </a:tblPr>
              <a:tblGrid>
                <a:gridCol w="1768618"/>
                <a:gridCol w="1175867"/>
                <a:gridCol w="946475"/>
                <a:gridCol w="212234"/>
                <a:gridCol w="1077104"/>
                <a:gridCol w="974493"/>
                <a:gridCol w="141490"/>
                <a:gridCol w="970112"/>
                <a:gridCol w="798504"/>
              </a:tblGrid>
              <a:tr h="770587">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gridSpan="2">
                  <a:txBody>
                    <a:bodyPr/>
                    <a:lstStyle/>
                    <a:p>
                      <a:pPr algn="ctr">
                        <a:lnSpc>
                          <a:spcPct val="115000"/>
                        </a:lnSpc>
                        <a:spcAft>
                          <a:spcPts val="0"/>
                        </a:spcAft>
                      </a:pPr>
                      <a:r>
                        <a:rPr lang="es-MX" sz="2200" dirty="0">
                          <a:effectLst/>
                        </a:rPr>
                        <a:t>OPERADOR A </a:t>
                      </a:r>
                      <a:endParaRPr lang="es-MX" sz="2200" dirty="0">
                        <a:effectLst/>
                        <a:latin typeface="Calibri"/>
                        <a:ea typeface="Calibri"/>
                        <a:cs typeface="Times New Roman"/>
                      </a:endParaRPr>
                    </a:p>
                  </a:txBody>
                  <a:tcPr marL="44450" marR="44450" marT="0" marB="0" anchor="b"/>
                </a:tc>
                <a:tc hMerge="1">
                  <a:txBody>
                    <a:bodyPr/>
                    <a:lstStyle/>
                    <a:p>
                      <a:endParaRPr lang="es-MX"/>
                    </a:p>
                  </a:txBody>
                  <a:tcPr/>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gridSpan="2">
                  <a:txBody>
                    <a:bodyPr/>
                    <a:lstStyle/>
                    <a:p>
                      <a:pPr algn="ctr">
                        <a:lnSpc>
                          <a:spcPct val="115000"/>
                        </a:lnSpc>
                        <a:spcAft>
                          <a:spcPts val="0"/>
                        </a:spcAft>
                      </a:pPr>
                      <a:r>
                        <a:rPr lang="es-MX" sz="2200" dirty="0">
                          <a:effectLst/>
                        </a:rPr>
                        <a:t>OPERADOR B </a:t>
                      </a:r>
                      <a:endParaRPr lang="es-MX" sz="2200" dirty="0">
                        <a:effectLst/>
                        <a:latin typeface="Calibri"/>
                        <a:ea typeface="Calibri"/>
                        <a:cs typeface="Times New Roman"/>
                      </a:endParaRPr>
                    </a:p>
                  </a:txBody>
                  <a:tcPr marL="44450" marR="44450" marT="0" marB="0" anchor="b"/>
                </a:tc>
                <a:tc hMerge="1">
                  <a:txBody>
                    <a:bodyPr/>
                    <a:lstStyle/>
                    <a:p>
                      <a:endParaRPr lang="es-MX"/>
                    </a:p>
                  </a:txBody>
                  <a:tcPr/>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gridSpan="2">
                  <a:txBody>
                    <a:bodyPr/>
                    <a:lstStyle/>
                    <a:p>
                      <a:pPr algn="ctr">
                        <a:lnSpc>
                          <a:spcPct val="115000"/>
                        </a:lnSpc>
                        <a:spcAft>
                          <a:spcPts val="0"/>
                        </a:spcAft>
                      </a:pPr>
                      <a:r>
                        <a:rPr lang="es-MX" sz="2200" smtClean="0">
                          <a:effectLst/>
                        </a:rPr>
                        <a:t>OPERADOR </a:t>
                      </a:r>
                      <a:r>
                        <a:rPr lang="es-MX" sz="2200" dirty="0">
                          <a:effectLst/>
                        </a:rPr>
                        <a:t>C </a:t>
                      </a:r>
                      <a:endParaRPr lang="es-MX" sz="2200" dirty="0">
                        <a:effectLst/>
                        <a:latin typeface="Calibri"/>
                        <a:ea typeface="Calibri"/>
                        <a:cs typeface="Times New Roman"/>
                      </a:endParaRPr>
                    </a:p>
                  </a:txBody>
                  <a:tcPr marL="44450" marR="44450" marT="0" marB="0" anchor="b"/>
                </a:tc>
                <a:tc hMerge="1">
                  <a:txBody>
                    <a:bodyPr/>
                    <a:lstStyle/>
                    <a:p>
                      <a:endParaRPr lang="es-MX"/>
                    </a:p>
                  </a:txBody>
                  <a:tcPr/>
                </a:tc>
              </a:tr>
              <a:tr h="786752">
                <a:tc>
                  <a:txBody>
                    <a:bodyPr/>
                    <a:lstStyle/>
                    <a:p>
                      <a:pPr>
                        <a:lnSpc>
                          <a:spcPct val="115000"/>
                        </a:lnSpc>
                        <a:spcAft>
                          <a:spcPts val="0"/>
                        </a:spcAft>
                      </a:pPr>
                      <a:r>
                        <a:rPr lang="es-MX" sz="2200" dirty="0" smtClean="0">
                          <a:effectLst/>
                        </a:rPr>
                        <a:t>NÚMERO </a:t>
                      </a:r>
                      <a:r>
                        <a:rPr lang="es-MX" sz="2200" dirty="0">
                          <a:effectLst/>
                        </a:rPr>
                        <a:t>DE CARRO</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b="1" dirty="0">
                          <a:effectLst/>
                        </a:rPr>
                        <a:t>1</a:t>
                      </a:r>
                      <a:endParaRPr lang="es-MX" sz="22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b="1" dirty="0">
                          <a:effectLst/>
                        </a:rPr>
                        <a:t>2</a:t>
                      </a:r>
                      <a:endParaRPr lang="es-MX" sz="22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b="1" dirty="0">
                          <a:effectLst/>
                        </a:rPr>
                        <a:t> </a:t>
                      </a:r>
                      <a:endParaRPr lang="es-MX" sz="22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b="1" dirty="0">
                          <a:effectLst/>
                        </a:rPr>
                        <a:t>1</a:t>
                      </a:r>
                      <a:endParaRPr lang="es-MX" sz="22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b="1" dirty="0">
                          <a:effectLst/>
                        </a:rPr>
                        <a:t>2</a:t>
                      </a:r>
                      <a:endParaRPr lang="es-MX" sz="22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b="1" dirty="0">
                          <a:effectLst/>
                        </a:rPr>
                        <a:t> </a:t>
                      </a:r>
                      <a:endParaRPr lang="es-MX" sz="22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b="1" dirty="0">
                          <a:effectLst/>
                        </a:rPr>
                        <a:t>1</a:t>
                      </a:r>
                      <a:endParaRPr lang="es-MX" sz="22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b="1" dirty="0">
                          <a:effectLst/>
                        </a:rPr>
                        <a:t>2</a:t>
                      </a:r>
                      <a:endParaRPr lang="es-MX" sz="2200" b="1"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1</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36.2</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36.3</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35.8</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35</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36.1</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34.8</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2</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35.3</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35</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35.6</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35.1</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35.7</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34.7</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3</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30.8</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30.6</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30.4</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28.9</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30.2</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29.2</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4</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29.8</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29.6</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30.2</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29.9</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28.3</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30.1</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5</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32</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31.7</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31.1</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31.7</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30.1</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31.7</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6</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30.7</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29.7</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30.9</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30.4</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29.8</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29.5</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7</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33.4</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32.4</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32.9</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32.1</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33.4</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31.2</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8</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37.1</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36.5</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36.7</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36.2</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36</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35.5</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9</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30.1</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30.5</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29.7</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29.1</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30.2</a:t>
                      </a:r>
                      <a:endParaRPr lang="es-MX" sz="2200" dirty="0">
                        <a:effectLst/>
                        <a:latin typeface="Calibri"/>
                        <a:ea typeface="Calibri"/>
                        <a:cs typeface="Times New Roman"/>
                      </a:endParaRPr>
                    </a:p>
                  </a:txBody>
                  <a:tcPr marL="44450" marR="44450" marT="0" marB="0" anchor="b"/>
                </a:tc>
              </a:tr>
              <a:tr h="401405">
                <a:tc>
                  <a:txBody>
                    <a:bodyPr/>
                    <a:lstStyle/>
                    <a:p>
                      <a:pPr algn="r">
                        <a:lnSpc>
                          <a:spcPct val="115000"/>
                        </a:lnSpc>
                        <a:spcAft>
                          <a:spcPts val="0"/>
                        </a:spcAft>
                      </a:pPr>
                      <a:r>
                        <a:rPr lang="es-MX" sz="2200" dirty="0">
                          <a:effectLst/>
                        </a:rPr>
                        <a:t>10</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34.6</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34.2</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34.1</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33.7</a:t>
                      </a:r>
                      <a:endParaRPr lang="es-MX" sz="2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200" dirty="0">
                          <a:effectLst/>
                        </a:rPr>
                        <a:t> </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33.6</a:t>
                      </a:r>
                      <a:endParaRPr lang="es-MX" sz="2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200" dirty="0">
                          <a:effectLst/>
                        </a:rPr>
                        <a:t>34.2</a:t>
                      </a:r>
                      <a:endParaRPr lang="es-MX" sz="2200" dirty="0">
                        <a:effectLst/>
                        <a:latin typeface="Calibri"/>
                        <a:ea typeface="Calibri"/>
                        <a:cs typeface="Times New Roman"/>
                      </a:endParaRPr>
                    </a:p>
                  </a:txBody>
                  <a:tcPr marL="44450" marR="44450" marT="0" marB="0" anchor="b"/>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22583030"/>
              </p:ext>
            </p:extLst>
          </p:nvPr>
        </p:nvGraphicFramePr>
        <p:xfrm>
          <a:off x="539552" y="476672"/>
          <a:ext cx="7607267" cy="4351337"/>
        </p:xfrm>
        <a:graphic>
          <a:graphicData uri="http://schemas.openxmlformats.org/drawingml/2006/table">
            <a:tbl>
              <a:tblPr/>
              <a:tblGrid>
                <a:gridCol w="1089504"/>
                <a:gridCol w="660305"/>
                <a:gridCol w="1048236"/>
                <a:gridCol w="847392"/>
                <a:gridCol w="660305"/>
                <a:gridCol w="660305"/>
                <a:gridCol w="660305"/>
                <a:gridCol w="660305"/>
                <a:gridCol w="660305"/>
                <a:gridCol w="660305"/>
              </a:tblGrid>
              <a:tr h="511922">
                <a:tc>
                  <a:txBody>
                    <a:bodyPr/>
                    <a:lstStyle/>
                    <a:p>
                      <a:pPr algn="l" rtl="0" fontAlgn="b"/>
                      <a:r>
                        <a:rPr lang="es-MX" sz="1600" b="0" i="0" u="none" strike="noStrike" dirty="0">
                          <a:solidFill>
                            <a:srgbClr val="000000"/>
                          </a:solidFill>
                          <a:effectLst/>
                          <a:latin typeface="Calibri"/>
                        </a:rPr>
                        <a:t> </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es-MX" sz="1600" b="0" i="0" u="none" strike="noStrike" dirty="0">
                          <a:solidFill>
                            <a:srgbClr val="000000"/>
                          </a:solidFill>
                          <a:effectLst/>
                          <a:latin typeface="Calibri"/>
                        </a:rPr>
                        <a:t>OPER </a:t>
                      </a:r>
                      <a:r>
                        <a:rPr lang="es-MX" sz="1600" b="0" i="0" u="none" strike="noStrike" dirty="0">
                          <a:solidFill>
                            <a:srgbClr val="FF0000"/>
                          </a:solidFill>
                          <a:effectLst/>
                          <a:latin typeface="Calibri"/>
                        </a:rPr>
                        <a:t>A</a:t>
                      </a:r>
                      <a:r>
                        <a:rPr lang="es-MX" sz="1600" b="0" i="0" u="none" strike="noStrike" dirty="0">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rtl="0" fontAlgn="b"/>
                      <a:r>
                        <a:rPr lang="es-MX" sz="1600" b="0" i="0" u="none" strike="noStrike" dirty="0">
                          <a:solidFill>
                            <a:srgbClr val="000000"/>
                          </a:solidFill>
                          <a:effectLst/>
                          <a:latin typeface="Calibri"/>
                        </a:rPr>
                        <a:t>Rango </a:t>
                      </a:r>
                      <a:r>
                        <a:rPr lang="es-MX" sz="1600" b="0" i="0" u="none" strike="noStrike" dirty="0" err="1">
                          <a:solidFill>
                            <a:srgbClr val="000000"/>
                          </a:solidFill>
                          <a:effectLst/>
                          <a:latin typeface="Calibri"/>
                        </a:rPr>
                        <a:t>Op</a:t>
                      </a:r>
                      <a:r>
                        <a:rPr lang="es-MX" sz="1600" b="0" i="0" u="none" strike="noStrike">
                          <a:solidFill>
                            <a:srgbClr val="000000"/>
                          </a:solidFill>
                          <a:effectLst/>
                          <a:latin typeface="Calibri"/>
                        </a:rPr>
                        <a:t> A</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es-MX" sz="1600" b="0" i="0" u="none" strike="noStrike" dirty="0">
                          <a:solidFill>
                            <a:srgbClr val="000000"/>
                          </a:solidFill>
                          <a:effectLst/>
                          <a:latin typeface="Calibri"/>
                        </a:rPr>
                        <a:t>OPER </a:t>
                      </a:r>
                      <a:r>
                        <a:rPr lang="es-MX" sz="1600" b="0" i="0" u="none" strike="noStrike" dirty="0">
                          <a:solidFill>
                            <a:srgbClr val="FF0000"/>
                          </a:solidFill>
                          <a:effectLst/>
                          <a:latin typeface="Calibri"/>
                        </a:rPr>
                        <a:t>B</a:t>
                      </a:r>
                      <a:r>
                        <a:rPr lang="es-MX" sz="1600" b="0" i="0" u="none" strike="noStrike" dirty="0">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rtl="0" fontAlgn="b"/>
                      <a:r>
                        <a:rPr lang="es-MX" sz="1600" b="0" i="0" u="none" strike="noStrike">
                          <a:solidFill>
                            <a:srgbClr val="000000"/>
                          </a:solidFill>
                          <a:effectLst/>
                          <a:latin typeface="Calibri"/>
                        </a:rPr>
                        <a:t>Rango op B</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es-MX" sz="1600" b="0" i="0" u="none" strike="noStrike" dirty="0">
                          <a:solidFill>
                            <a:srgbClr val="000000"/>
                          </a:solidFill>
                          <a:effectLst/>
                          <a:latin typeface="Calibri"/>
                        </a:rPr>
                        <a:t>OPER </a:t>
                      </a:r>
                      <a:r>
                        <a:rPr lang="es-MX" sz="1600" b="0" i="0" u="none" strike="noStrike" dirty="0">
                          <a:solidFill>
                            <a:srgbClr val="FF0000"/>
                          </a:solidFill>
                          <a:effectLst/>
                          <a:latin typeface="Calibri"/>
                        </a:rPr>
                        <a:t>C</a:t>
                      </a:r>
                      <a:r>
                        <a:rPr lang="es-MX" sz="1600" b="0" i="0" u="none" strike="noStrike" dirty="0">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rtl="0" fontAlgn="b"/>
                      <a:r>
                        <a:rPr lang="es-MX" sz="1600" b="0" i="0" u="none" strike="noStrike">
                          <a:solidFill>
                            <a:srgbClr val="000000"/>
                          </a:solidFill>
                          <a:effectLst/>
                          <a:latin typeface="Calibri"/>
                        </a:rPr>
                        <a:t>Rango opC</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922">
                <a:tc>
                  <a:txBody>
                    <a:bodyPr/>
                    <a:lstStyle/>
                    <a:p>
                      <a:pPr algn="l" rtl="0" fontAlgn="b"/>
                      <a:r>
                        <a:rPr lang="es-MX" sz="1600" b="0" i="0" u="none" strike="noStrike">
                          <a:solidFill>
                            <a:srgbClr val="000000"/>
                          </a:solidFill>
                          <a:effectLst/>
                          <a:latin typeface="Calibri"/>
                        </a:rPr>
                        <a:t>No. CARRO</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1</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36.2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36.3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35.8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36.1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34.8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1.3</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2</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35.3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35.6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35.1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35.7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34.7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3</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28.9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29.2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4</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dirty="0">
                          <a:solidFill>
                            <a:srgbClr val="000000"/>
                          </a:solidFill>
                          <a:effectLst/>
                          <a:latin typeface="Calibri"/>
                        </a:rPr>
                        <a:t>29.8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29.6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29.9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28.3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1.8</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5</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31.7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31.1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31.7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31.7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1.6</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6</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29.7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29.8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29.5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0.3</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7</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33.4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32.4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32.9</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32.1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0.8</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33.4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31.2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2.2</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8</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37.1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36.5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36.7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36.2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35.5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0.5</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9</a:t>
                      </a:r>
                    </a:p>
                  </a:txBody>
                  <a:tcPr marL="8257" marR="8257" marT="82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29.7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29.1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30.2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1.1</a:t>
                      </a:r>
                    </a:p>
                  </a:txBody>
                  <a:tcPr marL="8257" marR="8257" marT="82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r" rtl="0" fontAlgn="b"/>
                      <a:r>
                        <a:rPr lang="es-MX" sz="1600" b="0" i="0" u="none" strike="noStrike">
                          <a:solidFill>
                            <a:srgbClr val="000000"/>
                          </a:solidFill>
                          <a:effectLst/>
                          <a:latin typeface="Calibri"/>
                        </a:rPr>
                        <a:t>10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34.6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34.2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34.1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33.7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33.6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34.2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0.6</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61">
                <a:tc>
                  <a:txBody>
                    <a:bodyPr/>
                    <a:lstStyle/>
                    <a:p>
                      <a:pPr algn="l" rtl="0" fontAlgn="b"/>
                      <a:r>
                        <a:rPr lang="es-MX" sz="1600" b="0" i="0" u="none" strike="noStrike">
                          <a:solidFill>
                            <a:srgbClr val="000000"/>
                          </a:solidFill>
                          <a:effectLst/>
                          <a:latin typeface="Calibri"/>
                        </a:rPr>
                        <a:t>Total</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1" i="0" u="none" strike="noStrike">
                          <a:solidFill>
                            <a:srgbClr val="FF0000"/>
                          </a:solidFill>
                          <a:effectLst/>
                          <a:latin typeface="Calibri"/>
                        </a:rPr>
                        <a:t>330</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1" i="0" u="none" strike="noStrike">
                          <a:solidFill>
                            <a:srgbClr val="FF0000"/>
                          </a:solidFill>
                          <a:effectLst/>
                          <a:latin typeface="Calibri"/>
                        </a:rPr>
                        <a:t>326.5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Arial"/>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s-MX" sz="1600" b="1" i="0" u="none" strike="noStrike">
                          <a:solidFill>
                            <a:srgbClr val="FF0000"/>
                          </a:solidFill>
                          <a:effectLst/>
                          <a:latin typeface="Calibri"/>
                        </a:rPr>
                        <a:t>327.7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1" i="0" u="none" strike="noStrike">
                          <a:solidFill>
                            <a:srgbClr val="FF0000"/>
                          </a:solidFill>
                          <a:effectLst/>
                          <a:latin typeface="Calibri"/>
                        </a:rPr>
                        <a:t>322.7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Arial"/>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s-MX" sz="1600" b="1" i="0" u="none" strike="noStrike">
                          <a:solidFill>
                            <a:srgbClr val="FF0000"/>
                          </a:solidFill>
                          <a:effectLst/>
                          <a:latin typeface="Calibri"/>
                        </a:rPr>
                        <a:t>322.3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1" i="0" u="none" strike="noStrike">
                          <a:solidFill>
                            <a:srgbClr val="FF0000"/>
                          </a:solidFill>
                          <a:effectLst/>
                          <a:latin typeface="Calibri"/>
                        </a:rPr>
                        <a:t>321.1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Arial"/>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5961">
                <a:tc>
                  <a:txBody>
                    <a:bodyPr/>
                    <a:lstStyle/>
                    <a:p>
                      <a:pPr algn="l" rtl="0" fontAlgn="b"/>
                      <a:r>
                        <a:rPr lang="es-MX" sz="1600" b="0" i="0" u="none" strike="noStrike">
                          <a:solidFill>
                            <a:srgbClr val="000000"/>
                          </a:solidFill>
                          <a:effectLst/>
                          <a:latin typeface="Calibri"/>
                        </a:rPr>
                        <a:t>Suma</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656.5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Arial"/>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s-MX" sz="1600" b="0" i="0" u="none" strike="noStrike">
                          <a:solidFill>
                            <a:srgbClr val="000000"/>
                          </a:solidFill>
                          <a:effectLst/>
                          <a:latin typeface="Calibri"/>
                        </a:rPr>
                        <a:t>650.4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Arial"/>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s-MX" sz="1600" b="0" i="0" u="none" strike="noStrike">
                          <a:solidFill>
                            <a:srgbClr val="000000"/>
                          </a:solidFill>
                          <a:effectLst/>
                          <a:latin typeface="Calibri"/>
                        </a:rPr>
                        <a:t>643.4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Arial"/>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961">
                <a:tc>
                  <a:txBody>
                    <a:bodyPr/>
                    <a:lstStyle/>
                    <a:p>
                      <a:pPr algn="l" rtl="0" fontAlgn="b"/>
                      <a:r>
                        <a:rPr lang="es-MX" sz="1600" b="0" i="0" u="none" strike="noStrike">
                          <a:solidFill>
                            <a:srgbClr val="000000"/>
                          </a:solidFill>
                          <a:effectLst/>
                          <a:latin typeface="Calibri"/>
                        </a:rPr>
                        <a:t>Media</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32.825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70C0"/>
                          </a:solidFill>
                          <a:effectLst/>
                          <a:latin typeface="Arial"/>
                        </a:rPr>
                        <a:t>0.45</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32.52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70C0"/>
                          </a:solidFill>
                          <a:effectLst/>
                          <a:latin typeface="Arial"/>
                        </a:rPr>
                        <a:t>0.62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00000"/>
                          </a:solidFill>
                          <a:effectLst/>
                          <a:latin typeface="Calibri"/>
                        </a:rPr>
                        <a:t>32.17</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000000"/>
                          </a:solidFill>
                          <a:effectLst/>
                          <a:latin typeface="Calibri"/>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0070C0"/>
                          </a:solidFill>
                          <a:effectLst/>
                          <a:latin typeface="Arial"/>
                        </a:rPr>
                        <a:t>1.14</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283128491"/>
              </p:ext>
            </p:extLst>
          </p:nvPr>
        </p:nvGraphicFramePr>
        <p:xfrm>
          <a:off x="539552" y="4941168"/>
          <a:ext cx="7886697" cy="282880"/>
        </p:xfrm>
        <a:graphic>
          <a:graphicData uri="http://schemas.openxmlformats.org/drawingml/2006/table">
            <a:tbl>
              <a:tblPr/>
              <a:tblGrid>
                <a:gridCol w="1130341"/>
                <a:gridCol w="685055"/>
                <a:gridCol w="1960971"/>
                <a:gridCol w="685055"/>
                <a:gridCol w="685055"/>
                <a:gridCol w="685055"/>
                <a:gridCol w="685055"/>
                <a:gridCol w="685055"/>
                <a:gridCol w="685055"/>
              </a:tblGrid>
              <a:tr h="239683">
                <a:tc>
                  <a:txBody>
                    <a:bodyPr/>
                    <a:lstStyle/>
                    <a:p>
                      <a:pPr algn="l" fontAlgn="b"/>
                      <a:r>
                        <a:rPr lang="es-MX" sz="1800" b="1" i="0" u="none" strike="noStrike">
                          <a:solidFill>
                            <a:srgbClr val="000000"/>
                          </a:solidFill>
                          <a:effectLst/>
                          <a:latin typeface="Calibri"/>
                        </a:rPr>
                        <a:t> </a:t>
                      </a:r>
                    </a:p>
                  </a:txBody>
                  <a:tcPr marL="8560" marR="8560" marT="85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1" i="0" u="none" strike="noStrike">
                          <a:solidFill>
                            <a:srgbClr val="000000"/>
                          </a:solidFill>
                          <a:effectLst/>
                          <a:latin typeface="Calibri"/>
                        </a:rPr>
                        <a:t> </a:t>
                      </a:r>
                    </a:p>
                  </a:txBody>
                  <a:tcPr marL="8560" marR="8560" marT="85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1" i="0" u="none" strike="noStrike">
                          <a:solidFill>
                            <a:srgbClr val="000000"/>
                          </a:solidFill>
                          <a:effectLst/>
                          <a:latin typeface="Calibri"/>
                        </a:rPr>
                        <a:t>Promedio de rangos</a:t>
                      </a:r>
                    </a:p>
                  </a:txBody>
                  <a:tcPr marL="8560" marR="8560" marT="85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800" b="1" i="0" u="none" strike="noStrike">
                          <a:solidFill>
                            <a:srgbClr val="0070C0"/>
                          </a:solidFill>
                          <a:effectLst/>
                          <a:latin typeface="Calibri"/>
                        </a:rPr>
                        <a:t>0.7367</a:t>
                      </a:r>
                    </a:p>
                  </a:txBody>
                  <a:tcPr marL="8560" marR="8560" marT="85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1" i="0" u="none" strike="noStrike">
                          <a:solidFill>
                            <a:srgbClr val="000000"/>
                          </a:solidFill>
                          <a:effectLst/>
                          <a:latin typeface="Calibri"/>
                        </a:rPr>
                        <a:t> </a:t>
                      </a:r>
                    </a:p>
                  </a:txBody>
                  <a:tcPr marL="8560" marR="8560" marT="85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1" i="0" u="none" strike="noStrike">
                          <a:solidFill>
                            <a:srgbClr val="000000"/>
                          </a:solidFill>
                          <a:effectLst/>
                          <a:latin typeface="Calibri"/>
                        </a:rPr>
                        <a:t> </a:t>
                      </a:r>
                    </a:p>
                  </a:txBody>
                  <a:tcPr marL="8560" marR="8560" marT="85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1" i="0" u="none" strike="noStrike">
                          <a:solidFill>
                            <a:srgbClr val="000000"/>
                          </a:solidFill>
                          <a:effectLst/>
                          <a:latin typeface="Calibri"/>
                        </a:rPr>
                        <a:t> </a:t>
                      </a:r>
                    </a:p>
                  </a:txBody>
                  <a:tcPr marL="8560" marR="8560" marT="85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1" i="0" u="none" strike="noStrike">
                          <a:solidFill>
                            <a:srgbClr val="000000"/>
                          </a:solidFill>
                          <a:effectLst/>
                          <a:latin typeface="Calibri"/>
                        </a:rPr>
                        <a:t> </a:t>
                      </a:r>
                    </a:p>
                  </a:txBody>
                  <a:tcPr marL="8560" marR="8560" marT="85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1" i="0" u="none" strike="noStrike" dirty="0">
                          <a:solidFill>
                            <a:srgbClr val="000000"/>
                          </a:solidFill>
                          <a:effectLst/>
                          <a:latin typeface="Calibri"/>
                        </a:rPr>
                        <a:t> </a:t>
                      </a:r>
                    </a:p>
                  </a:txBody>
                  <a:tcPr marL="8560" marR="8560" marT="85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729428423"/>
              </p:ext>
            </p:extLst>
          </p:nvPr>
        </p:nvGraphicFramePr>
        <p:xfrm>
          <a:off x="539552" y="5373216"/>
          <a:ext cx="6552727" cy="800100"/>
        </p:xfrm>
        <a:graphic>
          <a:graphicData uri="http://schemas.openxmlformats.org/drawingml/2006/table">
            <a:tbl>
              <a:tblPr/>
              <a:tblGrid>
                <a:gridCol w="1958400"/>
                <a:gridCol w="489872"/>
                <a:gridCol w="1368152"/>
                <a:gridCol w="2736303"/>
              </a:tblGrid>
              <a:tr h="266700">
                <a:tc>
                  <a:txBody>
                    <a:bodyPr/>
                    <a:lstStyle/>
                    <a:p>
                      <a:pPr algn="l" fontAlgn="b"/>
                      <a:r>
                        <a:rPr lang="es-MX" sz="1600" b="0" i="0" u="none" strike="noStrike" dirty="0">
                          <a:solidFill>
                            <a:srgbClr val="000000"/>
                          </a:solidFill>
                          <a:effectLst/>
                          <a:latin typeface="Calibri"/>
                        </a:rPr>
                        <a:t>media </a:t>
                      </a:r>
                      <a:r>
                        <a:rPr lang="es-MX" sz="1600" b="0" i="0" u="none" strike="noStrike" dirty="0" smtClean="0">
                          <a:solidFill>
                            <a:srgbClr val="000000"/>
                          </a:solidFill>
                          <a:effectLst/>
                          <a:latin typeface="Calibri"/>
                        </a:rPr>
                        <a:t>máxima</a:t>
                      </a:r>
                      <a:endParaRPr lang="es-MX"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MX" sz="1600" b="0" i="0" u="none" strike="noStrike" dirty="0">
                          <a:solidFill>
                            <a:srgbClr val="000000"/>
                          </a:solidFill>
                          <a:effectLst/>
                          <a:latin typeface="Calibri"/>
                        </a:rPr>
                        <a:t>32.85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16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16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6700">
                <a:tc>
                  <a:txBody>
                    <a:bodyPr/>
                    <a:lstStyle/>
                    <a:p>
                      <a:pPr algn="l" fontAlgn="b"/>
                      <a:r>
                        <a:rPr lang="es-MX" sz="1600" b="0" i="0" u="none" strike="noStrike">
                          <a:solidFill>
                            <a:srgbClr val="000000"/>
                          </a:solidFill>
                          <a:effectLst/>
                          <a:latin typeface="Calibri"/>
                        </a:rPr>
                        <a:t>media minima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MX" sz="1600" b="0" i="0" u="none" strike="noStrike">
                          <a:solidFill>
                            <a:srgbClr val="000000"/>
                          </a:solidFill>
                          <a:effectLst/>
                          <a:latin typeface="Calibri"/>
                        </a:rPr>
                        <a:t>32.17</a:t>
                      </a:r>
                    </a:p>
                  </a:txBody>
                  <a:tcPr marL="9525" marR="9525" marT="9525" marB="0" anchor="b">
                    <a:lnL>
                      <a:noFill/>
                    </a:lnL>
                    <a:lnR>
                      <a:noFill/>
                    </a:lnR>
                    <a:lnT>
                      <a:noFill/>
                    </a:lnT>
                    <a:lnB>
                      <a:noFill/>
                    </a:lnB>
                  </a:tcPr>
                </a:tc>
                <a:tc>
                  <a:txBody>
                    <a:bodyPr/>
                    <a:lstStyle/>
                    <a:p>
                      <a:pPr algn="l" fontAlgn="b"/>
                      <a:endParaRPr lang="es-MX"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s-MX" sz="16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66700">
                <a:tc gridSpan="2">
                  <a:txBody>
                    <a:bodyPr/>
                    <a:lstStyle/>
                    <a:p>
                      <a:pPr algn="l" fontAlgn="b"/>
                      <a:r>
                        <a:rPr lang="es-MX" sz="1600" b="0" i="0" u="none" strike="noStrike" dirty="0">
                          <a:solidFill>
                            <a:srgbClr val="000000"/>
                          </a:solidFill>
                          <a:effectLst/>
                          <a:latin typeface="Calibri"/>
                        </a:rPr>
                        <a:t>Diferencia de medias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r>
                        <a:rPr lang="es-MX" sz="1600" b="0" i="0" u="none" strike="noStrike" dirty="0">
                          <a:solidFill>
                            <a:srgbClr val="000000"/>
                          </a:solidFill>
                          <a:effectLst/>
                          <a:latin typeface="Calibri"/>
                        </a:rPr>
                        <a:t>32.85-32.17=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dirty="0">
                          <a:solidFill>
                            <a:srgbClr val="000000"/>
                          </a:solidFill>
                          <a:effectLst/>
                          <a:latin typeface="Calibri"/>
                        </a:rPr>
                        <a:t>0.65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89995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28650" y="332656"/>
                <a:ext cx="7886700" cy="5844307"/>
              </a:xfrm>
            </p:spPr>
            <p:txBody>
              <a:bodyPr/>
              <a:lstStyle/>
              <a:p>
                <a:r>
                  <a:rPr lang="es-MX" sz="2000" dirty="0" smtClean="0">
                    <a:solidFill>
                      <a:srgbClr val="FF0000"/>
                    </a:solidFill>
                  </a:rPr>
                  <a:t>Repetibilidad (variación del equipo VE)</a:t>
                </a:r>
              </a:p>
              <a:p>
                <a14:m>
                  <m:oMath xmlns:m="http://schemas.openxmlformats.org/officeDocument/2006/math">
                    <m:r>
                      <a:rPr lang="es-MX" sz="2000" b="0" i="1" smtClean="0">
                        <a:latin typeface="Cambria Math"/>
                      </a:rPr>
                      <m:t>𝑉𝐸</m:t>
                    </m:r>
                    <m:r>
                      <a:rPr lang="es-MX" sz="2000" b="0" i="1" smtClean="0">
                        <a:latin typeface="Cambria Math"/>
                      </a:rPr>
                      <m:t>= </m:t>
                    </m:r>
                    <m:sSub>
                      <m:sSubPr>
                        <m:ctrlPr>
                          <a:rPr lang="es-MX" sz="2000" b="0" i="1" smtClean="0">
                            <a:latin typeface="Cambria Math" panose="02040503050406030204" pitchFamily="18" charset="0"/>
                          </a:rPr>
                        </m:ctrlPr>
                      </m:sSubPr>
                      <m:e>
                        <m:r>
                          <a:rPr lang="es-MX" sz="2000" b="0" i="1" smtClean="0">
                            <a:latin typeface="Cambria Math"/>
                          </a:rPr>
                          <m:t>𝐾</m:t>
                        </m:r>
                      </m:e>
                      <m:sub>
                        <m:r>
                          <a:rPr lang="es-MX" sz="2000" b="0" i="1" smtClean="0">
                            <a:latin typeface="Cambria Math"/>
                          </a:rPr>
                          <m:t>1</m:t>
                        </m:r>
                      </m:sub>
                    </m:sSub>
                    <m:acc>
                      <m:accPr>
                        <m:chr m:val="̅"/>
                        <m:ctrlPr>
                          <a:rPr lang="es-MX" sz="2000" b="0" i="1" smtClean="0">
                            <a:latin typeface="Cambria Math" panose="02040503050406030204" pitchFamily="18" charset="0"/>
                          </a:rPr>
                        </m:ctrlPr>
                      </m:accPr>
                      <m:e>
                        <m:r>
                          <a:rPr lang="es-MX" sz="2000" b="0" i="1" smtClean="0">
                            <a:latin typeface="Cambria Math"/>
                          </a:rPr>
                          <m:t>𝑅</m:t>
                        </m:r>
                      </m:e>
                    </m:acc>
                    <m:r>
                      <a:rPr lang="es-MX" sz="2000" b="0" i="1" smtClean="0">
                        <a:latin typeface="Cambria Math"/>
                      </a:rPr>
                      <m:t>=0.736∗4.56=3.356</m:t>
                    </m:r>
                  </m:oMath>
                </a14:m>
                <a:endParaRPr lang="es-MX" sz="2000" dirty="0" smtClean="0"/>
              </a:p>
              <a:p>
                <a14:m>
                  <m:oMath xmlns:m="http://schemas.openxmlformats.org/officeDocument/2006/math">
                    <m:sSub>
                      <m:sSubPr>
                        <m:ctrlPr>
                          <a:rPr lang="es-MX" sz="2000" i="1" smtClean="0">
                            <a:latin typeface="Cambria Math" panose="02040503050406030204" pitchFamily="18" charset="0"/>
                          </a:rPr>
                        </m:ctrlPr>
                      </m:sSubPr>
                      <m:e>
                        <m:r>
                          <a:rPr lang="es-MX" sz="2000" i="1" smtClean="0">
                            <a:latin typeface="Cambria Math"/>
                            <a:ea typeface="Cambria Math"/>
                          </a:rPr>
                          <m:t>𝜎</m:t>
                        </m:r>
                      </m:e>
                      <m:sub>
                        <m:r>
                          <a:rPr lang="es-MX" sz="2000" b="0" i="1" smtClean="0">
                            <a:latin typeface="Cambria Math"/>
                          </a:rPr>
                          <m:t>𝑅𝐸𝑃𝐸𝑇</m:t>
                        </m:r>
                      </m:sub>
                    </m:sSub>
                    <m:r>
                      <a:rPr lang="es-MX" sz="2000" b="0" i="1" smtClean="0">
                        <a:latin typeface="Cambria Math"/>
                      </a:rPr>
                      <m:t>=</m:t>
                    </m:r>
                    <m:f>
                      <m:fPr>
                        <m:ctrlPr>
                          <a:rPr lang="es-MX" sz="2000" b="0" i="1" smtClean="0">
                            <a:latin typeface="Cambria Math" panose="02040503050406030204" pitchFamily="18" charset="0"/>
                          </a:rPr>
                        </m:ctrlPr>
                      </m:fPr>
                      <m:num>
                        <m:r>
                          <a:rPr lang="es-MX" sz="2000" b="0" i="1" smtClean="0">
                            <a:latin typeface="Cambria Math"/>
                          </a:rPr>
                          <m:t>𝑉𝐸</m:t>
                        </m:r>
                      </m:num>
                      <m:den>
                        <m:r>
                          <a:rPr lang="es-MX" sz="2000" b="0" i="1" smtClean="0">
                            <a:latin typeface="Cambria Math"/>
                          </a:rPr>
                          <m:t>5.15</m:t>
                        </m:r>
                      </m:den>
                    </m:f>
                    <m:r>
                      <a:rPr lang="es-MX" sz="2000" b="0" i="1" smtClean="0">
                        <a:latin typeface="Cambria Math"/>
                      </a:rPr>
                      <m:t>=</m:t>
                    </m:r>
                    <m:f>
                      <m:fPr>
                        <m:ctrlPr>
                          <a:rPr lang="es-MX" sz="2000" b="0" i="1" smtClean="0">
                            <a:latin typeface="Cambria Math" panose="02040503050406030204" pitchFamily="18" charset="0"/>
                          </a:rPr>
                        </m:ctrlPr>
                      </m:fPr>
                      <m:num>
                        <m:r>
                          <a:rPr lang="es-MX" sz="2000" b="0" i="1" smtClean="0">
                            <a:latin typeface="Cambria Math"/>
                          </a:rPr>
                          <m:t>3.356</m:t>
                        </m:r>
                      </m:num>
                      <m:den>
                        <m:r>
                          <a:rPr lang="es-MX" sz="2000" b="0" i="1" smtClean="0">
                            <a:latin typeface="Cambria Math"/>
                          </a:rPr>
                          <m:t>5.15</m:t>
                        </m:r>
                      </m:den>
                    </m:f>
                    <m:r>
                      <a:rPr lang="es-MX" sz="2000" b="0" i="1" smtClean="0">
                        <a:latin typeface="Cambria Math"/>
                      </a:rPr>
                      <m:t>=0.65</m:t>
                    </m:r>
                  </m:oMath>
                </a14:m>
                <a:endParaRPr lang="es-MX" sz="2000" dirty="0" smtClean="0"/>
              </a:p>
              <a:p>
                <a:endParaRPr lang="es-MX" sz="2000" dirty="0" smtClean="0">
                  <a:solidFill>
                    <a:srgbClr val="000099"/>
                  </a:solidFill>
                </a:endParaRPr>
              </a:p>
              <a:p>
                <a:r>
                  <a:rPr lang="es-MX" sz="2000" dirty="0" smtClean="0">
                    <a:solidFill>
                      <a:srgbClr val="000099"/>
                    </a:solidFill>
                  </a:rPr>
                  <a:t>Reproducibilidad (variación del operador VO)</a:t>
                </a:r>
              </a:p>
              <a:p>
                <a14:m>
                  <m:oMath xmlns:m="http://schemas.openxmlformats.org/officeDocument/2006/math">
                    <m:r>
                      <a:rPr lang="es-MX" sz="2000" b="0" i="1" smtClean="0">
                        <a:latin typeface="Cambria Math"/>
                      </a:rPr>
                      <m:t>𝑉𝑂</m:t>
                    </m:r>
                    <m:r>
                      <a:rPr lang="es-MX" sz="2000" b="0" i="1" smtClean="0">
                        <a:latin typeface="Cambria Math"/>
                      </a:rPr>
                      <m:t>=</m:t>
                    </m:r>
                    <m:rad>
                      <m:radPr>
                        <m:degHide m:val="on"/>
                        <m:ctrlPr>
                          <a:rPr lang="es-MX" sz="2000" b="0" i="1" smtClean="0">
                            <a:latin typeface="Cambria Math" panose="02040503050406030204" pitchFamily="18" charset="0"/>
                          </a:rPr>
                        </m:ctrlPr>
                      </m:radPr>
                      <m:deg/>
                      <m:e>
                        <m:sSup>
                          <m:sSupPr>
                            <m:ctrlPr>
                              <a:rPr lang="es-MX" sz="2000" b="0" i="1" smtClean="0">
                                <a:latin typeface="Cambria Math" panose="02040503050406030204" pitchFamily="18" charset="0"/>
                              </a:rPr>
                            </m:ctrlPr>
                          </m:sSupPr>
                          <m:e>
                            <m:d>
                              <m:dPr>
                                <m:ctrlPr>
                                  <a:rPr lang="es-MX" sz="2000" b="0" i="1" smtClean="0">
                                    <a:latin typeface="Cambria Math" panose="02040503050406030204" pitchFamily="18" charset="0"/>
                                  </a:rPr>
                                </m:ctrlPr>
                              </m:dPr>
                              <m:e>
                                <m:d>
                                  <m:dPr>
                                    <m:ctrlPr>
                                      <a:rPr lang="es-MX" sz="2000" i="1">
                                        <a:latin typeface="Cambria Math" panose="02040503050406030204" pitchFamily="18" charset="0"/>
                                      </a:rPr>
                                    </m:ctrlPr>
                                  </m:dPr>
                                  <m:e>
                                    <m:sSub>
                                      <m:sSubPr>
                                        <m:ctrlPr>
                                          <a:rPr lang="es-MX" sz="2000" i="1">
                                            <a:latin typeface="Cambria Math" panose="02040503050406030204" pitchFamily="18" charset="0"/>
                                          </a:rPr>
                                        </m:ctrlPr>
                                      </m:sSubPr>
                                      <m:e>
                                        <m:acc>
                                          <m:accPr>
                                            <m:chr m:val="̅"/>
                                            <m:ctrlPr>
                                              <a:rPr lang="es-MX" sz="2000" i="1">
                                                <a:latin typeface="Cambria Math" panose="02040503050406030204" pitchFamily="18" charset="0"/>
                                              </a:rPr>
                                            </m:ctrlPr>
                                          </m:accPr>
                                          <m:e>
                                            <m:r>
                                              <a:rPr lang="es-MX" sz="2000" i="1">
                                                <a:latin typeface="Cambria Math"/>
                                              </a:rPr>
                                              <m:t>𝑋</m:t>
                                            </m:r>
                                          </m:e>
                                        </m:acc>
                                      </m:e>
                                      <m:sub>
                                        <m:r>
                                          <a:rPr lang="es-MX" sz="2000" i="1">
                                            <a:latin typeface="Cambria Math"/>
                                          </a:rPr>
                                          <m:t>𝐷𝐼𝐹</m:t>
                                        </m:r>
                                      </m:sub>
                                    </m:sSub>
                                  </m:e>
                                </m:d>
                                <m:sSub>
                                  <m:sSubPr>
                                    <m:ctrlPr>
                                      <a:rPr lang="es-MX" sz="2000" i="1">
                                        <a:latin typeface="Cambria Math" panose="02040503050406030204" pitchFamily="18" charset="0"/>
                                      </a:rPr>
                                    </m:ctrlPr>
                                  </m:sSubPr>
                                  <m:e>
                                    <m:r>
                                      <a:rPr lang="es-MX" sz="2000" i="1">
                                        <a:latin typeface="Cambria Math"/>
                                      </a:rPr>
                                      <m:t>𝐾</m:t>
                                    </m:r>
                                  </m:e>
                                  <m:sub>
                                    <m:r>
                                      <a:rPr lang="es-MX" sz="2000" i="1">
                                        <a:latin typeface="Cambria Math"/>
                                      </a:rPr>
                                      <m:t>2</m:t>
                                    </m:r>
                                  </m:sub>
                                </m:sSub>
                              </m:e>
                            </m:d>
                          </m:e>
                          <m:sup>
                            <m:r>
                              <a:rPr lang="es-MX" sz="2000" b="0" i="1" smtClean="0">
                                <a:latin typeface="Cambria Math"/>
                              </a:rPr>
                              <m:t>2</m:t>
                            </m:r>
                          </m:sup>
                        </m:sSup>
                        <m:r>
                          <a:rPr lang="es-MX" sz="2000" b="0" i="1" smtClean="0">
                            <a:latin typeface="Cambria Math"/>
                          </a:rPr>
                          <m:t>−</m:t>
                        </m:r>
                        <m:f>
                          <m:fPr>
                            <m:ctrlPr>
                              <a:rPr lang="es-MX" sz="2000" b="0" i="1" smtClean="0">
                                <a:latin typeface="Cambria Math" panose="02040503050406030204" pitchFamily="18" charset="0"/>
                              </a:rPr>
                            </m:ctrlPr>
                          </m:fPr>
                          <m:num>
                            <m:sSup>
                              <m:sSupPr>
                                <m:ctrlPr>
                                  <a:rPr lang="es-MX" sz="2000" b="0" i="1" smtClean="0">
                                    <a:latin typeface="Cambria Math" panose="02040503050406030204" pitchFamily="18" charset="0"/>
                                  </a:rPr>
                                </m:ctrlPr>
                              </m:sSupPr>
                              <m:e>
                                <m:d>
                                  <m:dPr>
                                    <m:ctrlPr>
                                      <a:rPr lang="es-MX" sz="2000" b="0" i="1" smtClean="0">
                                        <a:latin typeface="Cambria Math" panose="02040503050406030204" pitchFamily="18" charset="0"/>
                                      </a:rPr>
                                    </m:ctrlPr>
                                  </m:dPr>
                                  <m:e>
                                    <m:r>
                                      <a:rPr lang="es-MX" sz="2000" b="0" i="1" smtClean="0">
                                        <a:latin typeface="Cambria Math"/>
                                      </a:rPr>
                                      <m:t>𝑉𝐸</m:t>
                                    </m:r>
                                  </m:e>
                                </m:d>
                              </m:e>
                              <m:sup>
                                <m:r>
                                  <a:rPr lang="es-MX" sz="2000" b="0" i="1" smtClean="0">
                                    <a:latin typeface="Cambria Math"/>
                                  </a:rPr>
                                  <m:t>2</m:t>
                                </m:r>
                              </m:sup>
                            </m:sSup>
                          </m:num>
                          <m:den>
                            <m:r>
                              <a:rPr lang="es-MX" sz="2000" b="0" i="1" smtClean="0">
                                <a:latin typeface="Cambria Math"/>
                              </a:rPr>
                              <m:t>𝑛𝑡</m:t>
                            </m:r>
                          </m:den>
                        </m:f>
                      </m:e>
                    </m:rad>
                  </m:oMath>
                </a14:m>
                <a:r>
                  <a:rPr lang="es-MX" sz="2400" dirty="0" smtClean="0"/>
                  <a:t>       </a:t>
                </a:r>
              </a:p>
              <a:p>
                <a14:m>
                  <m:oMath xmlns:m="http://schemas.openxmlformats.org/officeDocument/2006/math">
                    <m:r>
                      <a:rPr lang="es-MX" sz="2000" i="1">
                        <a:latin typeface="Cambria Math"/>
                      </a:rPr>
                      <m:t>𝑉𝑂</m:t>
                    </m:r>
                    <m:r>
                      <a:rPr lang="es-MX" sz="2000" i="1">
                        <a:latin typeface="Cambria Math"/>
                      </a:rPr>
                      <m:t>=</m:t>
                    </m:r>
                    <m:rad>
                      <m:radPr>
                        <m:degHide m:val="on"/>
                        <m:ctrlPr>
                          <a:rPr lang="es-MX" sz="2000" i="1">
                            <a:latin typeface="Cambria Math" panose="02040503050406030204" pitchFamily="18" charset="0"/>
                          </a:rPr>
                        </m:ctrlPr>
                      </m:radPr>
                      <m:deg/>
                      <m:e>
                        <m:sSup>
                          <m:sSupPr>
                            <m:ctrlPr>
                              <a:rPr lang="es-MX" sz="2000" i="1">
                                <a:latin typeface="Cambria Math" panose="02040503050406030204" pitchFamily="18" charset="0"/>
                              </a:rPr>
                            </m:ctrlPr>
                          </m:sSupPr>
                          <m:e>
                            <m:d>
                              <m:dPr>
                                <m:ctrlPr>
                                  <a:rPr lang="es-MX" sz="2000" i="1">
                                    <a:latin typeface="Cambria Math" panose="02040503050406030204" pitchFamily="18" charset="0"/>
                                  </a:rPr>
                                </m:ctrlPr>
                              </m:dPr>
                              <m:e>
                                <m:d>
                                  <m:dPr>
                                    <m:ctrlPr>
                                      <a:rPr lang="es-MX" sz="2000" i="1">
                                        <a:latin typeface="Cambria Math" panose="02040503050406030204" pitchFamily="18" charset="0"/>
                                      </a:rPr>
                                    </m:ctrlPr>
                                  </m:dPr>
                                  <m:e>
                                    <m:r>
                                      <a:rPr lang="es-MX" sz="2000" b="0" i="1" smtClean="0">
                                        <a:latin typeface="Cambria Math"/>
                                      </a:rPr>
                                      <m:t>0.65</m:t>
                                    </m:r>
                                  </m:e>
                                </m:d>
                                <m:r>
                                  <a:rPr lang="es-MX" sz="2000" b="0" i="1" smtClean="0">
                                    <a:latin typeface="Cambria Math"/>
                                  </a:rPr>
                                  <m:t>(2.7)</m:t>
                                </m:r>
                              </m:e>
                            </m:d>
                          </m:e>
                          <m:sup>
                            <m:r>
                              <a:rPr lang="es-MX" sz="2000" i="1">
                                <a:latin typeface="Cambria Math"/>
                              </a:rPr>
                              <m:t>2</m:t>
                            </m:r>
                          </m:sup>
                        </m:sSup>
                        <m:r>
                          <a:rPr lang="es-MX" sz="2000" i="1">
                            <a:latin typeface="Cambria Math"/>
                          </a:rPr>
                          <m:t>−</m:t>
                        </m:r>
                        <m:f>
                          <m:fPr>
                            <m:ctrlPr>
                              <a:rPr lang="es-MX" sz="2000" i="1">
                                <a:latin typeface="Cambria Math" panose="02040503050406030204" pitchFamily="18" charset="0"/>
                              </a:rPr>
                            </m:ctrlPr>
                          </m:fPr>
                          <m:num>
                            <m:sSup>
                              <m:sSupPr>
                                <m:ctrlPr>
                                  <a:rPr lang="es-MX" sz="2000" i="1">
                                    <a:latin typeface="Cambria Math" panose="02040503050406030204" pitchFamily="18" charset="0"/>
                                  </a:rPr>
                                </m:ctrlPr>
                              </m:sSupPr>
                              <m:e>
                                <m:d>
                                  <m:dPr>
                                    <m:ctrlPr>
                                      <a:rPr lang="es-MX" sz="2000" i="1">
                                        <a:latin typeface="Cambria Math" panose="02040503050406030204" pitchFamily="18" charset="0"/>
                                      </a:rPr>
                                    </m:ctrlPr>
                                  </m:dPr>
                                  <m:e>
                                    <m:r>
                                      <a:rPr lang="es-MX" sz="2000" b="0" i="1" smtClean="0">
                                        <a:latin typeface="Cambria Math"/>
                                      </a:rPr>
                                      <m:t>3.356</m:t>
                                    </m:r>
                                  </m:e>
                                </m:d>
                              </m:e>
                              <m:sup>
                                <m:r>
                                  <a:rPr lang="es-MX" sz="2000" i="1">
                                    <a:latin typeface="Cambria Math"/>
                                  </a:rPr>
                                  <m:t>2</m:t>
                                </m:r>
                              </m:sup>
                            </m:sSup>
                          </m:num>
                          <m:den>
                            <m:d>
                              <m:dPr>
                                <m:ctrlPr>
                                  <a:rPr lang="es-MX" sz="2000" b="0" i="1" smtClean="0">
                                    <a:latin typeface="Cambria Math" panose="02040503050406030204" pitchFamily="18" charset="0"/>
                                  </a:rPr>
                                </m:ctrlPr>
                              </m:dPr>
                              <m:e>
                                <m:r>
                                  <a:rPr lang="es-MX" sz="2000" b="0" i="1" smtClean="0">
                                    <a:latin typeface="Cambria Math"/>
                                  </a:rPr>
                                  <m:t>10</m:t>
                                </m:r>
                              </m:e>
                            </m:d>
                            <m:d>
                              <m:dPr>
                                <m:ctrlPr>
                                  <a:rPr lang="es-MX" sz="2000" b="0" i="1" smtClean="0">
                                    <a:latin typeface="Cambria Math" panose="02040503050406030204" pitchFamily="18" charset="0"/>
                                  </a:rPr>
                                </m:ctrlPr>
                              </m:dPr>
                              <m:e>
                                <m:r>
                                  <a:rPr lang="es-MX" sz="2000" b="0" i="1" smtClean="0">
                                    <a:latin typeface="Cambria Math"/>
                                  </a:rPr>
                                  <m:t>2</m:t>
                                </m:r>
                              </m:e>
                            </m:d>
                          </m:den>
                        </m:f>
                      </m:e>
                    </m:rad>
                    <m:r>
                      <a:rPr lang="es-MX" sz="2000" b="0" i="1" smtClean="0">
                        <a:latin typeface="Cambria Math"/>
                      </a:rPr>
                      <m:t>=1.58</m:t>
                    </m:r>
                  </m:oMath>
                </a14:m>
                <a:endParaRPr lang="es-MX" sz="2000" dirty="0" smtClean="0"/>
              </a:p>
              <a:p>
                <a14:m>
                  <m:oMath xmlns:m="http://schemas.openxmlformats.org/officeDocument/2006/math">
                    <m:sSub>
                      <m:sSubPr>
                        <m:ctrlPr>
                          <a:rPr lang="es-MX" sz="2000" i="1">
                            <a:latin typeface="Cambria Math" panose="02040503050406030204" pitchFamily="18" charset="0"/>
                          </a:rPr>
                        </m:ctrlPr>
                      </m:sSubPr>
                      <m:e>
                        <m:r>
                          <a:rPr lang="es-MX" sz="2000" i="1">
                            <a:latin typeface="Cambria Math"/>
                            <a:ea typeface="Cambria Math"/>
                          </a:rPr>
                          <m:t>𝜎</m:t>
                        </m:r>
                      </m:e>
                      <m:sub>
                        <m:r>
                          <a:rPr lang="es-MX" sz="2000" i="1">
                            <a:latin typeface="Cambria Math"/>
                          </a:rPr>
                          <m:t>𝑅𝐸𝑃</m:t>
                        </m:r>
                        <m:r>
                          <a:rPr lang="es-MX" sz="2000" b="0" i="1" smtClean="0">
                            <a:latin typeface="Cambria Math"/>
                          </a:rPr>
                          <m:t>𝑅𝑂𝐷</m:t>
                        </m:r>
                      </m:sub>
                    </m:sSub>
                    <m:r>
                      <a:rPr lang="es-MX" sz="2000" i="1">
                        <a:latin typeface="Cambria Math"/>
                      </a:rPr>
                      <m:t>=</m:t>
                    </m:r>
                    <m:f>
                      <m:fPr>
                        <m:ctrlPr>
                          <a:rPr lang="es-MX" sz="2000" i="1">
                            <a:latin typeface="Cambria Math" panose="02040503050406030204" pitchFamily="18" charset="0"/>
                          </a:rPr>
                        </m:ctrlPr>
                      </m:fPr>
                      <m:num>
                        <m:r>
                          <a:rPr lang="es-MX" sz="2000" i="1">
                            <a:latin typeface="Cambria Math"/>
                          </a:rPr>
                          <m:t>𝑉</m:t>
                        </m:r>
                        <m:r>
                          <a:rPr lang="es-MX" sz="2000" b="0" i="1" smtClean="0">
                            <a:latin typeface="Cambria Math"/>
                          </a:rPr>
                          <m:t>𝑂</m:t>
                        </m:r>
                      </m:num>
                      <m:den>
                        <m:r>
                          <a:rPr lang="es-MX" sz="2000" i="1">
                            <a:latin typeface="Cambria Math"/>
                          </a:rPr>
                          <m:t>5.15</m:t>
                        </m:r>
                      </m:den>
                    </m:f>
                    <m:r>
                      <a:rPr lang="es-MX" sz="2000" i="1">
                        <a:latin typeface="Cambria Math"/>
                      </a:rPr>
                      <m:t>=</m:t>
                    </m:r>
                    <m:f>
                      <m:fPr>
                        <m:ctrlPr>
                          <a:rPr lang="es-MX" sz="2000" i="1">
                            <a:latin typeface="Cambria Math" panose="02040503050406030204" pitchFamily="18" charset="0"/>
                          </a:rPr>
                        </m:ctrlPr>
                      </m:fPr>
                      <m:num>
                        <m:r>
                          <a:rPr lang="es-MX" sz="2000" b="0" i="1" smtClean="0">
                            <a:latin typeface="Cambria Math"/>
                          </a:rPr>
                          <m:t>1.58</m:t>
                        </m:r>
                      </m:num>
                      <m:den>
                        <m:r>
                          <a:rPr lang="es-MX" sz="2000" i="1">
                            <a:latin typeface="Cambria Math"/>
                          </a:rPr>
                          <m:t>5.15</m:t>
                        </m:r>
                      </m:den>
                    </m:f>
                    <m:r>
                      <a:rPr lang="es-MX" sz="2000" i="1">
                        <a:latin typeface="Cambria Math"/>
                      </a:rPr>
                      <m:t>=</m:t>
                    </m:r>
                    <m:r>
                      <a:rPr lang="es-MX" sz="2000" b="0" i="1" smtClean="0">
                        <a:latin typeface="Cambria Math"/>
                      </a:rPr>
                      <m:t>0.31</m:t>
                    </m:r>
                  </m:oMath>
                </a14:m>
                <a:endParaRPr lang="es-MX" sz="2000" dirty="0"/>
              </a:p>
              <a:p>
                <a:pPr marL="0" indent="0">
                  <a:buNone/>
                </a:pPr>
                <a:endParaRPr lang="es-MX" sz="2000" dirty="0" smtClean="0">
                  <a:solidFill>
                    <a:srgbClr val="FF0000"/>
                  </a:solidFill>
                </a:endParaRPr>
              </a:p>
              <a:p>
                <a:r>
                  <a:rPr lang="es-MX" sz="2000" dirty="0" smtClean="0">
                    <a:solidFill>
                      <a:srgbClr val="FF0000"/>
                    </a:solidFill>
                  </a:rPr>
                  <a:t>Repetibilidad y Reproducibilidad</a:t>
                </a:r>
              </a:p>
              <a:p>
                <a14:m>
                  <m:oMath xmlns:m="http://schemas.openxmlformats.org/officeDocument/2006/math">
                    <m:r>
                      <a:rPr lang="es-MX" sz="2000" b="0" i="1" smtClean="0">
                        <a:solidFill>
                          <a:srgbClr val="FF0000"/>
                        </a:solidFill>
                        <a:latin typeface="Cambria Math"/>
                      </a:rPr>
                      <m:t>𝑅</m:t>
                    </m:r>
                    <m:r>
                      <a:rPr lang="es-MX" sz="2000" b="0" i="1" smtClean="0">
                        <a:solidFill>
                          <a:srgbClr val="FF0000"/>
                        </a:solidFill>
                        <a:latin typeface="Cambria Math"/>
                      </a:rPr>
                      <m:t>&amp;</m:t>
                    </m:r>
                    <m:r>
                      <a:rPr lang="es-MX" sz="2000" b="0" i="1" smtClean="0">
                        <a:solidFill>
                          <a:srgbClr val="FF0000"/>
                        </a:solidFill>
                        <a:latin typeface="Cambria Math"/>
                      </a:rPr>
                      <m:t>𝑅</m:t>
                    </m:r>
                    <m:r>
                      <a:rPr lang="es-MX" sz="2000" b="0" i="1" smtClean="0">
                        <a:solidFill>
                          <a:srgbClr val="FF0000"/>
                        </a:solidFill>
                        <a:latin typeface="Cambria Math"/>
                      </a:rPr>
                      <m:t>=</m:t>
                    </m:r>
                    <m:rad>
                      <m:radPr>
                        <m:degHide m:val="on"/>
                        <m:ctrlPr>
                          <a:rPr lang="es-MX" sz="2000" b="0" i="1" smtClean="0">
                            <a:solidFill>
                              <a:srgbClr val="FF0000"/>
                            </a:solidFill>
                            <a:latin typeface="Cambria Math" panose="02040503050406030204" pitchFamily="18" charset="0"/>
                          </a:rPr>
                        </m:ctrlPr>
                      </m:radPr>
                      <m:deg/>
                      <m:e>
                        <m:sSup>
                          <m:sSupPr>
                            <m:ctrlPr>
                              <a:rPr lang="es-MX" sz="2000" b="0" i="1" smtClean="0">
                                <a:solidFill>
                                  <a:srgbClr val="FF0000"/>
                                </a:solidFill>
                                <a:latin typeface="Cambria Math" panose="02040503050406030204" pitchFamily="18" charset="0"/>
                              </a:rPr>
                            </m:ctrlPr>
                          </m:sSupPr>
                          <m:e>
                            <m:r>
                              <a:rPr lang="es-MX" sz="2000" b="0" i="1" smtClean="0">
                                <a:solidFill>
                                  <a:srgbClr val="FF0000"/>
                                </a:solidFill>
                                <a:latin typeface="Cambria Math"/>
                              </a:rPr>
                              <m:t>𝑉𝐸</m:t>
                            </m:r>
                          </m:e>
                          <m:sup>
                            <m:r>
                              <a:rPr lang="es-MX" sz="2000" b="0" i="1" smtClean="0">
                                <a:solidFill>
                                  <a:srgbClr val="FF0000"/>
                                </a:solidFill>
                                <a:latin typeface="Cambria Math"/>
                              </a:rPr>
                              <m:t>2</m:t>
                            </m:r>
                          </m:sup>
                        </m:sSup>
                        <m:r>
                          <a:rPr lang="es-MX" sz="2000" b="0" i="1" smtClean="0">
                            <a:solidFill>
                              <a:srgbClr val="FF0000"/>
                            </a:solidFill>
                            <a:latin typeface="Cambria Math"/>
                          </a:rPr>
                          <m:t>+</m:t>
                        </m:r>
                        <m:sSup>
                          <m:sSupPr>
                            <m:ctrlPr>
                              <a:rPr lang="es-MX" sz="2000" b="0" i="1" smtClean="0">
                                <a:solidFill>
                                  <a:srgbClr val="FF0000"/>
                                </a:solidFill>
                                <a:latin typeface="Cambria Math" panose="02040503050406030204" pitchFamily="18" charset="0"/>
                              </a:rPr>
                            </m:ctrlPr>
                          </m:sSupPr>
                          <m:e>
                            <m:r>
                              <a:rPr lang="es-MX" sz="2000" b="0" i="1" smtClean="0">
                                <a:solidFill>
                                  <a:srgbClr val="FF0000"/>
                                </a:solidFill>
                                <a:latin typeface="Cambria Math"/>
                              </a:rPr>
                              <m:t>𝑉𝑂</m:t>
                            </m:r>
                          </m:e>
                          <m:sup>
                            <m:r>
                              <a:rPr lang="es-MX" sz="2000" b="0" i="1" smtClean="0">
                                <a:solidFill>
                                  <a:srgbClr val="FF0000"/>
                                </a:solidFill>
                                <a:latin typeface="Cambria Math"/>
                              </a:rPr>
                              <m:t>2</m:t>
                            </m:r>
                          </m:sup>
                        </m:sSup>
                      </m:e>
                    </m:rad>
                    <m:r>
                      <a:rPr lang="es-MX" sz="2000" b="0" i="1" smtClean="0">
                        <a:solidFill>
                          <a:srgbClr val="FF0000"/>
                        </a:solidFill>
                        <a:latin typeface="Cambria Math"/>
                      </a:rPr>
                      <m:t>=</m:t>
                    </m:r>
                    <m:rad>
                      <m:radPr>
                        <m:degHide m:val="on"/>
                        <m:ctrlPr>
                          <a:rPr lang="es-MX" sz="2000" b="0" i="1" smtClean="0">
                            <a:solidFill>
                              <a:srgbClr val="FF0000"/>
                            </a:solidFill>
                            <a:latin typeface="Cambria Math" panose="02040503050406030204" pitchFamily="18" charset="0"/>
                          </a:rPr>
                        </m:ctrlPr>
                      </m:radPr>
                      <m:deg/>
                      <m:e>
                        <m:sSup>
                          <m:sSupPr>
                            <m:ctrlPr>
                              <a:rPr lang="es-MX" sz="2000" b="0" i="1" smtClean="0">
                                <a:solidFill>
                                  <a:srgbClr val="FF0000"/>
                                </a:solidFill>
                                <a:latin typeface="Cambria Math" panose="02040503050406030204" pitchFamily="18" charset="0"/>
                              </a:rPr>
                            </m:ctrlPr>
                          </m:sSupPr>
                          <m:e>
                            <m:r>
                              <a:rPr lang="es-MX" sz="2000" b="0" i="1" smtClean="0">
                                <a:solidFill>
                                  <a:srgbClr val="FF0000"/>
                                </a:solidFill>
                                <a:latin typeface="Cambria Math"/>
                              </a:rPr>
                              <m:t>3.356</m:t>
                            </m:r>
                          </m:e>
                          <m:sup>
                            <m:r>
                              <a:rPr lang="es-MX" sz="2000" b="0" i="1" smtClean="0">
                                <a:solidFill>
                                  <a:srgbClr val="FF0000"/>
                                </a:solidFill>
                                <a:latin typeface="Cambria Math"/>
                              </a:rPr>
                              <m:t>2</m:t>
                            </m:r>
                          </m:sup>
                        </m:sSup>
                        <m:r>
                          <a:rPr lang="es-MX" sz="2000" b="0" i="1" smtClean="0">
                            <a:solidFill>
                              <a:srgbClr val="FF0000"/>
                            </a:solidFill>
                            <a:latin typeface="Cambria Math"/>
                          </a:rPr>
                          <m:t>+</m:t>
                        </m:r>
                        <m:sSup>
                          <m:sSupPr>
                            <m:ctrlPr>
                              <a:rPr lang="es-MX" sz="2000" b="0" i="1" smtClean="0">
                                <a:solidFill>
                                  <a:srgbClr val="FF0000"/>
                                </a:solidFill>
                                <a:latin typeface="Cambria Math" panose="02040503050406030204" pitchFamily="18" charset="0"/>
                              </a:rPr>
                            </m:ctrlPr>
                          </m:sSupPr>
                          <m:e>
                            <m:r>
                              <a:rPr lang="es-MX" sz="2000" b="0" i="1" smtClean="0">
                                <a:solidFill>
                                  <a:srgbClr val="FF0000"/>
                                </a:solidFill>
                                <a:latin typeface="Cambria Math"/>
                              </a:rPr>
                              <m:t>1.58</m:t>
                            </m:r>
                          </m:e>
                          <m:sup>
                            <m:r>
                              <a:rPr lang="es-MX" sz="2000" b="0" i="1" smtClean="0">
                                <a:solidFill>
                                  <a:srgbClr val="FF0000"/>
                                </a:solidFill>
                                <a:latin typeface="Cambria Math"/>
                              </a:rPr>
                              <m:t>2</m:t>
                            </m:r>
                          </m:sup>
                        </m:sSup>
                      </m:e>
                    </m:rad>
                    <m:r>
                      <a:rPr lang="es-MX" sz="2000" b="0" i="1" smtClean="0">
                        <a:solidFill>
                          <a:srgbClr val="FF0000"/>
                        </a:solidFill>
                        <a:latin typeface="Cambria Math"/>
                      </a:rPr>
                      <m:t>=3.71</m:t>
                    </m:r>
                  </m:oMath>
                </a14:m>
                <a:endParaRPr lang="es-MX" sz="2000" dirty="0" smtClean="0">
                  <a:solidFill>
                    <a:srgbClr val="FF0000"/>
                  </a:solidFill>
                </a:endParaRPr>
              </a:p>
              <a:p>
                <a14:m>
                  <m:oMath xmlns:m="http://schemas.openxmlformats.org/officeDocument/2006/math">
                    <m:sSub>
                      <m:sSubPr>
                        <m:ctrlPr>
                          <a:rPr lang="es-MX" sz="2000" i="1">
                            <a:latin typeface="Cambria Math" panose="02040503050406030204" pitchFamily="18" charset="0"/>
                          </a:rPr>
                        </m:ctrlPr>
                      </m:sSubPr>
                      <m:e>
                        <m:r>
                          <a:rPr lang="es-MX" sz="2000" i="1">
                            <a:latin typeface="Cambria Math"/>
                            <a:ea typeface="Cambria Math"/>
                          </a:rPr>
                          <m:t>𝜎</m:t>
                        </m:r>
                      </m:e>
                      <m:sub>
                        <m:r>
                          <a:rPr lang="es-MX" sz="2000" i="1">
                            <a:latin typeface="Cambria Math"/>
                          </a:rPr>
                          <m:t>𝑅</m:t>
                        </m:r>
                        <m:r>
                          <a:rPr lang="es-MX" sz="2000" b="0" i="1" smtClean="0">
                            <a:latin typeface="Cambria Math"/>
                          </a:rPr>
                          <m:t>&amp;</m:t>
                        </m:r>
                        <m:r>
                          <a:rPr lang="es-MX" sz="2000" b="0" i="1" smtClean="0">
                            <a:latin typeface="Cambria Math"/>
                          </a:rPr>
                          <m:t>𝑅</m:t>
                        </m:r>
                      </m:sub>
                    </m:sSub>
                    <m:r>
                      <a:rPr lang="es-MX" sz="2000" i="1">
                        <a:latin typeface="Cambria Math"/>
                      </a:rPr>
                      <m:t>=</m:t>
                    </m:r>
                    <m:f>
                      <m:fPr>
                        <m:ctrlPr>
                          <a:rPr lang="es-MX" sz="2000" i="1">
                            <a:latin typeface="Cambria Math" panose="02040503050406030204" pitchFamily="18" charset="0"/>
                          </a:rPr>
                        </m:ctrlPr>
                      </m:fPr>
                      <m:num>
                        <m:r>
                          <a:rPr lang="es-MX" sz="2000" b="0" i="1" smtClean="0">
                            <a:latin typeface="Cambria Math"/>
                          </a:rPr>
                          <m:t>𝑅</m:t>
                        </m:r>
                        <m:r>
                          <a:rPr lang="es-MX" sz="2000" b="0" i="1" smtClean="0">
                            <a:latin typeface="Cambria Math"/>
                          </a:rPr>
                          <m:t>&amp;</m:t>
                        </m:r>
                        <m:r>
                          <a:rPr lang="es-MX" sz="2000" b="0" i="1" smtClean="0">
                            <a:latin typeface="Cambria Math"/>
                          </a:rPr>
                          <m:t>𝑅</m:t>
                        </m:r>
                      </m:num>
                      <m:den>
                        <m:r>
                          <a:rPr lang="es-MX" sz="2000" i="1">
                            <a:latin typeface="Cambria Math"/>
                          </a:rPr>
                          <m:t>5.15</m:t>
                        </m:r>
                      </m:den>
                    </m:f>
                    <m:r>
                      <a:rPr lang="es-MX" sz="2000" i="1">
                        <a:latin typeface="Cambria Math"/>
                      </a:rPr>
                      <m:t>=</m:t>
                    </m:r>
                    <m:f>
                      <m:fPr>
                        <m:ctrlPr>
                          <a:rPr lang="es-MX" sz="2000" i="1">
                            <a:latin typeface="Cambria Math" panose="02040503050406030204" pitchFamily="18" charset="0"/>
                          </a:rPr>
                        </m:ctrlPr>
                      </m:fPr>
                      <m:num>
                        <m:r>
                          <a:rPr lang="es-MX" sz="2000" i="1">
                            <a:latin typeface="Cambria Math"/>
                          </a:rPr>
                          <m:t>1.58</m:t>
                        </m:r>
                      </m:num>
                      <m:den>
                        <m:r>
                          <a:rPr lang="es-MX" sz="2000" i="1">
                            <a:latin typeface="Cambria Math"/>
                          </a:rPr>
                          <m:t>5.15</m:t>
                        </m:r>
                      </m:den>
                    </m:f>
                    <m:r>
                      <a:rPr lang="es-MX" sz="2000" i="1">
                        <a:latin typeface="Cambria Math"/>
                      </a:rPr>
                      <m:t>=</m:t>
                    </m:r>
                    <m:r>
                      <a:rPr lang="es-MX" sz="2000" b="0" i="1" smtClean="0">
                        <a:latin typeface="Cambria Math"/>
                      </a:rPr>
                      <m:t>0.72</m:t>
                    </m:r>
                  </m:oMath>
                </a14:m>
                <a:endParaRPr lang="es-MX" sz="2000" dirty="0" smtClean="0">
                  <a:solidFill>
                    <a:srgbClr val="FF0000"/>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28650" y="332656"/>
                <a:ext cx="7886700" cy="5844307"/>
              </a:xfrm>
              <a:blipFill rotWithShape="1">
                <a:blip r:embed="rId2"/>
                <a:stretch>
                  <a:fillRect l="-618" t="-1044"/>
                </a:stretch>
              </a:blipFill>
            </p:spPr>
            <p:txBody>
              <a:bodyPr/>
              <a:lstStyle/>
              <a:p>
                <a:r>
                  <a:rPr lang="es-MX">
                    <a:noFill/>
                  </a:rPr>
                  <a:t> </a:t>
                </a:r>
              </a:p>
            </p:txBody>
          </p:sp>
        </mc:Fallback>
      </mc:AlternateContent>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649" y="548680"/>
            <a:ext cx="252028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690447" y="2564904"/>
            <a:ext cx="2363147" cy="707886"/>
          </a:xfrm>
          <a:prstGeom prst="rect">
            <a:avLst/>
          </a:prstGeom>
          <a:noFill/>
        </p:spPr>
        <p:txBody>
          <a:bodyPr wrap="none" rtlCol="0">
            <a:spAutoFit/>
          </a:bodyPr>
          <a:lstStyle/>
          <a:p>
            <a:r>
              <a:rPr lang="es-MX" sz="2000" dirty="0" smtClean="0"/>
              <a:t>n=numero de partes</a:t>
            </a:r>
          </a:p>
          <a:p>
            <a:r>
              <a:rPr lang="es-MX" sz="2000" dirty="0" smtClean="0"/>
              <a:t>t=numero de ensayos</a:t>
            </a:r>
            <a:endParaRPr lang="es-MX" sz="2000" dirty="0"/>
          </a:p>
        </p:txBody>
      </p:sp>
    </p:spTree>
    <p:extLst>
      <p:ext uri="{BB962C8B-B14F-4D97-AF65-F5344CB8AC3E}">
        <p14:creationId xmlns:p14="http://schemas.microsoft.com/office/powerpoint/2010/main" val="3931588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49125224"/>
              </p:ext>
            </p:extLst>
          </p:nvPr>
        </p:nvGraphicFramePr>
        <p:xfrm>
          <a:off x="323528" y="692696"/>
          <a:ext cx="7600037" cy="792088"/>
        </p:xfrm>
        <a:graphic>
          <a:graphicData uri="http://schemas.openxmlformats.org/drawingml/2006/table">
            <a:tbl>
              <a:tblPr firstRow="1" firstCol="1" bandRow="1">
                <a:tableStyleId>{5C22544A-7EE6-4342-B048-85BDC9FD1C3A}</a:tableStyleId>
              </a:tblPr>
              <a:tblGrid>
                <a:gridCol w="1821207"/>
                <a:gridCol w="577883"/>
                <a:gridCol w="577883"/>
                <a:gridCol w="577883"/>
                <a:gridCol w="577883"/>
                <a:gridCol w="577883"/>
                <a:gridCol w="577883"/>
                <a:gridCol w="577883"/>
                <a:gridCol w="577883"/>
                <a:gridCol w="577883"/>
                <a:gridCol w="577883"/>
              </a:tblGrid>
              <a:tr h="356437">
                <a:tc>
                  <a:txBody>
                    <a:bodyPr/>
                    <a:lstStyle/>
                    <a:p>
                      <a:pPr>
                        <a:lnSpc>
                          <a:spcPct val="115000"/>
                        </a:lnSpc>
                        <a:spcAft>
                          <a:spcPts val="0"/>
                        </a:spcAft>
                      </a:pPr>
                      <a:r>
                        <a:rPr lang="es-MX" sz="1600" dirty="0">
                          <a:effectLst/>
                        </a:rPr>
                        <a:t>Pieza</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1</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2</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4</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5</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6</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7</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8</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9</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10</a:t>
                      </a:r>
                      <a:endParaRPr lang="es-MX" sz="1600" dirty="0">
                        <a:effectLst/>
                        <a:latin typeface="Calibri"/>
                        <a:ea typeface="Calibri"/>
                        <a:cs typeface="Times New Roman"/>
                      </a:endParaRPr>
                    </a:p>
                  </a:txBody>
                  <a:tcPr marL="44450" marR="44450" marT="0" marB="0" anchor="b"/>
                </a:tc>
              </a:tr>
              <a:tr h="435651">
                <a:tc>
                  <a:txBody>
                    <a:bodyPr/>
                    <a:lstStyle/>
                    <a:p>
                      <a:pPr>
                        <a:lnSpc>
                          <a:spcPct val="115000"/>
                        </a:lnSpc>
                        <a:spcAft>
                          <a:spcPts val="0"/>
                        </a:spcAft>
                      </a:pPr>
                      <a:r>
                        <a:rPr lang="es-MX" sz="1600" dirty="0">
                          <a:effectLst/>
                        </a:rPr>
                        <a:t>Medición promedio</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35.7</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35.23</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30.02</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29.65</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31.38</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30.17</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32.57</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36.33</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29.93</a:t>
                      </a:r>
                      <a:endParaRPr lang="es-MX"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600" dirty="0">
                          <a:effectLst/>
                        </a:rPr>
                        <a:t>34.07</a:t>
                      </a:r>
                      <a:endParaRPr lang="es-MX" sz="1600" dirty="0">
                        <a:effectLst/>
                        <a:latin typeface="Calibri"/>
                        <a:ea typeface="Calibri"/>
                        <a:cs typeface="Times New Roman"/>
                      </a:endParaRPr>
                    </a:p>
                  </a:txBody>
                  <a:tcPr marL="44450" marR="44450" marT="0" marB="0" anchor="b"/>
                </a:tc>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40" y="1556793"/>
            <a:ext cx="6048672" cy="1152127"/>
          </a:xfrm>
          <a:prstGeom prst="rect">
            <a:avLst/>
          </a:prstGeom>
          <a:solidFill>
            <a:schemeClr val="bg1"/>
          </a:solidFill>
          <a:ln>
            <a:noFill/>
          </a:ln>
          <a:effectLst/>
        </p:spPr>
      </p:pic>
      <p:pic>
        <p:nvPicPr>
          <p:cNvPr id="5" name="Picture 2"/>
          <p:cNvPicPr>
            <a:picLocks noChangeAspect="1" noChangeArrowheads="1"/>
          </p:cNvPicPr>
          <p:nvPr/>
        </p:nvPicPr>
        <p:blipFill>
          <a:blip r:embed="rId3" cstate="print"/>
          <a:srcRect/>
          <a:stretch>
            <a:fillRect/>
          </a:stretch>
        </p:blipFill>
        <p:spPr bwMode="auto">
          <a:xfrm>
            <a:off x="118440" y="2420888"/>
            <a:ext cx="8784976" cy="1294259"/>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2 Rectángulo"/>
              <p:cNvSpPr/>
              <p:nvPr/>
            </p:nvSpPr>
            <p:spPr>
              <a:xfrm>
                <a:off x="5508104" y="1694681"/>
                <a:ext cx="186775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a:ea typeface="Cambria Math"/>
                            </a:rPr>
                            <m:t>𝜎</m:t>
                          </m:r>
                        </m:e>
                        <m:sub>
                          <m:r>
                            <a:rPr lang="es-MX" i="1">
                              <a:latin typeface="Cambria Math"/>
                            </a:rPr>
                            <m:t>𝑅</m:t>
                          </m:r>
                          <m:r>
                            <a:rPr lang="es-MX" i="1">
                              <a:latin typeface="Cambria Math"/>
                            </a:rPr>
                            <m:t>&amp;</m:t>
                          </m:r>
                          <m:r>
                            <a:rPr lang="es-MX" i="1">
                              <a:latin typeface="Cambria Math"/>
                            </a:rPr>
                            <m:t>𝑅</m:t>
                          </m:r>
                        </m:sub>
                      </m:sSub>
                      <m:r>
                        <a:rPr lang="es-MX" i="1">
                          <a:latin typeface="Cambria Math"/>
                        </a:rPr>
                        <m:t>=0.72</m:t>
                      </m:r>
                    </m:oMath>
                  </m:oMathPara>
                </a14:m>
                <a:endParaRPr lang="es-MX" dirty="0">
                  <a:solidFill>
                    <a:srgbClr val="FF0000"/>
                  </a:solidFill>
                </a:endParaRPr>
              </a:p>
            </p:txBody>
          </p:sp>
        </mc:Choice>
        <mc:Fallback xmlns="">
          <p:sp>
            <p:nvSpPr>
              <p:cNvPr id="3" name="2 Rectángulo"/>
              <p:cNvSpPr>
                <a:spLocks noRot="1" noChangeAspect="1" noMove="1" noResize="1" noEditPoints="1" noAdjustHandles="1" noChangeArrowheads="1" noChangeShapeType="1" noTextEdit="1"/>
              </p:cNvSpPr>
              <p:nvPr/>
            </p:nvSpPr>
            <p:spPr>
              <a:xfrm>
                <a:off x="5508104" y="1694681"/>
                <a:ext cx="1867755" cy="461665"/>
              </a:xfrm>
              <a:prstGeom prst="rect">
                <a:avLst/>
              </a:prstGeom>
              <a:blipFill rotWithShape="1">
                <a:blip r:embed="rId4"/>
                <a:stretch>
                  <a:fillRect b="-2632"/>
                </a:stretch>
              </a:blipFill>
            </p:spPr>
            <p:txBody>
              <a:bodyPr/>
              <a:lstStyle/>
              <a:p>
                <a:r>
                  <a:rPr lang="es-MX">
                    <a:noFill/>
                  </a:rPr>
                  <a:t> </a:t>
                </a:r>
              </a:p>
            </p:txBody>
          </p:sp>
        </mc:Fallback>
      </mc:AlternateContent>
      <p:graphicFrame>
        <p:nvGraphicFramePr>
          <p:cNvPr id="6" name="5 Tabla"/>
          <p:cNvGraphicFramePr>
            <a:graphicFrameLocks noGrp="1"/>
          </p:cNvGraphicFramePr>
          <p:nvPr>
            <p:extLst>
              <p:ext uri="{D42A27DB-BD31-4B8C-83A1-F6EECF244321}">
                <p14:modId xmlns:p14="http://schemas.microsoft.com/office/powerpoint/2010/main" val="1452439549"/>
              </p:ext>
            </p:extLst>
          </p:nvPr>
        </p:nvGraphicFramePr>
        <p:xfrm>
          <a:off x="827584" y="3861048"/>
          <a:ext cx="7128790" cy="1773555"/>
        </p:xfrm>
        <a:graphic>
          <a:graphicData uri="http://schemas.openxmlformats.org/drawingml/2006/table">
            <a:tbl>
              <a:tblPr/>
              <a:tblGrid>
                <a:gridCol w="1419450"/>
                <a:gridCol w="946299"/>
                <a:gridCol w="1561395"/>
                <a:gridCol w="946299"/>
                <a:gridCol w="1309048"/>
                <a:gridCol w="946299"/>
              </a:tblGrid>
              <a:tr h="205737">
                <a:tc>
                  <a:txBody>
                    <a:bodyPr/>
                    <a:lstStyle/>
                    <a:p>
                      <a:pPr algn="l" fontAlgn="b"/>
                      <a:r>
                        <a:rPr lang="es-MX" sz="1600" b="0" i="0" u="none" strike="noStrike" dirty="0">
                          <a:solidFill>
                            <a:srgbClr val="000000"/>
                          </a:solidFill>
                          <a:effectLst/>
                          <a:latin typeface="Calibri"/>
                        </a:rPr>
                        <a:t>Medición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MX" sz="1600" b="0" i="0" u="none" strike="noStrike">
                          <a:solidFill>
                            <a:srgbClr val="000000"/>
                          </a:solidFill>
                          <a:effectLst/>
                          <a:latin typeface="Calibri"/>
                        </a:rPr>
                        <a:t>Sigma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MX" sz="1600" b="0" i="0" u="none" strike="noStrike">
                          <a:solidFill>
                            <a:srgbClr val="000000"/>
                          </a:solidFill>
                          <a:effectLst/>
                          <a:latin typeface="Calibri"/>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MX" sz="1600" b="0" i="0" u="none" strike="noStrike">
                          <a:solidFill>
                            <a:srgbClr val="000000"/>
                          </a:solidFill>
                          <a:effectLst/>
                          <a:latin typeface="Calibri"/>
                        </a:rPr>
                        <a:t>Varianza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MX" sz="1600" b="0" i="0" u="none" strike="noStrike">
                          <a:solidFill>
                            <a:srgbClr val="000000"/>
                          </a:solidFill>
                          <a:effectLst/>
                          <a:latin typeface="Calibri"/>
                        </a:rPr>
                        <a:t>Porcentaje 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MX" sz="1600" b="0" i="0" u="none" strike="noStrike">
                          <a:solidFill>
                            <a:srgbClr val="000000"/>
                          </a:solidFill>
                          <a:effectLst/>
                          <a:latin typeface="Calibri"/>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5737">
                <a:tc>
                  <a:txBody>
                    <a:bodyPr/>
                    <a:lstStyle/>
                    <a:p>
                      <a:pPr algn="l" fontAlgn="b"/>
                      <a:r>
                        <a:rPr lang="es-MX" sz="1600" b="0" i="0" u="none" strike="noStrike" dirty="0">
                          <a:solidFill>
                            <a:srgbClr val="000000"/>
                          </a:solidFill>
                          <a:effectLst/>
                          <a:latin typeface="Calibri"/>
                        </a:rPr>
                        <a:t>Unidad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dirty="0">
                          <a:solidFill>
                            <a:srgbClr val="000000"/>
                          </a:solidFill>
                          <a:effectLst/>
                          <a:latin typeface="Calibri"/>
                        </a:rPr>
                        <a:t>Estimada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dirty="0">
                          <a:solidFill>
                            <a:srgbClr val="000000"/>
                          </a:solidFill>
                          <a:effectLst/>
                          <a:latin typeface="Calibri"/>
                        </a:rPr>
                        <a:t>Variación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Calibri"/>
                        </a:rPr>
                        <a:t>Estimada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Calibri"/>
                        </a:rPr>
                        <a:t>Contribución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Calibri"/>
                        </a:rPr>
                        <a:t>de R&amp;R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5737">
                <a:tc>
                  <a:txBody>
                    <a:bodyPr/>
                    <a:lstStyle/>
                    <a:p>
                      <a:pPr algn="l" fontAlgn="b"/>
                      <a:r>
                        <a:rPr lang="es-MX" sz="1600" b="0" i="0" u="none" strike="noStrike">
                          <a:solidFill>
                            <a:srgbClr val="000000"/>
                          </a:solidFill>
                          <a:effectLst/>
                          <a:latin typeface="Calibri"/>
                        </a:rPr>
                        <a:t>Repetibilidad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0.646972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000000"/>
                          </a:solidFill>
                          <a:effectLst/>
                          <a:latin typeface="Calibri"/>
                        </a:rPr>
                        <a:t>29.1152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000000"/>
                          </a:solidFill>
                          <a:effectLst/>
                          <a:latin typeface="Calibri"/>
                        </a:rPr>
                        <a:t>0.418573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000000"/>
                          </a:solidFill>
                          <a:effectLst/>
                          <a:latin typeface="Calibri"/>
                        </a:rPr>
                        <a:t>8.47697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FF0000"/>
                          </a:solidFill>
                          <a:effectLst/>
                          <a:latin typeface="Calibri"/>
                        </a:rPr>
                        <a:t>81.27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37">
                <a:tc>
                  <a:txBody>
                    <a:bodyPr/>
                    <a:lstStyle/>
                    <a:p>
                      <a:pPr algn="l" fontAlgn="b"/>
                      <a:r>
                        <a:rPr lang="es-MX" sz="1600" b="0" i="0" u="none" strike="noStrike" dirty="0" smtClean="0">
                          <a:solidFill>
                            <a:srgbClr val="000000"/>
                          </a:solidFill>
                          <a:effectLst/>
                          <a:latin typeface="Calibri"/>
                        </a:rPr>
                        <a:t>Reproducibilidad</a:t>
                      </a:r>
                      <a:endParaRPr lang="es-MX"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0.310617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13.9785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0.096483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000000"/>
                          </a:solidFill>
                          <a:effectLst/>
                          <a:latin typeface="Calibri"/>
                        </a:rPr>
                        <a:t>1.95398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FF0000"/>
                          </a:solidFill>
                          <a:effectLst/>
                          <a:latin typeface="Calibri"/>
                        </a:rPr>
                        <a:t>18.73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37">
                <a:tc>
                  <a:txBody>
                    <a:bodyPr/>
                    <a:lstStyle/>
                    <a:p>
                      <a:pPr algn="l" fontAlgn="b"/>
                      <a:r>
                        <a:rPr lang="es-MX" sz="1600" b="0" i="0" u="none" strike="noStrike">
                          <a:solidFill>
                            <a:srgbClr val="000000"/>
                          </a:solidFill>
                          <a:effectLst/>
                          <a:latin typeface="Calibri"/>
                        </a:rPr>
                        <a:t>R &amp; 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0.717674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32.297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0.515056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000000"/>
                          </a:solidFill>
                          <a:effectLst/>
                          <a:latin typeface="Calibri"/>
                        </a:rPr>
                        <a:t>10.431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37">
                <a:tc>
                  <a:txBody>
                    <a:bodyPr/>
                    <a:lstStyle/>
                    <a:p>
                      <a:pPr algn="l" fontAlgn="b"/>
                      <a:r>
                        <a:rPr lang="es-MX" sz="1600" b="0" i="0" u="none" strike="noStrike">
                          <a:solidFill>
                            <a:srgbClr val="000000"/>
                          </a:solidFill>
                          <a:effectLst/>
                          <a:latin typeface="Calibri"/>
                        </a:rPr>
                        <a:t>Partes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2.10302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94.6409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4.42271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89.569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37">
                <a:tc>
                  <a:txBody>
                    <a:bodyPr/>
                    <a:lstStyle/>
                    <a:p>
                      <a:pPr algn="l" fontAlgn="b"/>
                      <a:r>
                        <a:rPr lang="es-MX" sz="1600" b="0" i="0" u="none" strike="noStrike" dirty="0">
                          <a:solidFill>
                            <a:srgbClr val="000000"/>
                          </a:solidFill>
                          <a:effectLst/>
                          <a:latin typeface="Calibri"/>
                        </a:rPr>
                        <a:t>Variación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2.22211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a:rPr>
                        <a:t>4.93776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9715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28650" y="476672"/>
                <a:ext cx="7886700" cy="5700291"/>
              </a:xfrm>
            </p:spPr>
            <p:txBody>
              <a:bodyPr/>
              <a:lstStyle/>
              <a:p>
                <a:r>
                  <a:rPr lang="es-MX" b="1" dirty="0" smtClean="0">
                    <a:solidFill>
                      <a:srgbClr val="0066FF"/>
                    </a:solidFill>
                  </a:rPr>
                  <a:t>Número de categorías distintas </a:t>
                </a:r>
                <a14:m>
                  <m:oMath xmlns:m="http://schemas.openxmlformats.org/officeDocument/2006/math">
                    <m:sSub>
                      <m:sSubPr>
                        <m:ctrlPr>
                          <a:rPr lang="es-MX" b="1" i="1" smtClean="0">
                            <a:solidFill>
                              <a:srgbClr val="0066FF"/>
                            </a:solidFill>
                            <a:latin typeface="Cambria Math" panose="02040503050406030204" pitchFamily="18" charset="0"/>
                          </a:rPr>
                        </m:ctrlPr>
                      </m:sSubPr>
                      <m:e>
                        <m:r>
                          <a:rPr lang="es-MX" b="1" i="1" smtClean="0">
                            <a:solidFill>
                              <a:srgbClr val="0066FF"/>
                            </a:solidFill>
                            <a:latin typeface="Cambria Math"/>
                          </a:rPr>
                          <m:t>𝒏</m:t>
                        </m:r>
                      </m:e>
                      <m:sub>
                        <m:r>
                          <a:rPr lang="es-MX" b="1" i="1" smtClean="0">
                            <a:solidFill>
                              <a:srgbClr val="0066FF"/>
                            </a:solidFill>
                            <a:latin typeface="Cambria Math"/>
                          </a:rPr>
                          <m:t>𝒄</m:t>
                        </m:r>
                      </m:sub>
                    </m:sSub>
                  </m:oMath>
                </a14:m>
                <a:endParaRPr lang="es-MX" b="1" dirty="0" smtClean="0"/>
              </a:p>
              <a:p>
                <a:pPr marL="0" indent="0">
                  <a:buNone/>
                </a:pPr>
                <a:r>
                  <a:rPr lang="es-MX" sz="2400" b="1" dirty="0" smtClean="0"/>
                  <a:t>El número de categorías distintas o distinguibles, se calcula como</a:t>
                </a:r>
              </a:p>
              <a:p>
                <a:pPr marL="0" indent="0" algn="ctr">
                  <a:buNone/>
                </a:pPr>
                <a14:m>
                  <m:oMath xmlns:m="http://schemas.openxmlformats.org/officeDocument/2006/math">
                    <m:sSub>
                      <m:sSubPr>
                        <m:ctrlPr>
                          <a:rPr lang="es-MX" sz="2400" b="1" i="1" smtClean="0">
                            <a:latin typeface="Cambria Math" panose="02040503050406030204" pitchFamily="18" charset="0"/>
                          </a:rPr>
                        </m:ctrlPr>
                      </m:sSubPr>
                      <m:e>
                        <m:r>
                          <a:rPr lang="es-MX" sz="2400" b="1" i="1" smtClean="0">
                            <a:latin typeface="Cambria Math"/>
                          </a:rPr>
                          <m:t>𝒏</m:t>
                        </m:r>
                      </m:e>
                      <m:sub>
                        <m:r>
                          <a:rPr lang="es-MX" sz="2400" b="1" i="1" smtClean="0">
                            <a:latin typeface="Cambria Math"/>
                          </a:rPr>
                          <m:t>𝒄</m:t>
                        </m:r>
                      </m:sub>
                    </m:sSub>
                    <m:r>
                      <a:rPr lang="es-MX" sz="2400" b="1" i="1" smtClean="0">
                        <a:latin typeface="Cambria Math"/>
                      </a:rPr>
                      <m:t>=</m:t>
                    </m:r>
                    <m:rad>
                      <m:radPr>
                        <m:degHide m:val="on"/>
                        <m:ctrlPr>
                          <a:rPr lang="es-MX" sz="2400" b="1" i="1" smtClean="0">
                            <a:latin typeface="Cambria Math" panose="02040503050406030204" pitchFamily="18" charset="0"/>
                          </a:rPr>
                        </m:ctrlPr>
                      </m:radPr>
                      <m:deg/>
                      <m:e>
                        <m:r>
                          <a:rPr lang="es-MX" sz="2400" b="1" i="1" smtClean="0">
                            <a:latin typeface="Cambria Math"/>
                          </a:rPr>
                          <m:t>𝟐</m:t>
                        </m:r>
                      </m:e>
                    </m:rad>
                    <m:d>
                      <m:dPr>
                        <m:ctrlPr>
                          <a:rPr lang="es-MX" sz="2400" b="1" i="1" smtClean="0">
                            <a:latin typeface="Cambria Math" panose="02040503050406030204" pitchFamily="18" charset="0"/>
                          </a:rPr>
                        </m:ctrlPr>
                      </m:dPr>
                      <m:e>
                        <m:f>
                          <m:fPr>
                            <m:type m:val="skw"/>
                            <m:ctrlPr>
                              <a:rPr lang="es-MX" sz="2400" b="1" i="1" smtClean="0">
                                <a:latin typeface="Cambria Math" panose="02040503050406030204" pitchFamily="18" charset="0"/>
                              </a:rPr>
                            </m:ctrlPr>
                          </m:fPr>
                          <m:num>
                            <m:sSub>
                              <m:sSubPr>
                                <m:ctrlPr>
                                  <a:rPr lang="es-MX" sz="2400" b="1" i="1" smtClean="0">
                                    <a:latin typeface="Cambria Math" panose="02040503050406030204" pitchFamily="18" charset="0"/>
                                  </a:rPr>
                                </m:ctrlPr>
                              </m:sSubPr>
                              <m:e>
                                <m:r>
                                  <a:rPr lang="es-MX" sz="2400" b="1" i="1" smtClean="0">
                                    <a:latin typeface="Cambria Math"/>
                                    <a:ea typeface="Cambria Math"/>
                                  </a:rPr>
                                  <m:t>𝝈</m:t>
                                </m:r>
                              </m:e>
                              <m:sub>
                                <m:r>
                                  <a:rPr lang="es-MX" sz="2400" b="1" i="1" smtClean="0">
                                    <a:latin typeface="Cambria Math"/>
                                  </a:rPr>
                                  <m:t>𝒑𝒂𝒓𝒕𝒆</m:t>
                                </m:r>
                              </m:sub>
                            </m:sSub>
                          </m:num>
                          <m:den>
                            <m:sSub>
                              <m:sSubPr>
                                <m:ctrlPr>
                                  <a:rPr lang="es-MX" sz="2400" b="1" i="1" smtClean="0">
                                    <a:latin typeface="Cambria Math" panose="02040503050406030204" pitchFamily="18" charset="0"/>
                                  </a:rPr>
                                </m:ctrlPr>
                              </m:sSubPr>
                              <m:e>
                                <m:r>
                                  <a:rPr lang="es-MX" sz="2400" b="1" i="1" smtClean="0">
                                    <a:latin typeface="Cambria Math"/>
                                    <a:ea typeface="Cambria Math"/>
                                  </a:rPr>
                                  <m:t>𝝈</m:t>
                                </m:r>
                              </m:e>
                              <m:sub>
                                <m:r>
                                  <a:rPr lang="es-MX" sz="2400" b="1" i="1" smtClean="0">
                                    <a:latin typeface="Cambria Math"/>
                                  </a:rPr>
                                  <m:t>𝑹</m:t>
                                </m:r>
                                <m:r>
                                  <a:rPr lang="es-MX" sz="2400" b="1" i="1" smtClean="0">
                                    <a:latin typeface="Cambria Math"/>
                                  </a:rPr>
                                  <m:t>&amp;</m:t>
                                </m:r>
                                <m:r>
                                  <a:rPr lang="es-MX" sz="2400" b="1" i="1" smtClean="0">
                                    <a:latin typeface="Cambria Math"/>
                                  </a:rPr>
                                  <m:t>𝑹</m:t>
                                </m:r>
                              </m:sub>
                            </m:sSub>
                          </m:den>
                        </m:f>
                      </m:e>
                    </m:d>
                  </m:oMath>
                </a14:m>
                <a:r>
                  <a:rPr lang="es-MX" sz="2400" b="1" dirty="0" smtClean="0"/>
                  <a:t> </a:t>
                </a:r>
              </a:p>
              <a:p>
                <a:pPr marL="0" indent="0" algn="just">
                  <a:buNone/>
                </a:pPr>
                <a14:m>
                  <m:oMath xmlns:m="http://schemas.openxmlformats.org/officeDocument/2006/math">
                    <m:sSub>
                      <m:sSubPr>
                        <m:ctrlPr>
                          <a:rPr lang="es-MX" sz="2400" b="1" i="1">
                            <a:latin typeface="Cambria Math" panose="02040503050406030204" pitchFamily="18" charset="0"/>
                          </a:rPr>
                        </m:ctrlPr>
                      </m:sSubPr>
                      <m:e>
                        <m:r>
                          <a:rPr lang="es-MX" sz="2400" b="1" i="1">
                            <a:latin typeface="Cambria Math"/>
                          </a:rPr>
                          <m:t>𝒏</m:t>
                        </m:r>
                      </m:e>
                      <m:sub>
                        <m:r>
                          <a:rPr lang="es-MX" sz="2400" b="1" i="1">
                            <a:latin typeface="Cambria Math"/>
                          </a:rPr>
                          <m:t>𝒄</m:t>
                        </m:r>
                      </m:sub>
                    </m:sSub>
                  </m:oMath>
                </a14:m>
                <a:r>
                  <a:rPr lang="es-MX" sz="2400" b="1" dirty="0" smtClean="0"/>
                  <a:t> está relacionado con la resolución del sistema de medición e indica el número de grupos diferentes de piezas que el sistema de medición es capaz de distinguir.</a:t>
                </a:r>
              </a:p>
              <a:p>
                <a:pPr marL="0" indent="0" algn="just">
                  <a:buNone/>
                </a:pPr>
                <a:r>
                  <a:rPr lang="es-MX" sz="2400" b="1" dirty="0" smtClean="0"/>
                  <a:t>Si </a:t>
                </a:r>
                <a14:m>
                  <m:oMath xmlns:m="http://schemas.openxmlformats.org/officeDocument/2006/math">
                    <m:sSub>
                      <m:sSubPr>
                        <m:ctrlPr>
                          <a:rPr lang="es-MX" sz="2400" b="1" i="1">
                            <a:latin typeface="Cambria Math" panose="02040503050406030204" pitchFamily="18" charset="0"/>
                          </a:rPr>
                        </m:ctrlPr>
                      </m:sSubPr>
                      <m:e>
                        <m:r>
                          <a:rPr lang="es-MX" sz="2400" b="1" i="1">
                            <a:latin typeface="Cambria Math"/>
                          </a:rPr>
                          <m:t>𝒏</m:t>
                        </m:r>
                      </m:e>
                      <m:sub>
                        <m:r>
                          <a:rPr lang="es-MX" sz="2400" b="1" i="1">
                            <a:latin typeface="Cambria Math"/>
                          </a:rPr>
                          <m:t>𝒄</m:t>
                        </m:r>
                      </m:sub>
                    </m:sSub>
                    <m:r>
                      <a:rPr lang="es-MX" sz="2400" b="1" i="1" smtClean="0">
                        <a:latin typeface="Cambria Math"/>
                      </a:rPr>
                      <m:t>&gt;</m:t>
                    </m:r>
                    <m:r>
                      <a:rPr lang="es-MX" sz="2400" b="1" i="1" smtClean="0">
                        <a:latin typeface="Cambria Math"/>
                      </a:rPr>
                      <m:t>𝟒</m:t>
                    </m:r>
                  </m:oMath>
                </a14:m>
                <a:r>
                  <a:rPr lang="es-MX" sz="2400" b="1" dirty="0" smtClean="0"/>
                  <a:t> </a:t>
                </a:r>
                <a:r>
                  <a:rPr lang="es-MX" sz="2400" b="1" dirty="0" smtClean="0">
                    <a:solidFill>
                      <a:srgbClr val="0066FF"/>
                    </a:solidFill>
                  </a:rPr>
                  <a:t>la resolución del sistema de medición es adecuada</a:t>
                </a:r>
              </a:p>
              <a:p>
                <a:pPr marL="0" indent="0" algn="just">
                  <a:buNone/>
                </a:pPr>
                <a:r>
                  <a:rPr lang="es-MX" sz="2400" b="1" dirty="0" smtClean="0"/>
                  <a:t>Si </a:t>
                </a:r>
                <a14:m>
                  <m:oMath xmlns:m="http://schemas.openxmlformats.org/officeDocument/2006/math">
                    <m:sSub>
                      <m:sSubPr>
                        <m:ctrlPr>
                          <a:rPr lang="es-MX" sz="2400" b="1" i="1">
                            <a:latin typeface="Cambria Math" panose="02040503050406030204" pitchFamily="18" charset="0"/>
                          </a:rPr>
                        </m:ctrlPr>
                      </m:sSubPr>
                      <m:e>
                        <m:r>
                          <a:rPr lang="es-MX" sz="2400" b="1" i="1">
                            <a:latin typeface="Cambria Math"/>
                          </a:rPr>
                          <m:t>𝒏</m:t>
                        </m:r>
                      </m:e>
                      <m:sub>
                        <m:r>
                          <a:rPr lang="es-MX" sz="2400" b="1" i="1">
                            <a:latin typeface="Cambria Math"/>
                          </a:rPr>
                          <m:t>𝒄</m:t>
                        </m:r>
                      </m:sub>
                    </m:sSub>
                  </m:oMath>
                </a14:m>
                <a:r>
                  <a:rPr lang="es-MX" sz="2400" b="1" dirty="0" smtClean="0"/>
                  <a:t>&lt;2 </a:t>
                </a:r>
                <a:r>
                  <a:rPr lang="es-MX" sz="2400" b="1" dirty="0" smtClean="0">
                    <a:solidFill>
                      <a:srgbClr val="0066FF"/>
                    </a:solidFill>
                  </a:rPr>
                  <a:t>la resolución del sistema de medición es inadecuada</a:t>
                </a:r>
              </a:p>
              <a:p>
                <a:pPr marL="0" indent="0" algn="just">
                  <a:buNone/>
                </a:pPr>
                <a:r>
                  <a:rPr lang="es-MX" sz="2400" b="1" dirty="0"/>
                  <a:t>Si </a:t>
                </a:r>
                <a14:m>
                  <m:oMath xmlns:m="http://schemas.openxmlformats.org/officeDocument/2006/math">
                    <m:sSub>
                      <m:sSubPr>
                        <m:ctrlPr>
                          <a:rPr lang="es-MX" sz="2400" b="1" i="1">
                            <a:latin typeface="Cambria Math" panose="02040503050406030204" pitchFamily="18" charset="0"/>
                          </a:rPr>
                        </m:ctrlPr>
                      </m:sSubPr>
                      <m:e>
                        <m:r>
                          <a:rPr lang="es-MX" sz="2400" b="1" i="1" smtClean="0">
                            <a:latin typeface="Cambria Math"/>
                          </a:rPr>
                          <m:t>𝟐</m:t>
                        </m:r>
                        <m:r>
                          <a:rPr lang="es-MX" sz="2400" b="1" i="1" smtClean="0">
                            <a:latin typeface="Cambria Math"/>
                          </a:rPr>
                          <m:t>&lt;</m:t>
                        </m:r>
                        <m:r>
                          <a:rPr lang="es-MX" sz="2400" b="1" i="1">
                            <a:latin typeface="Cambria Math"/>
                          </a:rPr>
                          <m:t>𝒏</m:t>
                        </m:r>
                      </m:e>
                      <m:sub>
                        <m:r>
                          <a:rPr lang="es-MX" sz="2400" b="1" i="1">
                            <a:latin typeface="Cambria Math"/>
                          </a:rPr>
                          <m:t>𝒄</m:t>
                        </m:r>
                      </m:sub>
                    </m:sSub>
                    <m:r>
                      <a:rPr lang="es-MX" sz="2400" b="1" i="1" smtClean="0">
                        <a:latin typeface="Cambria Math"/>
                        <a:ea typeface="Cambria Math"/>
                      </a:rPr>
                      <m:t>≤</m:t>
                    </m:r>
                    <m:r>
                      <a:rPr lang="es-MX" sz="2400" b="1" i="1" smtClean="0">
                        <a:latin typeface="Cambria Math"/>
                        <a:ea typeface="Cambria Math"/>
                      </a:rPr>
                      <m:t>𝟒</m:t>
                    </m:r>
                  </m:oMath>
                </a14:m>
                <a:r>
                  <a:rPr lang="es-MX" sz="2400" b="1" dirty="0" smtClean="0"/>
                  <a:t> </a:t>
                </a:r>
                <a:r>
                  <a:rPr lang="es-MX" sz="2400" b="1" dirty="0" smtClean="0">
                    <a:solidFill>
                      <a:srgbClr val="0066FF"/>
                    </a:solidFill>
                  </a:rPr>
                  <a:t>se tiene una resolución poco adecuada</a:t>
                </a:r>
              </a:p>
              <a:p>
                <a:pPr marL="0" indent="0" algn="ctr">
                  <a:buNone/>
                </a:pPr>
                <a14:m>
                  <m:oMath xmlns:m="http://schemas.openxmlformats.org/officeDocument/2006/math">
                    <m:sSub>
                      <m:sSubPr>
                        <m:ctrlPr>
                          <a:rPr lang="es-MX" sz="2400" b="1" i="1">
                            <a:latin typeface="Cambria Math" panose="02040503050406030204" pitchFamily="18" charset="0"/>
                          </a:rPr>
                        </m:ctrlPr>
                      </m:sSubPr>
                      <m:e>
                        <m:r>
                          <a:rPr lang="es-MX" sz="2400" b="1" i="1">
                            <a:latin typeface="Cambria Math"/>
                          </a:rPr>
                          <m:t>𝒏</m:t>
                        </m:r>
                      </m:e>
                      <m:sub>
                        <m:r>
                          <a:rPr lang="es-MX" sz="2400" b="1" i="1">
                            <a:latin typeface="Cambria Math"/>
                          </a:rPr>
                          <m:t>𝒄</m:t>
                        </m:r>
                      </m:sub>
                    </m:sSub>
                    <m:r>
                      <a:rPr lang="es-MX" sz="2400" b="1" i="1">
                        <a:latin typeface="Cambria Math"/>
                      </a:rPr>
                      <m:t>=</m:t>
                    </m:r>
                    <m:rad>
                      <m:radPr>
                        <m:degHide m:val="on"/>
                        <m:ctrlPr>
                          <a:rPr lang="es-MX" sz="2400" b="1" i="1">
                            <a:latin typeface="Cambria Math" panose="02040503050406030204" pitchFamily="18" charset="0"/>
                          </a:rPr>
                        </m:ctrlPr>
                      </m:radPr>
                      <m:deg/>
                      <m:e>
                        <m:r>
                          <a:rPr lang="es-MX" sz="2400" b="1" i="1">
                            <a:latin typeface="Cambria Math"/>
                          </a:rPr>
                          <m:t>𝟐</m:t>
                        </m:r>
                      </m:e>
                    </m:rad>
                    <m:d>
                      <m:dPr>
                        <m:ctrlPr>
                          <a:rPr lang="es-MX" sz="2400" b="1" i="1">
                            <a:latin typeface="Cambria Math" panose="02040503050406030204" pitchFamily="18" charset="0"/>
                          </a:rPr>
                        </m:ctrlPr>
                      </m:dPr>
                      <m:e>
                        <m:f>
                          <m:fPr>
                            <m:type m:val="skw"/>
                            <m:ctrlPr>
                              <a:rPr lang="es-MX" sz="2400" b="1" i="1">
                                <a:latin typeface="Cambria Math" panose="02040503050406030204" pitchFamily="18" charset="0"/>
                              </a:rPr>
                            </m:ctrlPr>
                          </m:fPr>
                          <m:num>
                            <m:r>
                              <a:rPr lang="es-MX" sz="2400" b="1" i="1" smtClean="0">
                                <a:latin typeface="Cambria Math"/>
                              </a:rPr>
                              <m:t>𝟐</m:t>
                            </m:r>
                            <m:r>
                              <a:rPr lang="es-MX" sz="2400" b="1" i="1" smtClean="0">
                                <a:latin typeface="Cambria Math"/>
                              </a:rPr>
                              <m:t>.</m:t>
                            </m:r>
                            <m:r>
                              <a:rPr lang="es-MX" sz="2400" b="1" i="1" smtClean="0">
                                <a:latin typeface="Cambria Math"/>
                              </a:rPr>
                              <m:t>𝟏𝟎</m:t>
                            </m:r>
                          </m:num>
                          <m:den>
                            <m:r>
                              <a:rPr lang="es-MX" sz="2400" b="1" i="1" smtClean="0">
                                <a:latin typeface="Cambria Math"/>
                              </a:rPr>
                              <m:t>𝟎</m:t>
                            </m:r>
                            <m:r>
                              <a:rPr lang="es-MX" sz="2400" b="1" i="1" smtClean="0">
                                <a:latin typeface="Cambria Math"/>
                              </a:rPr>
                              <m:t>.</m:t>
                            </m:r>
                            <m:r>
                              <a:rPr lang="es-MX" sz="2400" b="1" i="1" smtClean="0">
                                <a:latin typeface="Cambria Math"/>
                              </a:rPr>
                              <m:t>𝟕𝟏</m:t>
                            </m:r>
                          </m:den>
                        </m:f>
                      </m:e>
                    </m:d>
                    <m:r>
                      <a:rPr lang="es-MX" sz="2400" b="1" i="1" smtClean="0">
                        <a:latin typeface="Cambria Math"/>
                      </a:rPr>
                      <m:t>=</m:t>
                    </m:r>
                    <m:r>
                      <a:rPr lang="es-MX" sz="2400" b="1" i="1" smtClean="0">
                        <a:latin typeface="Cambria Math"/>
                      </a:rPr>
                      <m:t>𝟒</m:t>
                    </m:r>
                    <m:r>
                      <a:rPr lang="es-MX" sz="2400" b="1" i="1" smtClean="0">
                        <a:latin typeface="Cambria Math"/>
                      </a:rPr>
                      <m:t>.</m:t>
                    </m:r>
                    <m:r>
                      <a:rPr lang="es-MX" sz="2400" b="1" i="1" smtClean="0">
                        <a:latin typeface="Cambria Math"/>
                      </a:rPr>
                      <m:t>𝟏</m:t>
                    </m:r>
                  </m:oMath>
                </a14:m>
                <a:r>
                  <a:rPr lang="es-MX" sz="2400" b="1" dirty="0"/>
                  <a:t> </a:t>
                </a:r>
              </a:p>
              <a:p>
                <a:pPr marL="0" indent="0" algn="just">
                  <a:buNone/>
                </a:pPr>
                <a:endParaRPr lang="es-MX"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28650" y="476672"/>
                <a:ext cx="7886700" cy="5700291"/>
              </a:xfrm>
              <a:blipFill rotWithShape="1">
                <a:blip r:embed="rId2"/>
                <a:stretch>
                  <a:fillRect l="-1314" t="-1711" r="-1236"/>
                </a:stretch>
              </a:blipFill>
            </p:spPr>
            <p:txBody>
              <a:bodyPr/>
              <a:lstStyle/>
              <a:p>
                <a:r>
                  <a:rPr lang="es-MX">
                    <a:noFill/>
                  </a:rPr>
                  <a:t> </a:t>
                </a:r>
              </a:p>
            </p:txBody>
          </p:sp>
        </mc:Fallback>
      </mc:AlternateContent>
    </p:spTree>
    <p:extLst>
      <p:ext uri="{BB962C8B-B14F-4D97-AF65-F5344CB8AC3E}">
        <p14:creationId xmlns:p14="http://schemas.microsoft.com/office/powerpoint/2010/main" val="3430492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28650" y="476672"/>
                <a:ext cx="7886700" cy="5700291"/>
              </a:xfrm>
            </p:spPr>
            <p:txBody>
              <a:bodyPr/>
              <a:lstStyle/>
              <a:p>
                <a:r>
                  <a:rPr lang="es-MX" dirty="0" smtClean="0"/>
                  <a:t>Análisis en % de tolerancias</a:t>
                </a:r>
              </a:p>
              <a:p>
                <a14:m>
                  <m:oMath xmlns:m="http://schemas.openxmlformats.org/officeDocument/2006/math">
                    <m:r>
                      <a:rPr lang="es-MX" sz="2000" b="0" i="1" smtClean="0">
                        <a:latin typeface="Cambria Math"/>
                      </a:rPr>
                      <m:t>%</m:t>
                    </m:r>
                    <m:r>
                      <a:rPr lang="es-MX" sz="2000" b="0" i="1" smtClean="0">
                        <a:latin typeface="Cambria Math"/>
                      </a:rPr>
                      <m:t>𝑉𝐸</m:t>
                    </m:r>
                    <m:r>
                      <a:rPr lang="es-MX" sz="2000" b="0" i="1" smtClean="0">
                        <a:latin typeface="Cambria Math"/>
                      </a:rPr>
                      <m:t>=</m:t>
                    </m:r>
                    <m:f>
                      <m:fPr>
                        <m:ctrlPr>
                          <a:rPr lang="es-MX" sz="2000" b="0" i="1" smtClean="0">
                            <a:latin typeface="Cambria Math" panose="02040503050406030204" pitchFamily="18" charset="0"/>
                          </a:rPr>
                        </m:ctrlPr>
                      </m:fPr>
                      <m:num>
                        <m:r>
                          <a:rPr lang="es-MX" sz="2000" b="0" i="1" smtClean="0">
                            <a:latin typeface="Cambria Math"/>
                          </a:rPr>
                          <m:t>100</m:t>
                        </m:r>
                        <m:d>
                          <m:dPr>
                            <m:ctrlPr>
                              <a:rPr lang="es-MX" sz="2000" b="0" i="1" smtClean="0">
                                <a:latin typeface="Cambria Math" panose="02040503050406030204" pitchFamily="18" charset="0"/>
                              </a:rPr>
                            </m:ctrlPr>
                          </m:dPr>
                          <m:e>
                            <m:r>
                              <a:rPr lang="es-MX" sz="2000" b="0" i="1" smtClean="0">
                                <a:latin typeface="Cambria Math"/>
                              </a:rPr>
                              <m:t>𝑉𝐸</m:t>
                            </m:r>
                          </m:e>
                        </m:d>
                      </m:num>
                      <m:den>
                        <m:r>
                          <a:rPr lang="es-MX" sz="2000" b="0" i="1" smtClean="0">
                            <a:latin typeface="Cambria Math"/>
                          </a:rPr>
                          <m:t>𝐸𝑆</m:t>
                        </m:r>
                        <m:r>
                          <a:rPr lang="es-MX" sz="2000" b="0" i="1" smtClean="0">
                            <a:latin typeface="Cambria Math"/>
                          </a:rPr>
                          <m:t>−</m:t>
                        </m:r>
                        <m:r>
                          <a:rPr lang="es-MX" sz="2000" b="0" i="1" smtClean="0">
                            <a:latin typeface="Cambria Math"/>
                          </a:rPr>
                          <m:t>𝐸𝐼</m:t>
                        </m:r>
                      </m:den>
                    </m:f>
                    <m:r>
                      <a:rPr lang="es-MX" sz="2000" b="0" i="1" smtClean="0">
                        <a:latin typeface="Cambria Math"/>
                      </a:rPr>
                      <m:t>=</m:t>
                    </m:r>
                    <m:f>
                      <m:fPr>
                        <m:ctrlPr>
                          <a:rPr lang="es-MX" sz="2000" b="0" i="1" smtClean="0">
                            <a:latin typeface="Cambria Math" panose="02040503050406030204" pitchFamily="18" charset="0"/>
                          </a:rPr>
                        </m:ctrlPr>
                      </m:fPr>
                      <m:num>
                        <m:r>
                          <a:rPr lang="es-MX" sz="2000" b="0" i="1" smtClean="0">
                            <a:latin typeface="Cambria Math"/>
                          </a:rPr>
                          <m:t>100(3.356)</m:t>
                        </m:r>
                      </m:num>
                      <m:den>
                        <m:r>
                          <a:rPr lang="es-MX" sz="2000" b="0" i="1" smtClean="0">
                            <a:latin typeface="Cambria Math"/>
                          </a:rPr>
                          <m:t>15</m:t>
                        </m:r>
                      </m:den>
                    </m:f>
                    <m:r>
                      <a:rPr lang="es-MX" sz="2000" b="0" i="1" smtClean="0">
                        <a:latin typeface="Cambria Math"/>
                      </a:rPr>
                      <m:t>=</m:t>
                    </m:r>
                    <m:r>
                      <a:rPr lang="es-MX" sz="2000" b="0" i="1" smtClean="0">
                        <a:solidFill>
                          <a:srgbClr val="FF0000"/>
                        </a:solidFill>
                        <a:latin typeface="Cambria Math"/>
                      </a:rPr>
                      <m:t>22.37%</m:t>
                    </m:r>
                  </m:oMath>
                </a14:m>
                <a:endParaRPr lang="es-MX" sz="2000" dirty="0" smtClean="0"/>
              </a:p>
              <a:p>
                <a14:m>
                  <m:oMath xmlns:m="http://schemas.openxmlformats.org/officeDocument/2006/math">
                    <m:r>
                      <a:rPr lang="es-MX" sz="2000" i="1">
                        <a:latin typeface="Cambria Math"/>
                      </a:rPr>
                      <m:t>%</m:t>
                    </m:r>
                    <m:r>
                      <a:rPr lang="es-MX" sz="2000" i="1">
                        <a:latin typeface="Cambria Math"/>
                      </a:rPr>
                      <m:t>𝑉𝑂</m:t>
                    </m:r>
                    <m:r>
                      <a:rPr lang="es-MX" sz="2000" i="1">
                        <a:latin typeface="Cambria Math"/>
                      </a:rPr>
                      <m:t>=</m:t>
                    </m:r>
                    <m:f>
                      <m:fPr>
                        <m:ctrlPr>
                          <a:rPr lang="es-MX" sz="2000" i="1">
                            <a:latin typeface="Cambria Math" panose="02040503050406030204" pitchFamily="18" charset="0"/>
                          </a:rPr>
                        </m:ctrlPr>
                      </m:fPr>
                      <m:num>
                        <m:r>
                          <a:rPr lang="es-MX" sz="2000" i="1">
                            <a:latin typeface="Cambria Math"/>
                          </a:rPr>
                          <m:t>100</m:t>
                        </m:r>
                        <m:d>
                          <m:dPr>
                            <m:ctrlPr>
                              <a:rPr lang="es-MX" sz="2000" i="1">
                                <a:latin typeface="Cambria Math" panose="02040503050406030204" pitchFamily="18" charset="0"/>
                              </a:rPr>
                            </m:ctrlPr>
                          </m:dPr>
                          <m:e>
                            <m:r>
                              <a:rPr lang="es-MX" sz="2000" i="1">
                                <a:latin typeface="Cambria Math"/>
                              </a:rPr>
                              <m:t>𝑉</m:t>
                            </m:r>
                            <m:r>
                              <a:rPr lang="es-MX" sz="2000" b="0" i="1" smtClean="0">
                                <a:latin typeface="Cambria Math"/>
                              </a:rPr>
                              <m:t>𝑂</m:t>
                            </m:r>
                          </m:e>
                        </m:d>
                      </m:num>
                      <m:den>
                        <m:r>
                          <a:rPr lang="es-MX" sz="2000" i="1">
                            <a:latin typeface="Cambria Math"/>
                          </a:rPr>
                          <m:t>𝐸𝑆</m:t>
                        </m:r>
                        <m:r>
                          <a:rPr lang="es-MX" sz="2000" i="1">
                            <a:latin typeface="Cambria Math"/>
                          </a:rPr>
                          <m:t>−</m:t>
                        </m:r>
                        <m:r>
                          <a:rPr lang="es-MX" sz="2000" i="1">
                            <a:latin typeface="Cambria Math"/>
                          </a:rPr>
                          <m:t>𝐸𝐼</m:t>
                        </m:r>
                      </m:den>
                    </m:f>
                    <m:r>
                      <a:rPr lang="es-MX" sz="2000" i="1">
                        <a:latin typeface="Cambria Math"/>
                      </a:rPr>
                      <m:t>=</m:t>
                    </m:r>
                    <m:f>
                      <m:fPr>
                        <m:ctrlPr>
                          <a:rPr lang="es-MX" sz="2000" i="1">
                            <a:latin typeface="Cambria Math" panose="02040503050406030204" pitchFamily="18" charset="0"/>
                          </a:rPr>
                        </m:ctrlPr>
                      </m:fPr>
                      <m:num>
                        <m:r>
                          <a:rPr lang="es-MX" sz="2000" i="1">
                            <a:latin typeface="Cambria Math"/>
                          </a:rPr>
                          <m:t>100(</m:t>
                        </m:r>
                        <m:r>
                          <a:rPr lang="es-MX" sz="2000" b="0" i="1" smtClean="0">
                            <a:latin typeface="Cambria Math"/>
                          </a:rPr>
                          <m:t>1.58</m:t>
                        </m:r>
                        <m:r>
                          <a:rPr lang="es-MX" sz="2000" i="1">
                            <a:latin typeface="Cambria Math"/>
                          </a:rPr>
                          <m:t>)</m:t>
                        </m:r>
                      </m:num>
                      <m:den>
                        <m:r>
                          <a:rPr lang="es-MX" sz="2000" i="1">
                            <a:latin typeface="Cambria Math"/>
                          </a:rPr>
                          <m:t>15</m:t>
                        </m:r>
                      </m:den>
                    </m:f>
                    <m:r>
                      <a:rPr lang="es-MX" sz="2000" i="1">
                        <a:latin typeface="Cambria Math"/>
                      </a:rPr>
                      <m:t>=</m:t>
                    </m:r>
                    <m:r>
                      <a:rPr lang="es-MX" sz="2000" b="0" i="1" smtClean="0">
                        <a:latin typeface="Cambria Math"/>
                      </a:rPr>
                      <m:t>10.53</m:t>
                    </m:r>
                    <m:r>
                      <a:rPr lang="es-MX" sz="2000" i="1">
                        <a:latin typeface="Cambria Math"/>
                      </a:rPr>
                      <m:t>%</m:t>
                    </m:r>
                  </m:oMath>
                </a14:m>
                <a:endParaRPr lang="es-MX" sz="2000" dirty="0" smtClean="0"/>
              </a:p>
              <a:p>
                <a14:m>
                  <m:oMath xmlns:m="http://schemas.openxmlformats.org/officeDocument/2006/math">
                    <m:r>
                      <a:rPr lang="es-MX" sz="2000" i="1">
                        <a:latin typeface="Cambria Math"/>
                      </a:rPr>
                      <m:t>%</m:t>
                    </m:r>
                    <m:r>
                      <a:rPr lang="es-MX" sz="2000" b="0" i="1" smtClean="0">
                        <a:latin typeface="Cambria Math"/>
                      </a:rPr>
                      <m:t>𝑅</m:t>
                    </m:r>
                    <m:r>
                      <a:rPr lang="es-MX" sz="2000" b="0" i="1" smtClean="0">
                        <a:latin typeface="Cambria Math"/>
                      </a:rPr>
                      <m:t>&amp;</m:t>
                    </m:r>
                    <m:r>
                      <a:rPr lang="es-MX" sz="2000" b="0" i="1" smtClean="0">
                        <a:latin typeface="Cambria Math"/>
                      </a:rPr>
                      <m:t>𝑅</m:t>
                    </m:r>
                    <m:r>
                      <a:rPr lang="es-MX" sz="2000" i="1">
                        <a:latin typeface="Cambria Math"/>
                      </a:rPr>
                      <m:t>=</m:t>
                    </m:r>
                    <m:f>
                      <m:fPr>
                        <m:ctrlPr>
                          <a:rPr lang="es-MX" sz="2000" i="1">
                            <a:latin typeface="Cambria Math" panose="02040503050406030204" pitchFamily="18" charset="0"/>
                          </a:rPr>
                        </m:ctrlPr>
                      </m:fPr>
                      <m:num>
                        <m:r>
                          <a:rPr lang="es-MX" sz="2000" i="1">
                            <a:latin typeface="Cambria Math"/>
                          </a:rPr>
                          <m:t>100</m:t>
                        </m:r>
                        <m:d>
                          <m:dPr>
                            <m:ctrlPr>
                              <a:rPr lang="es-MX" sz="2000" i="1">
                                <a:latin typeface="Cambria Math" panose="02040503050406030204" pitchFamily="18" charset="0"/>
                              </a:rPr>
                            </m:ctrlPr>
                          </m:dPr>
                          <m:e>
                            <m:r>
                              <a:rPr lang="es-MX" sz="2000" b="0" i="1" smtClean="0">
                                <a:latin typeface="Cambria Math"/>
                              </a:rPr>
                              <m:t>𝑅</m:t>
                            </m:r>
                            <m:r>
                              <a:rPr lang="es-MX" sz="2000" b="0" i="1" smtClean="0">
                                <a:latin typeface="Cambria Math"/>
                              </a:rPr>
                              <m:t>&amp;</m:t>
                            </m:r>
                            <m:r>
                              <a:rPr lang="es-MX" sz="2000" b="0" i="1" smtClean="0">
                                <a:latin typeface="Cambria Math"/>
                              </a:rPr>
                              <m:t>𝑅</m:t>
                            </m:r>
                          </m:e>
                        </m:d>
                      </m:num>
                      <m:den>
                        <m:r>
                          <a:rPr lang="es-MX" sz="2000" i="1">
                            <a:latin typeface="Cambria Math"/>
                          </a:rPr>
                          <m:t>𝐸𝑆</m:t>
                        </m:r>
                        <m:r>
                          <a:rPr lang="es-MX" sz="2000" i="1">
                            <a:latin typeface="Cambria Math"/>
                          </a:rPr>
                          <m:t>−</m:t>
                        </m:r>
                        <m:r>
                          <a:rPr lang="es-MX" sz="2000" i="1">
                            <a:latin typeface="Cambria Math"/>
                          </a:rPr>
                          <m:t>𝐸𝐼</m:t>
                        </m:r>
                      </m:den>
                    </m:f>
                    <m:r>
                      <a:rPr lang="es-MX" sz="2000" i="1">
                        <a:latin typeface="Cambria Math"/>
                      </a:rPr>
                      <m:t>=</m:t>
                    </m:r>
                    <m:f>
                      <m:fPr>
                        <m:ctrlPr>
                          <a:rPr lang="es-MX" sz="2000" i="1">
                            <a:latin typeface="Cambria Math" panose="02040503050406030204" pitchFamily="18" charset="0"/>
                          </a:rPr>
                        </m:ctrlPr>
                      </m:fPr>
                      <m:num>
                        <m:r>
                          <a:rPr lang="es-MX" sz="2000" i="1">
                            <a:latin typeface="Cambria Math"/>
                          </a:rPr>
                          <m:t>100</m:t>
                        </m:r>
                        <m:d>
                          <m:dPr>
                            <m:ctrlPr>
                              <a:rPr lang="es-MX" sz="2000" i="1">
                                <a:latin typeface="Cambria Math" panose="02040503050406030204" pitchFamily="18" charset="0"/>
                              </a:rPr>
                            </m:ctrlPr>
                          </m:dPr>
                          <m:e>
                            <m:r>
                              <a:rPr lang="es-MX" sz="2000" b="0" i="1" smtClean="0">
                                <a:latin typeface="Cambria Math"/>
                              </a:rPr>
                              <m:t>3.71</m:t>
                            </m:r>
                          </m:e>
                        </m:d>
                      </m:num>
                      <m:den>
                        <m:r>
                          <a:rPr lang="es-MX" sz="2000" i="1">
                            <a:latin typeface="Cambria Math"/>
                          </a:rPr>
                          <m:t>15</m:t>
                        </m:r>
                      </m:den>
                    </m:f>
                    <m:r>
                      <a:rPr lang="es-MX" sz="2000" i="1">
                        <a:latin typeface="Cambria Math"/>
                      </a:rPr>
                      <m:t>=</m:t>
                    </m:r>
                    <m:r>
                      <a:rPr lang="es-MX" sz="2000" b="0" i="1" smtClean="0">
                        <a:solidFill>
                          <a:srgbClr val="FF0000"/>
                        </a:solidFill>
                        <a:latin typeface="Cambria Math"/>
                      </a:rPr>
                      <m:t>24.72</m:t>
                    </m:r>
                    <m:r>
                      <a:rPr lang="es-MX" sz="2000" i="1">
                        <a:solidFill>
                          <a:srgbClr val="FF0000"/>
                        </a:solidFill>
                        <a:latin typeface="Cambria Math"/>
                      </a:rPr>
                      <m:t>%</m:t>
                    </m:r>
                  </m:oMath>
                </a14:m>
                <a:endParaRPr lang="es-MX" sz="2000" dirty="0"/>
              </a:p>
              <a:p>
                <a:endParaRPr lang="es-MX" sz="2000" dirty="0"/>
              </a:p>
              <a:p>
                <a:endParaRPr lang="es-MX"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28650" y="476672"/>
                <a:ext cx="7886700" cy="5700291"/>
              </a:xfrm>
              <a:blipFill rotWithShape="1">
                <a:blip r:embed="rId2"/>
                <a:stretch>
                  <a:fillRect l="-1314" t="-1711"/>
                </a:stretch>
              </a:blipFill>
            </p:spPr>
            <p:txBody>
              <a:bodyPr/>
              <a:lstStyle/>
              <a:p>
                <a:r>
                  <a:rPr lang="es-MX">
                    <a:noFill/>
                  </a:rPr>
                  <a:t> </a:t>
                </a:r>
              </a:p>
            </p:txBody>
          </p:sp>
        </mc:Fallback>
      </mc:AlternateContent>
      <p:sp>
        <p:nvSpPr>
          <p:cNvPr id="4" name="3 Rectángulo"/>
          <p:cNvSpPr/>
          <p:nvPr/>
        </p:nvSpPr>
        <p:spPr>
          <a:xfrm>
            <a:off x="5364088" y="692696"/>
            <a:ext cx="3768612" cy="2249847"/>
          </a:xfrm>
          <a:prstGeom prst="rect">
            <a:avLst/>
          </a:prstGeom>
          <a:solidFill>
            <a:schemeClr val="bg1"/>
          </a:solidFill>
        </p:spPr>
        <p:txBody>
          <a:bodyPr wrap="square">
            <a:spAutoFit/>
          </a:bodyPr>
          <a:lstStyle/>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800" dirty="0">
                <a:solidFill>
                  <a:prstClr val="black"/>
                </a:solidFill>
                <a:latin typeface="Calibri"/>
              </a:rPr>
              <a:t> </a:t>
            </a:r>
            <a:r>
              <a:rPr lang="es-ES_tradnl" altLang="es-MX" sz="2000" dirty="0">
                <a:solidFill>
                  <a:prstClr val="black"/>
                </a:solidFill>
                <a:latin typeface="Calibri"/>
              </a:rPr>
              <a:t>De 0 a 10%  (excelente)</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dirty="0" smtClean="0">
                <a:solidFill>
                  <a:prstClr val="black"/>
                </a:solidFill>
                <a:latin typeface="Calibri"/>
              </a:rPr>
              <a:t>De </a:t>
            </a:r>
            <a:r>
              <a:rPr lang="es-ES_tradnl" altLang="es-MX" sz="2000" dirty="0">
                <a:solidFill>
                  <a:prstClr val="black"/>
                </a:solidFill>
                <a:latin typeface="Calibri"/>
              </a:rPr>
              <a:t>10 a 20% (buena)</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dirty="0" smtClean="0">
                <a:solidFill>
                  <a:prstClr val="black"/>
                </a:solidFill>
                <a:latin typeface="Calibri"/>
              </a:rPr>
              <a:t> </a:t>
            </a:r>
            <a:r>
              <a:rPr lang="es-ES_tradnl" altLang="es-MX" sz="2000" dirty="0">
                <a:solidFill>
                  <a:prstClr val="black"/>
                </a:solidFill>
                <a:latin typeface="Calibri"/>
              </a:rPr>
              <a:t>De 20 a 30% (</a:t>
            </a:r>
            <a:r>
              <a:rPr lang="es-ES_tradnl" altLang="es-MX" sz="2000" dirty="0" smtClean="0">
                <a:solidFill>
                  <a:prstClr val="black"/>
                </a:solidFill>
                <a:latin typeface="Calibri"/>
              </a:rPr>
              <a:t>marginal o casi inaceptable)</a:t>
            </a:r>
            <a:endParaRPr lang="es-ES_tradnl" altLang="es-MX" sz="2000" dirty="0">
              <a:solidFill>
                <a:prstClr val="black"/>
              </a:solidFill>
              <a:latin typeface="Calibri"/>
            </a:endParaRP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dirty="0" smtClean="0">
                <a:solidFill>
                  <a:prstClr val="black"/>
                </a:solidFill>
                <a:latin typeface="Calibri"/>
              </a:rPr>
              <a:t> </a:t>
            </a:r>
            <a:r>
              <a:rPr lang="es-ES_tradnl" altLang="es-MX" sz="2000" dirty="0">
                <a:solidFill>
                  <a:prstClr val="black"/>
                </a:solidFill>
                <a:latin typeface="Calibri"/>
              </a:rPr>
              <a:t>Mayor al 30% </a:t>
            </a:r>
            <a:r>
              <a:rPr lang="es-ES_tradnl" altLang="es-MX" sz="2000" dirty="0" smtClean="0">
                <a:solidFill>
                  <a:prstClr val="black"/>
                </a:solidFill>
                <a:latin typeface="Calibri"/>
              </a:rPr>
              <a:t>(inaceptable, debe corregirse)</a:t>
            </a:r>
            <a:endParaRPr lang="es-ES_tradnl" altLang="es-MX" sz="2000" dirty="0">
              <a:solidFill>
                <a:prstClr val="black"/>
              </a:solidFill>
              <a:latin typeface="Calibri"/>
            </a:endParaRPr>
          </a:p>
        </p:txBody>
      </p:sp>
      <p:graphicFrame>
        <p:nvGraphicFramePr>
          <p:cNvPr id="2" name="1 Tabla"/>
          <p:cNvGraphicFramePr>
            <a:graphicFrameLocks noGrp="1"/>
          </p:cNvGraphicFramePr>
          <p:nvPr>
            <p:extLst>
              <p:ext uri="{D42A27DB-BD31-4B8C-83A1-F6EECF244321}">
                <p14:modId xmlns:p14="http://schemas.microsoft.com/office/powerpoint/2010/main" val="3744098162"/>
              </p:ext>
            </p:extLst>
          </p:nvPr>
        </p:nvGraphicFramePr>
        <p:xfrm>
          <a:off x="827584" y="3140968"/>
          <a:ext cx="6336704" cy="2200275"/>
        </p:xfrm>
        <a:graphic>
          <a:graphicData uri="http://schemas.openxmlformats.org/drawingml/2006/table">
            <a:tbl>
              <a:tblPr/>
              <a:tblGrid>
                <a:gridCol w="1957283"/>
                <a:gridCol w="1957283"/>
                <a:gridCol w="2422138"/>
              </a:tblGrid>
              <a:tr h="190500">
                <a:tc gridSpan="2">
                  <a:txBody>
                    <a:bodyPr/>
                    <a:lstStyle/>
                    <a:p>
                      <a:pPr algn="l" fontAlgn="b"/>
                      <a:r>
                        <a:rPr lang="es-MX" sz="2000" b="0" i="0" u="none" strike="noStrike" dirty="0">
                          <a:solidFill>
                            <a:srgbClr val="000000"/>
                          </a:solidFill>
                          <a:effectLst/>
                          <a:latin typeface="Calibri"/>
                        </a:rPr>
                        <a:t>Tolerancia = 15.0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r>
                        <a:rPr lang="es-MX" sz="20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2000" b="0" i="0" u="none" strike="noStrike">
                          <a:solidFill>
                            <a:srgbClr val="000000"/>
                          </a:solidFill>
                          <a:effectLst/>
                          <a:latin typeface="Calibri"/>
                        </a:rPr>
                        <a:t>Medición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MX" sz="2000" b="0" i="0" u="none" strike="noStrike" dirty="0">
                          <a:solidFill>
                            <a:srgbClr val="000000"/>
                          </a:solidFill>
                          <a:effectLst/>
                          <a:latin typeface="Calibri"/>
                        </a:rPr>
                        <a:t>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MX" sz="2000" b="0" i="0" u="none" strike="noStrike">
                          <a:solidFill>
                            <a:srgbClr val="000000"/>
                          </a:solidFill>
                          <a:effectLst/>
                          <a:latin typeface="Calibri"/>
                        </a:rPr>
                        <a:t>Porcentaje 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s-MX" sz="2000" b="0" i="0" u="none" strike="noStrike">
                          <a:solidFill>
                            <a:srgbClr val="000000"/>
                          </a:solidFill>
                          <a:effectLst/>
                          <a:latin typeface="Calibri"/>
                        </a:rPr>
                        <a:t>Unidad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err="1">
                          <a:solidFill>
                            <a:srgbClr val="000000"/>
                          </a:solidFill>
                          <a:effectLst/>
                          <a:latin typeface="Calibri"/>
                        </a:rPr>
                        <a:t>Desv</a:t>
                      </a:r>
                      <a:r>
                        <a:rPr lang="es-MX" sz="2000" b="0" i="0" u="none" strike="noStrike" dirty="0">
                          <a:solidFill>
                            <a:srgbClr val="000000"/>
                          </a:solidFill>
                          <a:effectLst/>
                          <a:latin typeface="Calibri"/>
                        </a:rPr>
                        <a:t>. </a:t>
                      </a:r>
                      <a:r>
                        <a:rPr lang="es-MX" sz="2000" b="0" i="0" u="none" strike="noStrike" dirty="0" err="1">
                          <a:solidFill>
                            <a:srgbClr val="000000"/>
                          </a:solidFill>
                          <a:effectLst/>
                          <a:latin typeface="Calibri"/>
                        </a:rPr>
                        <a:t>Estd</a:t>
                      </a:r>
                      <a:r>
                        <a:rPr lang="es-MX" sz="20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a:solidFill>
                            <a:srgbClr val="000000"/>
                          </a:solidFill>
                          <a:effectLst/>
                          <a:latin typeface="Calibri"/>
                        </a:rPr>
                        <a:t>Tolerancia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s-MX" sz="2000" b="0" i="0" u="none" strike="noStrike">
                          <a:solidFill>
                            <a:srgbClr val="000000"/>
                          </a:solidFill>
                          <a:effectLst/>
                          <a:latin typeface="Calibri"/>
                        </a:rPr>
                        <a:t>Repetibilidad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a:rPr>
                        <a:t>3.33191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dirty="0">
                          <a:solidFill>
                            <a:srgbClr val="C00000"/>
                          </a:solidFill>
                          <a:effectLst/>
                          <a:latin typeface="Calibri"/>
                        </a:rPr>
                        <a:t>22.2127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2000" b="0" i="0" u="none" strike="noStrike" dirty="0" smtClean="0">
                          <a:solidFill>
                            <a:srgbClr val="000000"/>
                          </a:solidFill>
                          <a:effectLst/>
                          <a:latin typeface="Calibri"/>
                        </a:rPr>
                        <a:t>Reproducibilidad</a:t>
                      </a:r>
                      <a:endParaRPr lang="es-MX"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a:rPr>
                        <a:t>1.59968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dirty="0">
                          <a:solidFill>
                            <a:srgbClr val="C00000"/>
                          </a:solidFill>
                          <a:effectLst/>
                          <a:latin typeface="Calibri"/>
                        </a:rPr>
                        <a:t>10.6645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2000" b="0" i="0" u="none" strike="noStrike">
                          <a:solidFill>
                            <a:srgbClr val="000000"/>
                          </a:solidFill>
                          <a:effectLst/>
                          <a:latin typeface="Calibri"/>
                        </a:rPr>
                        <a:t>R &amp; 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a:rPr>
                        <a:t>3.69602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dirty="0">
                          <a:solidFill>
                            <a:srgbClr val="C00000"/>
                          </a:solidFill>
                          <a:effectLst/>
                          <a:latin typeface="Calibri"/>
                        </a:rPr>
                        <a:t>24.6401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2000" b="0" i="0" u="none" strike="noStrike">
                          <a:solidFill>
                            <a:srgbClr val="000000"/>
                          </a:solidFill>
                          <a:effectLst/>
                          <a:latin typeface="Calibri"/>
                        </a:rPr>
                        <a:t>partes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a:rPr>
                        <a:t>10.8306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dirty="0">
                          <a:solidFill>
                            <a:srgbClr val="000000"/>
                          </a:solidFill>
                          <a:effectLst/>
                          <a:latin typeface="Calibri"/>
                        </a:rPr>
                        <a:t>72.2038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5336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48883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783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704856" cy="493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68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7" name="Text Box 17"/>
          <p:cNvSpPr txBox="1">
            <a:spLocks noChangeArrowheads="1"/>
          </p:cNvSpPr>
          <p:nvPr/>
        </p:nvSpPr>
        <p:spPr bwMode="auto">
          <a:xfrm>
            <a:off x="357158" y="285728"/>
            <a:ext cx="6480272" cy="523220"/>
          </a:xfrm>
          <a:prstGeom prst="rect">
            <a:avLst/>
          </a:prstGeom>
          <a:noFill/>
          <a:ln w="9525">
            <a:noFill/>
            <a:miter lim="800000"/>
            <a:headEnd/>
            <a:tailEnd/>
          </a:ln>
        </p:spPr>
        <p:txBody>
          <a:bodyPr wrap="square">
            <a:spAutoFit/>
          </a:bodyPr>
          <a:lstStyle/>
          <a:p>
            <a:pPr eaLnBrk="1" hangingPunct="1">
              <a:spcBef>
                <a:spcPct val="50000"/>
              </a:spcBef>
            </a:pPr>
            <a:r>
              <a:rPr lang="es-MX" sz="2800" dirty="0" smtClean="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¿Qué es un gage?</a:t>
            </a:r>
            <a:endParaRPr lang="es-MX" sz="2800" dirty="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21" name="20 Conector recto"/>
          <p:cNvCxnSpPr>
            <a:stCxn id="1075203" idx="2"/>
            <a:endCxn id="1075203" idx="6"/>
          </p:cNvCxnSpPr>
          <p:nvPr/>
        </p:nvCxnSpPr>
        <p:spPr>
          <a:xfrm rot="10800000" flipH="1">
            <a:off x="214282" y="3681412"/>
            <a:ext cx="130361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571472" y="857232"/>
            <a:ext cx="8118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bg1"/>
                </a:solidFill>
                <a:latin typeface="Univers" pitchFamily="34" charset="0"/>
              </a:defRPr>
            </a:lvl1pPr>
            <a:lvl2pPr marL="742950" indent="-285750">
              <a:defRPr sz="2800">
                <a:solidFill>
                  <a:schemeClr val="bg1"/>
                </a:solidFill>
                <a:latin typeface="Univers" pitchFamily="34" charset="0"/>
              </a:defRPr>
            </a:lvl2pPr>
            <a:lvl3pPr marL="1143000" indent="-228600">
              <a:defRPr sz="2800">
                <a:solidFill>
                  <a:schemeClr val="bg1"/>
                </a:solidFill>
                <a:latin typeface="Univers" pitchFamily="34" charset="0"/>
              </a:defRPr>
            </a:lvl3pPr>
            <a:lvl4pPr marL="1600200" indent="-228600">
              <a:defRPr sz="2800">
                <a:solidFill>
                  <a:schemeClr val="bg1"/>
                </a:solidFill>
                <a:latin typeface="Univers" pitchFamily="34" charset="0"/>
              </a:defRPr>
            </a:lvl4pPr>
            <a:lvl5pPr marL="2057400" indent="-228600">
              <a:defRPr sz="2800">
                <a:solidFill>
                  <a:schemeClr val="bg1"/>
                </a:solidFill>
                <a:latin typeface="Univers" pitchFamily="34" charset="0"/>
              </a:defRPr>
            </a:lvl5pPr>
            <a:lvl6pPr marL="2514600" indent="-228600" eaLnBrk="0" fontAlgn="base" hangingPunct="0">
              <a:spcBef>
                <a:spcPct val="0"/>
              </a:spcBef>
              <a:spcAft>
                <a:spcPct val="0"/>
              </a:spcAft>
              <a:defRPr sz="2800">
                <a:solidFill>
                  <a:schemeClr val="bg1"/>
                </a:solidFill>
                <a:latin typeface="Univers" pitchFamily="34" charset="0"/>
              </a:defRPr>
            </a:lvl6pPr>
            <a:lvl7pPr marL="2971800" indent="-228600" eaLnBrk="0" fontAlgn="base" hangingPunct="0">
              <a:spcBef>
                <a:spcPct val="0"/>
              </a:spcBef>
              <a:spcAft>
                <a:spcPct val="0"/>
              </a:spcAft>
              <a:defRPr sz="2800">
                <a:solidFill>
                  <a:schemeClr val="bg1"/>
                </a:solidFill>
                <a:latin typeface="Univers" pitchFamily="34" charset="0"/>
              </a:defRPr>
            </a:lvl7pPr>
            <a:lvl8pPr marL="3429000" indent="-228600" eaLnBrk="0" fontAlgn="base" hangingPunct="0">
              <a:spcBef>
                <a:spcPct val="0"/>
              </a:spcBef>
              <a:spcAft>
                <a:spcPct val="0"/>
              </a:spcAft>
              <a:defRPr sz="2800">
                <a:solidFill>
                  <a:schemeClr val="bg1"/>
                </a:solidFill>
                <a:latin typeface="Univers" pitchFamily="34" charset="0"/>
              </a:defRPr>
            </a:lvl8pPr>
            <a:lvl9pPr marL="3886200" indent="-228600" eaLnBrk="0" fontAlgn="base" hangingPunct="0">
              <a:spcBef>
                <a:spcPct val="0"/>
              </a:spcBef>
              <a:spcAft>
                <a:spcPct val="0"/>
              </a:spcAft>
              <a:defRPr sz="2800">
                <a:solidFill>
                  <a:schemeClr val="bg1"/>
                </a:solidFill>
                <a:latin typeface="Univers" pitchFamily="34" charset="0"/>
              </a:defRPr>
            </a:lvl9pPr>
          </a:lstStyle>
          <a:p>
            <a:pPr algn="r"/>
            <a:r>
              <a:rPr lang="es-ES_tradnl" altLang="es-MX" sz="2400" dirty="0" smtClean="0">
                <a:solidFill>
                  <a:schemeClr val="tx1"/>
                </a:solidFill>
                <a:latin typeface="+mn-lt"/>
              </a:rPr>
              <a:t>Cualquier instrumento usado para medir. </a:t>
            </a:r>
            <a:endParaRPr lang="es-ES_tradnl" altLang="es-MX" sz="2400" dirty="0">
              <a:solidFill>
                <a:schemeClr val="tx1"/>
              </a:solidFill>
              <a:latin typeface="+mn-lt"/>
            </a:endParaRPr>
          </a:p>
        </p:txBody>
      </p:sp>
      <p:sp>
        <p:nvSpPr>
          <p:cNvPr id="20" name="Text Box 17"/>
          <p:cNvSpPr txBox="1">
            <a:spLocks noChangeArrowheads="1"/>
          </p:cNvSpPr>
          <p:nvPr/>
        </p:nvSpPr>
        <p:spPr bwMode="auto">
          <a:xfrm>
            <a:off x="2143108" y="1714488"/>
            <a:ext cx="6480272" cy="523220"/>
          </a:xfrm>
          <a:prstGeom prst="rect">
            <a:avLst/>
          </a:prstGeom>
          <a:noFill/>
          <a:ln w="9525">
            <a:noFill/>
            <a:miter lim="800000"/>
            <a:headEnd/>
            <a:tailEnd/>
          </a:ln>
        </p:spPr>
        <p:txBody>
          <a:bodyPr wrap="square">
            <a:spAutoFit/>
          </a:bodyPr>
          <a:lstStyle/>
          <a:p>
            <a:pPr algn="r" eaLnBrk="1" hangingPunct="1">
              <a:spcBef>
                <a:spcPct val="50000"/>
              </a:spcBef>
            </a:pPr>
            <a:r>
              <a:rPr lang="es-MX" sz="2800" dirty="0" smtClean="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¿Qué es un operador?</a:t>
            </a:r>
            <a:endParaRPr lang="es-MX" sz="2800" dirty="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8" name="Text Box 3"/>
          <p:cNvSpPr txBox="1">
            <a:spLocks noChangeArrowheads="1"/>
          </p:cNvSpPr>
          <p:nvPr/>
        </p:nvSpPr>
        <p:spPr bwMode="auto">
          <a:xfrm>
            <a:off x="642910" y="2357430"/>
            <a:ext cx="80724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bg1"/>
                </a:solidFill>
                <a:latin typeface="Univers" pitchFamily="34" charset="0"/>
              </a:defRPr>
            </a:lvl1pPr>
            <a:lvl2pPr marL="742950" indent="-285750">
              <a:defRPr sz="2800">
                <a:solidFill>
                  <a:schemeClr val="bg1"/>
                </a:solidFill>
                <a:latin typeface="Univers" pitchFamily="34" charset="0"/>
              </a:defRPr>
            </a:lvl2pPr>
            <a:lvl3pPr marL="1143000" indent="-228600">
              <a:defRPr sz="2800">
                <a:solidFill>
                  <a:schemeClr val="bg1"/>
                </a:solidFill>
                <a:latin typeface="Univers" pitchFamily="34" charset="0"/>
              </a:defRPr>
            </a:lvl3pPr>
            <a:lvl4pPr marL="1600200" indent="-228600">
              <a:defRPr sz="2800">
                <a:solidFill>
                  <a:schemeClr val="bg1"/>
                </a:solidFill>
                <a:latin typeface="Univers" pitchFamily="34" charset="0"/>
              </a:defRPr>
            </a:lvl4pPr>
            <a:lvl5pPr marL="2057400" indent="-228600">
              <a:defRPr sz="2800">
                <a:solidFill>
                  <a:schemeClr val="bg1"/>
                </a:solidFill>
                <a:latin typeface="Univers" pitchFamily="34" charset="0"/>
              </a:defRPr>
            </a:lvl5pPr>
            <a:lvl6pPr marL="2514600" indent="-228600" eaLnBrk="0" fontAlgn="base" hangingPunct="0">
              <a:spcBef>
                <a:spcPct val="0"/>
              </a:spcBef>
              <a:spcAft>
                <a:spcPct val="0"/>
              </a:spcAft>
              <a:defRPr sz="2800">
                <a:solidFill>
                  <a:schemeClr val="bg1"/>
                </a:solidFill>
                <a:latin typeface="Univers" pitchFamily="34" charset="0"/>
              </a:defRPr>
            </a:lvl6pPr>
            <a:lvl7pPr marL="2971800" indent="-228600" eaLnBrk="0" fontAlgn="base" hangingPunct="0">
              <a:spcBef>
                <a:spcPct val="0"/>
              </a:spcBef>
              <a:spcAft>
                <a:spcPct val="0"/>
              </a:spcAft>
              <a:defRPr sz="2800">
                <a:solidFill>
                  <a:schemeClr val="bg1"/>
                </a:solidFill>
                <a:latin typeface="Univers" pitchFamily="34" charset="0"/>
              </a:defRPr>
            </a:lvl7pPr>
            <a:lvl8pPr marL="3429000" indent="-228600" eaLnBrk="0" fontAlgn="base" hangingPunct="0">
              <a:spcBef>
                <a:spcPct val="0"/>
              </a:spcBef>
              <a:spcAft>
                <a:spcPct val="0"/>
              </a:spcAft>
              <a:defRPr sz="2800">
                <a:solidFill>
                  <a:schemeClr val="bg1"/>
                </a:solidFill>
                <a:latin typeface="Univers" pitchFamily="34" charset="0"/>
              </a:defRPr>
            </a:lvl8pPr>
            <a:lvl9pPr marL="3886200" indent="-228600" eaLnBrk="0" fontAlgn="base" hangingPunct="0">
              <a:spcBef>
                <a:spcPct val="0"/>
              </a:spcBef>
              <a:spcAft>
                <a:spcPct val="0"/>
              </a:spcAft>
              <a:defRPr sz="2800">
                <a:solidFill>
                  <a:schemeClr val="bg1"/>
                </a:solidFill>
                <a:latin typeface="Univers" pitchFamily="34" charset="0"/>
              </a:defRPr>
            </a:lvl9pPr>
          </a:lstStyle>
          <a:p>
            <a:r>
              <a:rPr lang="es-ES_tradnl" altLang="es-MX" sz="2400" dirty="0" smtClean="0">
                <a:solidFill>
                  <a:schemeClr val="tx1"/>
                </a:solidFill>
                <a:latin typeface="+mn-lt"/>
              </a:rPr>
              <a:t>Una persona o dispositivo que usa un gage para hacer una </a:t>
            </a:r>
          </a:p>
          <a:p>
            <a:r>
              <a:rPr lang="es-ES_tradnl" altLang="es-MX" sz="2400" dirty="0" smtClean="0">
                <a:solidFill>
                  <a:schemeClr val="tx1"/>
                </a:solidFill>
                <a:latin typeface="+mn-lt"/>
              </a:rPr>
              <a:t>medición</a:t>
            </a:r>
            <a:endParaRPr lang="es-ES_tradnl" altLang="es-MX" sz="3200" dirty="0">
              <a:solidFill>
                <a:schemeClr val="tx1"/>
              </a:solidFill>
              <a:latin typeface="+mn-lt"/>
            </a:endParaRPr>
          </a:p>
        </p:txBody>
      </p:sp>
      <p:sp>
        <p:nvSpPr>
          <p:cNvPr id="29" name="Text Box 4"/>
          <p:cNvSpPr txBox="1">
            <a:spLocks noChangeArrowheads="1"/>
          </p:cNvSpPr>
          <p:nvPr/>
        </p:nvSpPr>
        <p:spPr bwMode="auto">
          <a:xfrm>
            <a:off x="746125" y="4000504"/>
            <a:ext cx="77200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bg1"/>
                </a:solidFill>
                <a:latin typeface="Univers" pitchFamily="34" charset="0"/>
              </a:defRPr>
            </a:lvl1pPr>
            <a:lvl2pPr marL="742950" indent="-285750">
              <a:defRPr sz="2800">
                <a:solidFill>
                  <a:schemeClr val="bg1"/>
                </a:solidFill>
                <a:latin typeface="Univers" pitchFamily="34" charset="0"/>
              </a:defRPr>
            </a:lvl2pPr>
            <a:lvl3pPr marL="1143000" indent="-228600">
              <a:defRPr sz="2800">
                <a:solidFill>
                  <a:schemeClr val="bg1"/>
                </a:solidFill>
                <a:latin typeface="Univers" pitchFamily="34" charset="0"/>
              </a:defRPr>
            </a:lvl3pPr>
            <a:lvl4pPr marL="1600200" indent="-228600">
              <a:defRPr sz="2800">
                <a:solidFill>
                  <a:schemeClr val="bg1"/>
                </a:solidFill>
                <a:latin typeface="Univers" pitchFamily="34" charset="0"/>
              </a:defRPr>
            </a:lvl4pPr>
            <a:lvl5pPr marL="2057400" indent="-228600">
              <a:defRPr sz="2800">
                <a:solidFill>
                  <a:schemeClr val="bg1"/>
                </a:solidFill>
                <a:latin typeface="Univers" pitchFamily="34" charset="0"/>
              </a:defRPr>
            </a:lvl5pPr>
            <a:lvl6pPr marL="2514600" indent="-228600" eaLnBrk="0" fontAlgn="base" hangingPunct="0">
              <a:spcBef>
                <a:spcPct val="0"/>
              </a:spcBef>
              <a:spcAft>
                <a:spcPct val="0"/>
              </a:spcAft>
              <a:defRPr sz="2800">
                <a:solidFill>
                  <a:schemeClr val="bg1"/>
                </a:solidFill>
                <a:latin typeface="Univers" pitchFamily="34" charset="0"/>
              </a:defRPr>
            </a:lvl6pPr>
            <a:lvl7pPr marL="2971800" indent="-228600" eaLnBrk="0" fontAlgn="base" hangingPunct="0">
              <a:spcBef>
                <a:spcPct val="0"/>
              </a:spcBef>
              <a:spcAft>
                <a:spcPct val="0"/>
              </a:spcAft>
              <a:defRPr sz="2800">
                <a:solidFill>
                  <a:schemeClr val="bg1"/>
                </a:solidFill>
                <a:latin typeface="Univers" pitchFamily="34" charset="0"/>
              </a:defRPr>
            </a:lvl7pPr>
            <a:lvl8pPr marL="3429000" indent="-228600" eaLnBrk="0" fontAlgn="base" hangingPunct="0">
              <a:spcBef>
                <a:spcPct val="0"/>
              </a:spcBef>
              <a:spcAft>
                <a:spcPct val="0"/>
              </a:spcAft>
              <a:defRPr sz="2800">
                <a:solidFill>
                  <a:schemeClr val="bg1"/>
                </a:solidFill>
                <a:latin typeface="Univers" pitchFamily="34" charset="0"/>
              </a:defRPr>
            </a:lvl8pPr>
            <a:lvl9pPr marL="3886200" indent="-228600" eaLnBrk="0" fontAlgn="base" hangingPunct="0">
              <a:spcBef>
                <a:spcPct val="0"/>
              </a:spcBef>
              <a:spcAft>
                <a:spcPct val="0"/>
              </a:spcAft>
              <a:defRPr sz="2800">
                <a:solidFill>
                  <a:schemeClr val="bg1"/>
                </a:solidFill>
                <a:latin typeface="Univers" pitchFamily="34" charset="0"/>
              </a:defRPr>
            </a:lvl9pPr>
          </a:lstStyle>
          <a:p>
            <a:pPr>
              <a:buFont typeface="Wingdings" pitchFamily="2" charset="2"/>
              <a:buChar char="ü"/>
            </a:pPr>
            <a:r>
              <a:rPr lang="es-ES_tradnl" altLang="es-MX" sz="2400" dirty="0" smtClean="0">
                <a:solidFill>
                  <a:schemeClr val="tx1"/>
                </a:solidFill>
                <a:latin typeface="Calibri" pitchFamily="34" charset="0"/>
                <a:cs typeface="Calibri" pitchFamily="34" charset="0"/>
              </a:rPr>
              <a:t>Un subproceso que puede agregar variación a los datos.</a:t>
            </a:r>
          </a:p>
          <a:p>
            <a:endParaRPr lang="es-ES_tradnl" altLang="es-MX" sz="2400" dirty="0" smtClean="0">
              <a:solidFill>
                <a:schemeClr val="tx1"/>
              </a:solidFill>
              <a:latin typeface="Calibri" pitchFamily="34" charset="0"/>
              <a:cs typeface="Calibri" pitchFamily="34" charset="0"/>
            </a:endParaRPr>
          </a:p>
          <a:p>
            <a:pPr>
              <a:buFont typeface="Wingdings" pitchFamily="2" charset="2"/>
              <a:buChar char="ü"/>
            </a:pPr>
            <a:r>
              <a:rPr lang="es-ES_tradnl" altLang="es-MX" sz="2400" dirty="0" smtClean="0">
                <a:solidFill>
                  <a:schemeClr val="tx1"/>
                </a:solidFill>
                <a:latin typeface="Calibri" pitchFamily="34" charset="0"/>
                <a:cs typeface="Calibri" pitchFamily="34" charset="0"/>
              </a:rPr>
              <a:t>Las personas que miden, las herramientas de medición, el material que se mide, el método que se usa para medir y el ambiente donde se realizan las mediciones.</a:t>
            </a:r>
            <a:endParaRPr lang="es-ES_tradnl" altLang="es-MX" sz="3200" dirty="0" smtClean="0">
              <a:solidFill>
                <a:schemeClr val="tx1"/>
              </a:solidFill>
              <a:latin typeface="Calibri" pitchFamily="34" charset="0"/>
              <a:cs typeface="Calibri" pitchFamily="34" charset="0"/>
            </a:endParaRPr>
          </a:p>
          <a:p>
            <a:endParaRPr lang="es-ES_tradnl" altLang="es-MX" sz="2400" dirty="0">
              <a:solidFill>
                <a:schemeClr val="tx1"/>
              </a:solidFill>
              <a:latin typeface="Calibri" pitchFamily="34" charset="0"/>
              <a:cs typeface="Calibri" pitchFamily="34" charset="0"/>
            </a:endParaRPr>
          </a:p>
          <a:p>
            <a:pPr>
              <a:buFontTx/>
              <a:buChar char="•"/>
            </a:pPr>
            <a:endParaRPr lang="es-ES_tradnl" altLang="es-MX" sz="2400" dirty="0">
              <a:solidFill>
                <a:schemeClr val="tx1"/>
              </a:solidFill>
              <a:latin typeface="Calibri" pitchFamily="34" charset="0"/>
              <a:cs typeface="Calibri" pitchFamily="34" charset="0"/>
            </a:endParaRPr>
          </a:p>
        </p:txBody>
      </p:sp>
      <p:sp>
        <p:nvSpPr>
          <p:cNvPr id="30" name="Text Box 17"/>
          <p:cNvSpPr txBox="1">
            <a:spLocks noChangeArrowheads="1"/>
          </p:cNvSpPr>
          <p:nvPr/>
        </p:nvSpPr>
        <p:spPr bwMode="auto">
          <a:xfrm>
            <a:off x="520620" y="3357562"/>
            <a:ext cx="7408966" cy="523220"/>
          </a:xfrm>
          <a:prstGeom prst="rect">
            <a:avLst/>
          </a:prstGeom>
          <a:noFill/>
          <a:ln w="9525">
            <a:noFill/>
            <a:miter lim="800000"/>
            <a:headEnd/>
            <a:tailEnd/>
          </a:ln>
        </p:spPr>
        <p:txBody>
          <a:bodyPr wrap="square">
            <a:spAutoFit/>
          </a:bodyPr>
          <a:lstStyle/>
          <a:p>
            <a:pPr eaLnBrk="1" hangingPunct="1">
              <a:spcBef>
                <a:spcPct val="50000"/>
              </a:spcBef>
            </a:pPr>
            <a:r>
              <a:rPr lang="es-MX" sz="2800" dirty="0" smtClean="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¿Qué es un sistema de medición?</a:t>
            </a:r>
            <a:endParaRPr lang="es-MX" sz="2800" dirty="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a:p>
        </p:txBody>
      </p:sp>
      <p:pic>
        <p:nvPicPr>
          <p:cNvPr id="201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54" y="764704"/>
            <a:ext cx="8568952" cy="540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930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14088" y="1340768"/>
            <a:ext cx="7200800" cy="3046988"/>
          </a:xfrm>
          <a:prstGeom prst="rect">
            <a:avLst/>
          </a:prstGeom>
        </p:spPr>
        <p:txBody>
          <a:bodyPr wrap="square">
            <a:spAutoFit/>
          </a:bodyPr>
          <a:lstStyle/>
          <a:p>
            <a:pPr marL="457200" indent="-457200">
              <a:buFont typeface="+mj-lt"/>
              <a:buAutoNum type="arabicParenR"/>
            </a:pPr>
            <a:r>
              <a:rPr lang="es-MX" dirty="0" smtClean="0">
                <a:latin typeface="+mn-lt"/>
              </a:rPr>
              <a:t>Se debe evaluar seriamente la posibilidad de mejorar el proceso.</a:t>
            </a:r>
          </a:p>
          <a:p>
            <a:pPr marL="457200" indent="-457200">
              <a:buFont typeface="+mj-lt"/>
              <a:buAutoNum type="arabicParenR"/>
            </a:pPr>
            <a:endParaRPr lang="es-MX" dirty="0" smtClean="0">
              <a:latin typeface="+mn-lt"/>
            </a:endParaRPr>
          </a:p>
          <a:p>
            <a:pPr marL="457200" indent="-457200">
              <a:buFont typeface="+mj-lt"/>
              <a:buAutoNum type="arabicParenR"/>
            </a:pPr>
            <a:r>
              <a:rPr lang="es-MX" dirty="0" smtClean="0">
                <a:latin typeface="+mn-lt"/>
              </a:rPr>
              <a:t>Se observa que la repetibilidad contribuye más al error de medición (22.21%).</a:t>
            </a:r>
          </a:p>
          <a:p>
            <a:pPr marL="457200" indent="-457200">
              <a:buFont typeface="+mj-lt"/>
              <a:buAutoNum type="arabicParenR"/>
            </a:pPr>
            <a:endParaRPr lang="es-MX" dirty="0" smtClean="0">
              <a:latin typeface="+mn-lt"/>
            </a:endParaRPr>
          </a:p>
          <a:p>
            <a:pPr marL="457200" indent="-457200">
              <a:buFont typeface="+mj-lt"/>
              <a:buAutoNum type="arabicParenR"/>
            </a:pPr>
            <a:r>
              <a:rPr lang="es-MX" dirty="0" smtClean="0">
                <a:latin typeface="+mn-lt"/>
              </a:rPr>
              <a:t>En primera instancia se deben buscar mejoras del instrumento mismo.</a:t>
            </a:r>
            <a:endParaRPr lang="es-MX" dirty="0">
              <a:latin typeface="+mn-lt"/>
            </a:endParaRPr>
          </a:p>
        </p:txBody>
      </p:sp>
      <p:sp>
        <p:nvSpPr>
          <p:cNvPr id="4" name="Text Box 3"/>
          <p:cNvSpPr txBox="1">
            <a:spLocks noChangeArrowheads="1"/>
          </p:cNvSpPr>
          <p:nvPr/>
        </p:nvSpPr>
        <p:spPr bwMode="auto">
          <a:xfrm>
            <a:off x="911032" y="546562"/>
            <a:ext cx="6883698" cy="553998"/>
          </a:xfrm>
          <a:prstGeom prst="rect">
            <a:avLst/>
          </a:prstGeom>
          <a:noFill/>
          <a:ln w="9525">
            <a:noFill/>
            <a:miter lim="800000"/>
            <a:headEnd/>
            <a:tailEnd/>
          </a:ln>
          <a:effectLst/>
        </p:spPr>
        <p:txBody>
          <a:bodyPr wrap="square">
            <a:spAutoFit/>
          </a:bodyPr>
          <a:lstStyle/>
          <a:p>
            <a:pPr>
              <a:spcBef>
                <a:spcPct val="50000"/>
              </a:spcBef>
              <a:defRPr/>
            </a:pPr>
            <a:r>
              <a:rPr lang="es-ES_tradnl" sz="3000" dirty="0" smtClean="0">
                <a:solidFill>
                  <a:srgbClr val="800000"/>
                </a:solidFill>
                <a:latin typeface="Tahoma" panose="020B0604030504040204" pitchFamily="34" charset="0"/>
                <a:ea typeface="Tahoma" panose="020B0604030504040204" pitchFamily="34" charset="0"/>
                <a:cs typeface="Tahoma" panose="020B0604030504040204" pitchFamily="34" charset="0"/>
              </a:rPr>
              <a:t>Conclusiones:</a:t>
            </a:r>
            <a:endParaRPr lang="es-ES_tradnl" sz="3000"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43608" y="338284"/>
            <a:ext cx="6883698" cy="553998"/>
          </a:xfrm>
          <a:prstGeom prst="rect">
            <a:avLst/>
          </a:prstGeom>
          <a:noFill/>
          <a:ln w="9525">
            <a:noFill/>
            <a:miter lim="800000"/>
            <a:headEnd/>
            <a:tailEnd/>
          </a:ln>
          <a:effectLst/>
        </p:spPr>
        <p:txBody>
          <a:bodyPr wrap="square">
            <a:spAutoFit/>
          </a:bodyPr>
          <a:lstStyle/>
          <a:p>
            <a:pPr algn="ctr">
              <a:spcBef>
                <a:spcPct val="50000"/>
              </a:spcBef>
              <a:defRPr/>
            </a:pPr>
            <a:r>
              <a:rPr lang="es-ES_tradnl" sz="3000" dirty="0" smtClean="0">
                <a:solidFill>
                  <a:srgbClr val="800000"/>
                </a:solidFill>
                <a:latin typeface="Tahoma" panose="020B0604030504040204" pitchFamily="34" charset="0"/>
                <a:ea typeface="Tahoma" panose="020B0604030504040204" pitchFamily="34" charset="0"/>
                <a:cs typeface="Tahoma" panose="020B0604030504040204" pitchFamily="34" charset="0"/>
              </a:rPr>
              <a:t>Anova para el estudio del R&amp;R largo</a:t>
            </a:r>
            <a:endParaRPr lang="es-ES_tradnl" sz="3000"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Rectángulo"/>
          <p:cNvSpPr/>
          <p:nvPr/>
        </p:nvSpPr>
        <p:spPr>
          <a:xfrm>
            <a:off x="251520" y="1304181"/>
            <a:ext cx="8136904" cy="1692771"/>
          </a:xfrm>
          <a:prstGeom prst="rect">
            <a:avLst/>
          </a:prstGeom>
        </p:spPr>
        <p:txBody>
          <a:bodyPr wrap="square">
            <a:spAutoFit/>
          </a:bodyPr>
          <a:lstStyle/>
          <a:p>
            <a:pPr marL="457200" indent="-457200" algn="just"/>
            <a:r>
              <a:rPr lang="es-MX" sz="2600" dirty="0" smtClean="0">
                <a:latin typeface="+mn-lt"/>
              </a:rPr>
              <a:t>	</a:t>
            </a:r>
            <a:r>
              <a:rPr lang="es-MX" sz="2600" b="1" dirty="0" smtClean="0">
                <a:latin typeface="+mn-lt"/>
              </a:rPr>
              <a:t>Un método más efectivo es el análisis de varianza (ANOVA), ya que permite identificar y cuantificar de mejor manera todas las fuentes de variación presentes en el estudio de R&amp;R.</a:t>
            </a:r>
            <a:endParaRPr lang="es-MX" sz="2600" b="1" dirty="0">
              <a:latin typeface="+mn-lt"/>
            </a:endParaRPr>
          </a:p>
        </p:txBody>
      </p:sp>
      <mc:AlternateContent xmlns:mc="http://schemas.openxmlformats.org/markup-compatibility/2006" xmlns:a14="http://schemas.microsoft.com/office/drawing/2010/main">
        <mc:Choice Requires="a14">
          <p:sp>
            <p:nvSpPr>
              <p:cNvPr id="2" name="1 CuadroTexto"/>
              <p:cNvSpPr txBox="1"/>
              <p:nvPr/>
            </p:nvSpPr>
            <p:spPr>
              <a:xfrm>
                <a:off x="1465688" y="3127595"/>
                <a:ext cx="6039538" cy="4276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sz="2000" b="1" i="1" smtClean="0">
                              <a:solidFill>
                                <a:srgbClr val="0066FF"/>
                              </a:solidFill>
                              <a:latin typeface="Cambria Math" panose="02040503050406030204" pitchFamily="18" charset="0"/>
                            </a:rPr>
                          </m:ctrlPr>
                        </m:sSubPr>
                        <m:e>
                          <m:r>
                            <a:rPr lang="es-ES" sz="2000" b="1" i="1" smtClean="0">
                              <a:solidFill>
                                <a:srgbClr val="0066FF"/>
                              </a:solidFill>
                              <a:latin typeface="Cambria Math"/>
                            </a:rPr>
                            <m:t>𝑺𝑪</m:t>
                          </m:r>
                        </m:e>
                        <m:sub>
                          <m:r>
                            <a:rPr lang="es-ES" sz="2000" b="1" i="1" smtClean="0">
                              <a:solidFill>
                                <a:srgbClr val="0066FF"/>
                              </a:solidFill>
                              <a:latin typeface="Cambria Math"/>
                            </a:rPr>
                            <m:t>𝒕𝒐𝒕𝒂𝒍</m:t>
                          </m:r>
                        </m:sub>
                      </m:sSub>
                      <m:r>
                        <a:rPr lang="es-ES" sz="2000" b="1" i="1" smtClean="0">
                          <a:solidFill>
                            <a:srgbClr val="0066FF"/>
                          </a:solidFill>
                          <a:latin typeface="Cambria Math"/>
                        </a:rPr>
                        <m:t>=</m:t>
                      </m:r>
                      <m:sSub>
                        <m:sSubPr>
                          <m:ctrlPr>
                            <a:rPr lang="es-ES" sz="2000" b="1" i="1" smtClean="0">
                              <a:solidFill>
                                <a:srgbClr val="0066FF"/>
                              </a:solidFill>
                              <a:latin typeface="Cambria Math" panose="02040503050406030204" pitchFamily="18" charset="0"/>
                            </a:rPr>
                          </m:ctrlPr>
                        </m:sSubPr>
                        <m:e>
                          <m:r>
                            <a:rPr lang="es-ES" sz="2000" b="1" i="1" smtClean="0">
                              <a:solidFill>
                                <a:srgbClr val="0066FF"/>
                              </a:solidFill>
                              <a:latin typeface="Cambria Math"/>
                            </a:rPr>
                            <m:t>𝑺𝑪</m:t>
                          </m:r>
                        </m:e>
                        <m:sub>
                          <m:r>
                            <a:rPr lang="es-ES" sz="2000" b="1" i="1" smtClean="0">
                              <a:solidFill>
                                <a:srgbClr val="0066FF"/>
                              </a:solidFill>
                              <a:latin typeface="Cambria Math"/>
                            </a:rPr>
                            <m:t>𝒑𝒂𝒓𝒕𝒆</m:t>
                          </m:r>
                        </m:sub>
                      </m:sSub>
                      <m:r>
                        <a:rPr lang="es-ES" sz="2000" b="1" i="1" smtClean="0">
                          <a:solidFill>
                            <a:srgbClr val="0066FF"/>
                          </a:solidFill>
                          <a:latin typeface="Cambria Math"/>
                        </a:rPr>
                        <m:t>+</m:t>
                      </m:r>
                      <m:sSub>
                        <m:sSubPr>
                          <m:ctrlPr>
                            <a:rPr lang="es-ES" sz="2000" b="1" i="1" smtClean="0">
                              <a:solidFill>
                                <a:srgbClr val="0066FF"/>
                              </a:solidFill>
                              <a:latin typeface="Cambria Math" panose="02040503050406030204" pitchFamily="18" charset="0"/>
                            </a:rPr>
                          </m:ctrlPr>
                        </m:sSubPr>
                        <m:e>
                          <m:r>
                            <a:rPr lang="es-ES" sz="2000" b="1" i="1" smtClean="0">
                              <a:solidFill>
                                <a:srgbClr val="0066FF"/>
                              </a:solidFill>
                              <a:latin typeface="Cambria Math"/>
                            </a:rPr>
                            <m:t>𝑺𝑪</m:t>
                          </m:r>
                        </m:e>
                        <m:sub>
                          <m:r>
                            <a:rPr lang="es-ES" sz="2000" b="1" i="1" smtClean="0">
                              <a:solidFill>
                                <a:srgbClr val="0066FF"/>
                              </a:solidFill>
                              <a:latin typeface="Cambria Math"/>
                            </a:rPr>
                            <m:t>𝒐𝒑𝒆𝒓</m:t>
                          </m:r>
                        </m:sub>
                      </m:sSub>
                      <m:r>
                        <a:rPr lang="es-ES" sz="2000" b="1" i="1" smtClean="0">
                          <a:solidFill>
                            <a:srgbClr val="0066FF"/>
                          </a:solidFill>
                          <a:latin typeface="Cambria Math"/>
                        </a:rPr>
                        <m:t>+</m:t>
                      </m:r>
                      <m:sSub>
                        <m:sSubPr>
                          <m:ctrlPr>
                            <a:rPr lang="es-ES" sz="2000" b="1" i="1" smtClean="0">
                              <a:solidFill>
                                <a:srgbClr val="0066FF"/>
                              </a:solidFill>
                              <a:latin typeface="Cambria Math" panose="02040503050406030204" pitchFamily="18" charset="0"/>
                            </a:rPr>
                          </m:ctrlPr>
                        </m:sSubPr>
                        <m:e>
                          <m:r>
                            <a:rPr lang="es-ES" sz="2000" b="1" i="1" smtClean="0">
                              <a:solidFill>
                                <a:srgbClr val="0066FF"/>
                              </a:solidFill>
                              <a:latin typeface="Cambria Math"/>
                            </a:rPr>
                            <m:t>𝑺𝑪</m:t>
                          </m:r>
                        </m:e>
                        <m:sub>
                          <m:r>
                            <a:rPr lang="es-ES" sz="2000" b="1" i="1" smtClean="0">
                              <a:solidFill>
                                <a:srgbClr val="0066FF"/>
                              </a:solidFill>
                              <a:latin typeface="Cambria Math"/>
                            </a:rPr>
                            <m:t>𝒐𝒑𝒆𝒓𝒙𝒑𝒂𝒓𝒕𝒆</m:t>
                          </m:r>
                        </m:sub>
                      </m:sSub>
                      <m:r>
                        <a:rPr lang="es-ES" sz="2000" b="1" i="1" smtClean="0">
                          <a:solidFill>
                            <a:srgbClr val="0066FF"/>
                          </a:solidFill>
                          <a:latin typeface="Cambria Math"/>
                        </a:rPr>
                        <m:t>+</m:t>
                      </m:r>
                      <m:sSub>
                        <m:sSubPr>
                          <m:ctrlPr>
                            <a:rPr lang="es-ES" sz="2000" b="1" i="1" smtClean="0">
                              <a:solidFill>
                                <a:srgbClr val="0066FF"/>
                              </a:solidFill>
                              <a:latin typeface="Cambria Math" panose="02040503050406030204" pitchFamily="18" charset="0"/>
                            </a:rPr>
                          </m:ctrlPr>
                        </m:sSubPr>
                        <m:e>
                          <m:r>
                            <a:rPr lang="es-ES" sz="2000" b="1" i="1" smtClean="0">
                              <a:solidFill>
                                <a:srgbClr val="0066FF"/>
                              </a:solidFill>
                              <a:latin typeface="Cambria Math"/>
                            </a:rPr>
                            <m:t>𝑺𝑪</m:t>
                          </m:r>
                        </m:e>
                        <m:sub>
                          <m:r>
                            <a:rPr lang="es-ES" sz="2000" b="1" i="1" smtClean="0">
                              <a:solidFill>
                                <a:srgbClr val="0066FF"/>
                              </a:solidFill>
                              <a:latin typeface="Cambria Math"/>
                            </a:rPr>
                            <m:t>𝒆𝒓𝒓𝒐𝒓</m:t>
                          </m:r>
                        </m:sub>
                      </m:sSub>
                    </m:oMath>
                  </m:oMathPara>
                </a14:m>
                <a:endParaRPr lang="es-MX" sz="2000" b="1" dirty="0">
                  <a:solidFill>
                    <a:srgbClr val="0066FF"/>
                  </a:solidFill>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1465688" y="3127595"/>
                <a:ext cx="6039538" cy="427618"/>
              </a:xfrm>
              <a:prstGeom prst="rect">
                <a:avLst/>
              </a:prstGeom>
              <a:blipFill rotWithShape="1">
                <a:blip r:embed="rId2"/>
                <a:stretch>
                  <a:fillRect b="-10000"/>
                </a:stretch>
              </a:blipFill>
            </p:spPr>
            <p:txBody>
              <a:bodyPr/>
              <a:lstStyle/>
              <a:p>
                <a:r>
                  <a:rPr lang="es-MX">
                    <a:noFill/>
                  </a:rPr>
                  <a:t> </a:t>
                </a:r>
              </a:p>
            </p:txBody>
          </p:sp>
        </mc:Fallback>
      </mc:AlternateContent>
      <p:pic>
        <p:nvPicPr>
          <p:cNvPr id="10" name="Picture 2"/>
          <p:cNvPicPr>
            <a:picLocks noChangeAspect="1" noChangeArrowheads="1"/>
          </p:cNvPicPr>
          <p:nvPr/>
        </p:nvPicPr>
        <p:blipFill>
          <a:blip r:embed="rId3" cstate="print"/>
          <a:srcRect/>
          <a:stretch>
            <a:fillRect/>
          </a:stretch>
        </p:blipFill>
        <p:spPr bwMode="auto">
          <a:xfrm>
            <a:off x="395536" y="3933056"/>
            <a:ext cx="8640960" cy="1771650"/>
          </a:xfrm>
          <a:prstGeom prst="rect">
            <a:avLst/>
          </a:prstGeom>
          <a:noFill/>
          <a:ln w="9525">
            <a:noFill/>
            <a:miter lim="800000"/>
            <a:headEnd/>
            <a:tailEnd/>
          </a:ln>
          <a:effectLst/>
        </p:spPr>
      </p:pic>
    </p:spTree>
    <p:extLst>
      <p:ext uri="{BB962C8B-B14F-4D97-AF65-F5344CB8AC3E}">
        <p14:creationId xmlns:p14="http://schemas.microsoft.com/office/powerpoint/2010/main" val="107506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43608" y="338284"/>
            <a:ext cx="6883698" cy="553998"/>
          </a:xfrm>
          <a:prstGeom prst="rect">
            <a:avLst/>
          </a:prstGeom>
          <a:noFill/>
          <a:ln w="9525">
            <a:noFill/>
            <a:miter lim="800000"/>
            <a:headEnd/>
            <a:tailEnd/>
          </a:ln>
          <a:effectLst/>
        </p:spPr>
        <p:txBody>
          <a:bodyPr wrap="square">
            <a:spAutoFit/>
          </a:bodyPr>
          <a:lstStyle/>
          <a:p>
            <a:pPr algn="ctr">
              <a:spcBef>
                <a:spcPct val="50000"/>
              </a:spcBef>
              <a:defRPr/>
            </a:pPr>
            <a:r>
              <a:rPr lang="es-ES_tradnl" sz="3000" dirty="0" smtClean="0">
                <a:solidFill>
                  <a:srgbClr val="800000"/>
                </a:solidFill>
                <a:latin typeface="Tahoma" panose="020B0604030504040204" pitchFamily="34" charset="0"/>
                <a:ea typeface="Tahoma" panose="020B0604030504040204" pitchFamily="34" charset="0"/>
                <a:cs typeface="Tahoma" panose="020B0604030504040204" pitchFamily="34" charset="0"/>
              </a:rPr>
              <a:t>Anova para el estudio del R&amp;R largo</a:t>
            </a:r>
            <a:endParaRPr lang="es-ES_tradnl" sz="3000"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4 CuadroTexto"/>
              <p:cNvSpPr txBox="1"/>
              <p:nvPr/>
            </p:nvSpPr>
            <p:spPr>
              <a:xfrm>
                <a:off x="5214750" y="2393263"/>
                <a:ext cx="2312877" cy="722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sz="2000" b="1" i="1" smtClean="0">
                              <a:solidFill>
                                <a:srgbClr val="0066FF"/>
                              </a:solidFill>
                              <a:latin typeface="Cambria Math" panose="02040503050406030204" pitchFamily="18" charset="0"/>
                            </a:rPr>
                          </m:ctrlPr>
                        </m:sSubPr>
                        <m:e>
                          <m:r>
                            <a:rPr lang="es-ES" sz="2000" b="1" i="1" smtClean="0">
                              <a:solidFill>
                                <a:srgbClr val="0066FF"/>
                              </a:solidFill>
                              <a:latin typeface="Cambria Math"/>
                            </a:rPr>
                            <m:t>𝑪𝑴</m:t>
                          </m:r>
                        </m:e>
                        <m:sub>
                          <m:r>
                            <a:rPr lang="es-ES" sz="2000" b="1" i="1" smtClean="0">
                              <a:solidFill>
                                <a:srgbClr val="0066FF"/>
                              </a:solidFill>
                              <a:latin typeface="Cambria Math"/>
                            </a:rPr>
                            <m:t>𝒕𝒐𝒕𝒂𝒍</m:t>
                          </m:r>
                        </m:sub>
                      </m:sSub>
                      <m:r>
                        <a:rPr lang="es-ES" sz="2000" b="1" i="1" smtClean="0">
                          <a:solidFill>
                            <a:srgbClr val="0066FF"/>
                          </a:solidFill>
                          <a:latin typeface="Cambria Math"/>
                        </a:rPr>
                        <m:t>=</m:t>
                      </m:r>
                      <m:f>
                        <m:fPr>
                          <m:ctrlPr>
                            <a:rPr lang="es-ES" sz="2000" b="1" i="1" smtClean="0">
                              <a:solidFill>
                                <a:srgbClr val="0066FF"/>
                              </a:solidFill>
                              <a:latin typeface="Cambria Math" panose="02040503050406030204" pitchFamily="18" charset="0"/>
                            </a:rPr>
                          </m:ctrlPr>
                        </m:fPr>
                        <m:num>
                          <m:sSub>
                            <m:sSubPr>
                              <m:ctrlPr>
                                <a:rPr lang="es-ES" sz="2000" b="1" i="1">
                                  <a:solidFill>
                                    <a:srgbClr val="0066FF"/>
                                  </a:solidFill>
                                  <a:latin typeface="Cambria Math" panose="02040503050406030204" pitchFamily="18" charset="0"/>
                                </a:rPr>
                              </m:ctrlPr>
                            </m:sSubPr>
                            <m:e>
                              <m:r>
                                <a:rPr lang="es-ES" sz="2000" b="1" i="1">
                                  <a:solidFill>
                                    <a:srgbClr val="0066FF"/>
                                  </a:solidFill>
                                  <a:latin typeface="Cambria Math"/>
                                </a:rPr>
                                <m:t>𝑺𝑪</m:t>
                              </m:r>
                            </m:e>
                            <m:sub>
                              <m:r>
                                <a:rPr lang="es-ES" sz="2000" b="1" i="1" smtClean="0">
                                  <a:solidFill>
                                    <a:srgbClr val="0066FF"/>
                                  </a:solidFill>
                                  <a:latin typeface="Cambria Math"/>
                                </a:rPr>
                                <m:t>𝒕𝒐𝒕𝒂𝒍</m:t>
                              </m:r>
                            </m:sub>
                          </m:sSub>
                        </m:num>
                        <m:den>
                          <m:r>
                            <a:rPr lang="es-ES" sz="2000" b="1" i="1" smtClean="0">
                              <a:solidFill>
                                <a:srgbClr val="0066FF"/>
                              </a:solidFill>
                              <a:latin typeface="Cambria Math"/>
                            </a:rPr>
                            <m:t>𝒑𝒐𝒕</m:t>
                          </m:r>
                          <m:r>
                            <a:rPr lang="es-ES" sz="2000" b="1" i="1" smtClean="0">
                              <a:solidFill>
                                <a:srgbClr val="0066FF"/>
                              </a:solidFill>
                              <a:latin typeface="Cambria Math"/>
                            </a:rPr>
                            <m:t>−</m:t>
                          </m:r>
                          <m:r>
                            <a:rPr lang="es-ES" sz="2000" b="1" i="1" smtClean="0">
                              <a:solidFill>
                                <a:srgbClr val="0066FF"/>
                              </a:solidFill>
                              <a:latin typeface="Cambria Math"/>
                            </a:rPr>
                            <m:t>𝟏</m:t>
                          </m:r>
                        </m:den>
                      </m:f>
                    </m:oMath>
                  </m:oMathPara>
                </a14:m>
                <a:endParaRPr lang="es-MX" sz="2000" b="1" dirty="0"/>
              </a:p>
            </p:txBody>
          </p:sp>
        </mc:Choice>
        <mc:Fallback xmlns="">
          <p:sp>
            <p:nvSpPr>
              <p:cNvPr id="5" name="4 CuadroTexto"/>
              <p:cNvSpPr txBox="1">
                <a:spLocks noRot="1" noChangeAspect="1" noMove="1" noResize="1" noEditPoints="1" noAdjustHandles="1" noChangeArrowheads="1" noChangeShapeType="1" noTextEdit="1"/>
              </p:cNvSpPr>
              <p:nvPr/>
            </p:nvSpPr>
            <p:spPr>
              <a:xfrm>
                <a:off x="5214750" y="2393263"/>
                <a:ext cx="2312877" cy="722377"/>
              </a:xfrm>
              <a:prstGeom prst="rect">
                <a:avLst/>
              </a:prstGeom>
              <a:blipFill rotWithShape="1">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932040" y="906655"/>
                <a:ext cx="2334549" cy="734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b="1" i="1" smtClean="0">
                              <a:solidFill>
                                <a:srgbClr val="FF0000"/>
                              </a:solidFill>
                              <a:latin typeface="Cambria Math" panose="02040503050406030204" pitchFamily="18" charset="0"/>
                            </a:rPr>
                          </m:ctrlPr>
                        </m:sSubPr>
                        <m:e>
                          <m:r>
                            <a:rPr lang="es-ES" sz="2000" b="1" i="1">
                              <a:solidFill>
                                <a:srgbClr val="FF0000"/>
                              </a:solidFill>
                              <a:latin typeface="Cambria Math"/>
                            </a:rPr>
                            <m:t>𝑪𝑴</m:t>
                          </m:r>
                        </m:e>
                        <m:sub>
                          <m:r>
                            <a:rPr lang="es-ES" sz="2000" b="1" i="1" smtClean="0">
                              <a:solidFill>
                                <a:srgbClr val="FF0000"/>
                              </a:solidFill>
                              <a:latin typeface="Cambria Math"/>
                            </a:rPr>
                            <m:t>𝒑𝒂𝒓𝒕𝒆</m:t>
                          </m:r>
                        </m:sub>
                      </m:sSub>
                      <m:r>
                        <a:rPr lang="es-ES" sz="2000" b="1" i="1">
                          <a:solidFill>
                            <a:srgbClr val="FF0000"/>
                          </a:solidFill>
                          <a:latin typeface="Cambria Math"/>
                        </a:rPr>
                        <m:t>=</m:t>
                      </m:r>
                      <m:f>
                        <m:fPr>
                          <m:ctrlPr>
                            <a:rPr lang="es-ES" sz="2000" b="1" i="1">
                              <a:solidFill>
                                <a:srgbClr val="FF0000"/>
                              </a:solidFill>
                              <a:latin typeface="Cambria Math" panose="02040503050406030204" pitchFamily="18" charset="0"/>
                            </a:rPr>
                          </m:ctrlPr>
                        </m:fPr>
                        <m:num>
                          <m:sSub>
                            <m:sSubPr>
                              <m:ctrlPr>
                                <a:rPr lang="es-ES" sz="2000" b="1" i="1">
                                  <a:solidFill>
                                    <a:srgbClr val="FF0000"/>
                                  </a:solidFill>
                                  <a:latin typeface="Cambria Math" panose="02040503050406030204" pitchFamily="18" charset="0"/>
                                </a:rPr>
                              </m:ctrlPr>
                            </m:sSubPr>
                            <m:e>
                              <m:r>
                                <a:rPr lang="es-ES" sz="2000" b="1" i="1">
                                  <a:solidFill>
                                    <a:srgbClr val="FF0000"/>
                                  </a:solidFill>
                                  <a:latin typeface="Cambria Math"/>
                                </a:rPr>
                                <m:t>𝑺𝑪</m:t>
                              </m:r>
                            </m:e>
                            <m:sub>
                              <m:r>
                                <a:rPr lang="es-ES" sz="2000" b="1" i="1" smtClean="0">
                                  <a:solidFill>
                                    <a:srgbClr val="FF0000"/>
                                  </a:solidFill>
                                  <a:latin typeface="Cambria Math"/>
                                </a:rPr>
                                <m:t>𝒑𝒂𝒓𝒕𝒆</m:t>
                              </m:r>
                            </m:sub>
                          </m:sSub>
                        </m:num>
                        <m:den>
                          <m:r>
                            <a:rPr lang="es-ES" sz="2000" b="1" i="1">
                              <a:solidFill>
                                <a:srgbClr val="FF0000"/>
                              </a:solidFill>
                              <a:latin typeface="Cambria Math"/>
                            </a:rPr>
                            <m:t>𝒑</m:t>
                          </m:r>
                          <m:r>
                            <a:rPr lang="es-ES" sz="2000" b="1" i="1">
                              <a:solidFill>
                                <a:srgbClr val="FF0000"/>
                              </a:solidFill>
                              <a:latin typeface="Cambria Math"/>
                            </a:rPr>
                            <m:t>−</m:t>
                          </m:r>
                          <m:r>
                            <a:rPr lang="es-ES" sz="2000" b="1" i="1">
                              <a:solidFill>
                                <a:srgbClr val="FF0000"/>
                              </a:solidFill>
                              <a:latin typeface="Cambria Math"/>
                            </a:rPr>
                            <m:t>𝟏</m:t>
                          </m:r>
                        </m:den>
                      </m:f>
                    </m:oMath>
                  </m:oMathPara>
                </a14:m>
                <a:endParaRPr lang="es-MX" sz="2000" dirty="0">
                  <a:solidFill>
                    <a:srgbClr val="FF0000"/>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4932040" y="906655"/>
                <a:ext cx="2334549" cy="734112"/>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52847" y="980728"/>
                <a:ext cx="2586990" cy="725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b="1" i="1">
                              <a:solidFill>
                                <a:srgbClr val="002060"/>
                              </a:solidFill>
                              <a:latin typeface="Cambria Math" panose="02040503050406030204" pitchFamily="18" charset="0"/>
                            </a:rPr>
                          </m:ctrlPr>
                        </m:sSubPr>
                        <m:e>
                          <m:r>
                            <a:rPr lang="es-ES" sz="2000" b="1" i="1">
                              <a:solidFill>
                                <a:srgbClr val="002060"/>
                              </a:solidFill>
                              <a:latin typeface="Cambria Math"/>
                            </a:rPr>
                            <m:t>𝑪𝑴</m:t>
                          </m:r>
                        </m:e>
                        <m:sub>
                          <m:r>
                            <a:rPr lang="es-ES" sz="2000" b="1" i="1">
                              <a:solidFill>
                                <a:srgbClr val="002060"/>
                              </a:solidFill>
                              <a:latin typeface="Cambria Math"/>
                            </a:rPr>
                            <m:t>𝒆𝒓𝒓𝒐𝒓</m:t>
                          </m:r>
                        </m:sub>
                      </m:sSub>
                      <m:r>
                        <a:rPr lang="es-ES" sz="2000" b="1" i="1">
                          <a:solidFill>
                            <a:srgbClr val="002060"/>
                          </a:solidFill>
                          <a:latin typeface="Cambria Math"/>
                        </a:rPr>
                        <m:t>=</m:t>
                      </m:r>
                      <m:f>
                        <m:fPr>
                          <m:ctrlPr>
                            <a:rPr lang="es-ES" sz="2000" b="1" i="1">
                              <a:solidFill>
                                <a:srgbClr val="002060"/>
                              </a:solidFill>
                              <a:latin typeface="Cambria Math" panose="02040503050406030204" pitchFamily="18" charset="0"/>
                            </a:rPr>
                          </m:ctrlPr>
                        </m:fPr>
                        <m:num>
                          <m:sSub>
                            <m:sSubPr>
                              <m:ctrlPr>
                                <a:rPr lang="es-ES" sz="2000" b="1" i="1">
                                  <a:solidFill>
                                    <a:srgbClr val="002060"/>
                                  </a:solidFill>
                                  <a:latin typeface="Cambria Math" panose="02040503050406030204" pitchFamily="18" charset="0"/>
                                </a:rPr>
                              </m:ctrlPr>
                            </m:sSubPr>
                            <m:e>
                              <m:r>
                                <a:rPr lang="es-ES" sz="2000" b="1" i="1">
                                  <a:solidFill>
                                    <a:srgbClr val="002060"/>
                                  </a:solidFill>
                                  <a:latin typeface="Cambria Math"/>
                                </a:rPr>
                                <m:t>𝑺𝑪</m:t>
                              </m:r>
                            </m:e>
                            <m:sub>
                              <m:r>
                                <a:rPr lang="es-ES" sz="2000" b="1" i="1">
                                  <a:solidFill>
                                    <a:srgbClr val="002060"/>
                                  </a:solidFill>
                                  <a:latin typeface="Cambria Math"/>
                                </a:rPr>
                                <m:t>𝒆𝒓𝒓𝒐𝒓</m:t>
                              </m:r>
                            </m:sub>
                          </m:sSub>
                        </m:num>
                        <m:den>
                          <m:r>
                            <a:rPr lang="es-ES" sz="2000" b="1" i="1">
                              <a:solidFill>
                                <a:srgbClr val="002060"/>
                              </a:solidFill>
                              <a:latin typeface="Cambria Math"/>
                            </a:rPr>
                            <m:t>𝒑𝒐</m:t>
                          </m:r>
                          <m:r>
                            <a:rPr lang="es-ES" sz="2000" b="1" i="1">
                              <a:solidFill>
                                <a:srgbClr val="002060"/>
                              </a:solidFill>
                              <a:latin typeface="Cambria Math"/>
                            </a:rPr>
                            <m:t>(</m:t>
                          </m:r>
                          <m:r>
                            <a:rPr lang="es-ES" sz="2000" b="1" i="1">
                              <a:solidFill>
                                <a:srgbClr val="002060"/>
                              </a:solidFill>
                              <a:latin typeface="Cambria Math"/>
                            </a:rPr>
                            <m:t>𝒕</m:t>
                          </m:r>
                          <m:r>
                            <a:rPr lang="es-ES" sz="2000" b="1" i="1">
                              <a:solidFill>
                                <a:srgbClr val="002060"/>
                              </a:solidFill>
                              <a:latin typeface="Cambria Math"/>
                            </a:rPr>
                            <m:t>−</m:t>
                          </m:r>
                          <m:r>
                            <a:rPr lang="es-ES" sz="2000" b="1" i="1">
                              <a:solidFill>
                                <a:srgbClr val="002060"/>
                              </a:solidFill>
                              <a:latin typeface="Cambria Math"/>
                            </a:rPr>
                            <m:t>𝟏</m:t>
                          </m:r>
                          <m:r>
                            <a:rPr lang="es-ES" sz="2000" b="1" i="1">
                              <a:solidFill>
                                <a:srgbClr val="002060"/>
                              </a:solidFill>
                              <a:latin typeface="Cambria Math"/>
                            </a:rPr>
                            <m:t>)</m:t>
                          </m:r>
                        </m:den>
                      </m:f>
                    </m:oMath>
                  </m:oMathPara>
                </a14:m>
                <a:endParaRPr lang="es-MX" sz="2000" dirty="0"/>
              </a:p>
            </p:txBody>
          </p:sp>
        </mc:Choice>
        <mc:Fallback xmlns="">
          <p:sp>
            <p:nvSpPr>
              <p:cNvPr id="10" name="9 Rectángulo"/>
              <p:cNvSpPr>
                <a:spLocks noRot="1" noChangeAspect="1" noMove="1" noResize="1" noEditPoints="1" noAdjustHandles="1" noChangeArrowheads="1" noChangeShapeType="1" noTextEdit="1"/>
              </p:cNvSpPr>
              <p:nvPr/>
            </p:nvSpPr>
            <p:spPr>
              <a:xfrm>
                <a:off x="452847" y="980728"/>
                <a:ext cx="2586990" cy="725135"/>
              </a:xfrm>
              <a:prstGeom prst="rect">
                <a:avLst/>
              </a:prstGeom>
              <a:blipFill rotWithShape="1">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425851" y="1844824"/>
                <a:ext cx="3686842" cy="736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b="1" i="1">
                              <a:latin typeface="Cambria Math" panose="02040503050406030204" pitchFamily="18" charset="0"/>
                            </a:rPr>
                          </m:ctrlPr>
                        </m:sSubPr>
                        <m:e>
                          <m:r>
                            <a:rPr lang="es-ES" sz="2000" b="1" i="1">
                              <a:latin typeface="Cambria Math"/>
                            </a:rPr>
                            <m:t>𝑪𝑴</m:t>
                          </m:r>
                        </m:e>
                        <m:sub>
                          <m:r>
                            <a:rPr lang="es-ES" sz="2000" b="1" i="1">
                              <a:latin typeface="Cambria Math"/>
                            </a:rPr>
                            <m:t>𝒐𝒑𝒆𝒓𝒙𝒑𝒂𝒓𝒕𝒆</m:t>
                          </m:r>
                        </m:sub>
                      </m:sSub>
                      <m:r>
                        <a:rPr lang="es-ES" sz="2000" b="1" i="1">
                          <a:latin typeface="Cambria Math"/>
                        </a:rPr>
                        <m:t>=</m:t>
                      </m:r>
                      <m:f>
                        <m:fPr>
                          <m:ctrlPr>
                            <a:rPr lang="es-ES" sz="2000" b="1" i="1">
                              <a:latin typeface="Cambria Math" panose="02040503050406030204" pitchFamily="18" charset="0"/>
                            </a:rPr>
                          </m:ctrlPr>
                        </m:fPr>
                        <m:num>
                          <m:sSub>
                            <m:sSubPr>
                              <m:ctrlPr>
                                <a:rPr lang="es-ES" sz="2000" b="1" i="1">
                                  <a:latin typeface="Cambria Math" panose="02040503050406030204" pitchFamily="18" charset="0"/>
                                </a:rPr>
                              </m:ctrlPr>
                            </m:sSubPr>
                            <m:e>
                              <m:r>
                                <a:rPr lang="es-ES" sz="2000" b="1" i="1">
                                  <a:latin typeface="Cambria Math"/>
                                </a:rPr>
                                <m:t>𝑺𝑪</m:t>
                              </m:r>
                            </m:e>
                            <m:sub>
                              <m:r>
                                <a:rPr lang="es-ES" sz="2000" b="1" i="1">
                                  <a:latin typeface="Cambria Math"/>
                                </a:rPr>
                                <m:t>𝒐𝒑𝒆𝒓𝒙𝒑𝒂𝒓𝒕𝒆</m:t>
                              </m:r>
                            </m:sub>
                          </m:sSub>
                        </m:num>
                        <m:den>
                          <m:r>
                            <a:rPr lang="es-ES" sz="2000" b="1" i="1">
                              <a:latin typeface="Cambria Math"/>
                            </a:rPr>
                            <m:t>(</m:t>
                          </m:r>
                          <m:r>
                            <a:rPr lang="es-ES" sz="2000" b="1" i="1">
                              <a:latin typeface="Cambria Math"/>
                            </a:rPr>
                            <m:t>𝒐</m:t>
                          </m:r>
                          <m:r>
                            <a:rPr lang="es-ES" sz="2000" b="1" i="1">
                              <a:latin typeface="Cambria Math"/>
                            </a:rPr>
                            <m:t>−</m:t>
                          </m:r>
                          <m:r>
                            <a:rPr lang="es-ES" sz="2000" b="1" i="1">
                              <a:latin typeface="Cambria Math"/>
                            </a:rPr>
                            <m:t>𝟏</m:t>
                          </m:r>
                          <m:r>
                            <a:rPr lang="es-ES" sz="2000" b="1" i="1">
                              <a:latin typeface="Cambria Math"/>
                            </a:rPr>
                            <m:t>)(</m:t>
                          </m:r>
                          <m:r>
                            <a:rPr lang="es-ES" sz="2000" b="1" i="1">
                              <a:latin typeface="Cambria Math"/>
                            </a:rPr>
                            <m:t>𝒑</m:t>
                          </m:r>
                          <m:r>
                            <a:rPr lang="es-ES" sz="2000" b="1" i="1">
                              <a:latin typeface="Cambria Math"/>
                            </a:rPr>
                            <m:t>−</m:t>
                          </m:r>
                          <m:r>
                            <a:rPr lang="es-ES" sz="2000" b="1" i="1">
                              <a:latin typeface="Cambria Math"/>
                            </a:rPr>
                            <m:t>𝟏</m:t>
                          </m:r>
                          <m:r>
                            <a:rPr lang="es-ES" sz="2000" b="1" i="1">
                              <a:latin typeface="Cambria Math"/>
                            </a:rPr>
                            <m:t>)</m:t>
                          </m:r>
                        </m:den>
                      </m:f>
                    </m:oMath>
                  </m:oMathPara>
                </a14:m>
                <a:endParaRPr lang="es-MX" sz="2000" dirty="0"/>
              </a:p>
            </p:txBody>
          </p:sp>
        </mc:Choice>
        <mc:Fallback xmlns="">
          <p:sp>
            <p:nvSpPr>
              <p:cNvPr id="12" name="11 Rectángulo"/>
              <p:cNvSpPr>
                <a:spLocks noRot="1" noChangeAspect="1" noMove="1" noResize="1" noEditPoints="1" noAdjustHandles="1" noChangeArrowheads="1" noChangeShapeType="1" noTextEdit="1"/>
              </p:cNvSpPr>
              <p:nvPr/>
            </p:nvSpPr>
            <p:spPr>
              <a:xfrm>
                <a:off x="425851" y="1844824"/>
                <a:ext cx="3686842" cy="736868"/>
              </a:xfrm>
              <a:prstGeom prst="rect">
                <a:avLst/>
              </a:prstGeom>
              <a:blipFill rotWithShape="1">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292080" y="1711025"/>
                <a:ext cx="2158219" cy="682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b="1" i="1">
                              <a:solidFill>
                                <a:srgbClr val="002060"/>
                              </a:solidFill>
                              <a:latin typeface="Cambria Math" panose="02040503050406030204" pitchFamily="18" charset="0"/>
                            </a:rPr>
                          </m:ctrlPr>
                        </m:sSubPr>
                        <m:e>
                          <m:r>
                            <a:rPr lang="es-ES" sz="2000" b="1" i="1">
                              <a:solidFill>
                                <a:srgbClr val="002060"/>
                              </a:solidFill>
                              <a:latin typeface="Cambria Math"/>
                            </a:rPr>
                            <m:t>𝑪𝑴</m:t>
                          </m:r>
                        </m:e>
                        <m:sub>
                          <m:r>
                            <a:rPr lang="es-ES" sz="2000" b="1" i="1">
                              <a:solidFill>
                                <a:srgbClr val="002060"/>
                              </a:solidFill>
                              <a:latin typeface="Cambria Math"/>
                            </a:rPr>
                            <m:t>𝒐𝒑𝒆𝒓</m:t>
                          </m:r>
                        </m:sub>
                      </m:sSub>
                      <m:r>
                        <a:rPr lang="es-ES" sz="2000" b="1" i="1">
                          <a:solidFill>
                            <a:srgbClr val="002060"/>
                          </a:solidFill>
                          <a:latin typeface="Cambria Math"/>
                        </a:rPr>
                        <m:t>=</m:t>
                      </m:r>
                      <m:f>
                        <m:fPr>
                          <m:ctrlPr>
                            <a:rPr lang="es-ES" sz="2000" b="1" i="1">
                              <a:solidFill>
                                <a:srgbClr val="002060"/>
                              </a:solidFill>
                              <a:latin typeface="Cambria Math" panose="02040503050406030204" pitchFamily="18" charset="0"/>
                            </a:rPr>
                          </m:ctrlPr>
                        </m:fPr>
                        <m:num>
                          <m:sSub>
                            <m:sSubPr>
                              <m:ctrlPr>
                                <a:rPr lang="es-ES" sz="2000" b="1" i="1">
                                  <a:solidFill>
                                    <a:srgbClr val="002060"/>
                                  </a:solidFill>
                                  <a:latin typeface="Cambria Math" panose="02040503050406030204" pitchFamily="18" charset="0"/>
                                </a:rPr>
                              </m:ctrlPr>
                            </m:sSubPr>
                            <m:e>
                              <m:r>
                                <a:rPr lang="es-ES" sz="2000" b="1" i="1">
                                  <a:solidFill>
                                    <a:srgbClr val="002060"/>
                                  </a:solidFill>
                                  <a:latin typeface="Cambria Math"/>
                                </a:rPr>
                                <m:t>𝑺𝑪</m:t>
                              </m:r>
                            </m:e>
                            <m:sub>
                              <m:r>
                                <a:rPr lang="es-ES" sz="2000" b="1" i="1">
                                  <a:solidFill>
                                    <a:srgbClr val="002060"/>
                                  </a:solidFill>
                                  <a:latin typeface="Cambria Math"/>
                                </a:rPr>
                                <m:t>𝒐𝒑𝒆𝒓</m:t>
                              </m:r>
                            </m:sub>
                          </m:sSub>
                        </m:num>
                        <m:den>
                          <m:r>
                            <a:rPr lang="es-ES" sz="2000" b="1" i="1">
                              <a:solidFill>
                                <a:srgbClr val="002060"/>
                              </a:solidFill>
                              <a:latin typeface="Cambria Math"/>
                            </a:rPr>
                            <m:t>𝒐</m:t>
                          </m:r>
                          <m:r>
                            <a:rPr lang="es-ES" sz="2000" b="1" i="1">
                              <a:solidFill>
                                <a:srgbClr val="002060"/>
                              </a:solidFill>
                              <a:latin typeface="Cambria Math"/>
                            </a:rPr>
                            <m:t>−</m:t>
                          </m:r>
                          <m:r>
                            <a:rPr lang="es-ES" sz="2000" b="1" i="1">
                              <a:solidFill>
                                <a:srgbClr val="002060"/>
                              </a:solidFill>
                              <a:latin typeface="Cambria Math"/>
                            </a:rPr>
                            <m:t>𝟏</m:t>
                          </m:r>
                        </m:den>
                      </m:f>
                    </m:oMath>
                  </m:oMathPara>
                </a14:m>
                <a:endParaRPr lang="es-MX" sz="2000" dirty="0"/>
              </a:p>
            </p:txBody>
          </p:sp>
        </mc:Choice>
        <mc:Fallback xmlns="">
          <p:sp>
            <p:nvSpPr>
              <p:cNvPr id="13" name="12 Rectángulo"/>
              <p:cNvSpPr>
                <a:spLocks noRot="1" noChangeAspect="1" noMove="1" noResize="1" noEditPoints="1" noAdjustHandles="1" noChangeArrowheads="1" noChangeShapeType="1" noTextEdit="1"/>
              </p:cNvSpPr>
              <p:nvPr/>
            </p:nvSpPr>
            <p:spPr>
              <a:xfrm>
                <a:off x="5292080" y="1711025"/>
                <a:ext cx="2158219" cy="682238"/>
              </a:xfrm>
              <a:prstGeom prst="rect">
                <a:avLst/>
              </a:prstGeom>
              <a:blipFill rotWithShape="1">
                <a:blip r:embed="rId6"/>
                <a:stretch>
                  <a:fillRect/>
                </a:stretch>
              </a:blipFill>
            </p:spPr>
            <p:txBody>
              <a:bodyPr/>
              <a:lstStyle/>
              <a:p>
                <a:r>
                  <a:rPr lang="es-MX">
                    <a:noFill/>
                  </a:rPr>
                  <a:t> </a:t>
                </a:r>
              </a:p>
            </p:txBody>
          </p:sp>
        </mc:Fallback>
      </mc:AlternateContent>
      <p:graphicFrame>
        <p:nvGraphicFramePr>
          <p:cNvPr id="16" name="15 Tabla"/>
          <p:cNvGraphicFramePr>
            <a:graphicFrameLocks noGrp="1"/>
          </p:cNvGraphicFramePr>
          <p:nvPr>
            <p:extLst>
              <p:ext uri="{D42A27DB-BD31-4B8C-83A1-F6EECF244321}">
                <p14:modId xmlns:p14="http://schemas.microsoft.com/office/powerpoint/2010/main" val="3688102672"/>
              </p:ext>
            </p:extLst>
          </p:nvPr>
        </p:nvGraphicFramePr>
        <p:xfrm>
          <a:off x="107504" y="3146813"/>
          <a:ext cx="8784976" cy="2491418"/>
        </p:xfrm>
        <a:graphic>
          <a:graphicData uri="http://schemas.openxmlformats.org/drawingml/2006/table">
            <a:tbl>
              <a:tblPr>
                <a:tableStyleId>{5C22544A-7EE6-4342-B048-85BDC9FD1C3A}</a:tableStyleId>
              </a:tblPr>
              <a:tblGrid>
                <a:gridCol w="2051140"/>
                <a:gridCol w="2131959"/>
                <a:gridCol w="668848"/>
                <a:gridCol w="1683273"/>
                <a:gridCol w="1262454"/>
                <a:gridCol w="987302"/>
              </a:tblGrid>
              <a:tr h="265078">
                <a:tc>
                  <a:txBody>
                    <a:bodyPr/>
                    <a:lstStyle/>
                    <a:p>
                      <a:pPr algn="l" fontAlgn="b"/>
                      <a:r>
                        <a:rPr lang="es-MX" sz="2000" b="1" u="none" strike="noStrike" dirty="0">
                          <a:effectLst/>
                        </a:rPr>
                        <a:t>Tabla ANOVA</a:t>
                      </a:r>
                      <a:endParaRPr lang="es-MX" sz="2000" b="1" i="0" u="none" strike="noStrike" dirty="0">
                        <a:solidFill>
                          <a:srgbClr val="000000"/>
                        </a:solidFill>
                        <a:effectLst/>
                        <a:latin typeface="Calibri"/>
                      </a:endParaRPr>
                    </a:p>
                  </a:txBody>
                  <a:tcPr marL="7574" marR="7574" marT="7574" marB="0" anchor="b"/>
                </a:tc>
                <a:tc>
                  <a:txBody>
                    <a:bodyPr/>
                    <a:lstStyle/>
                    <a:p>
                      <a:pPr algn="l" fontAlgn="b"/>
                      <a:r>
                        <a:rPr lang="es-MX" sz="2000" b="1" u="none" strike="noStrike" dirty="0">
                          <a:effectLst/>
                        </a:rPr>
                        <a:t> </a:t>
                      </a:r>
                      <a:r>
                        <a:rPr lang="es-MX" sz="2000" b="1" u="none" strike="noStrike" dirty="0" smtClean="0">
                          <a:effectLst/>
                        </a:rPr>
                        <a:t>CON</a:t>
                      </a:r>
                      <a:r>
                        <a:rPr lang="es-MX" sz="2000" b="1" u="none" strike="noStrike" baseline="0" dirty="0" smtClean="0">
                          <a:effectLst/>
                        </a:rPr>
                        <a:t> INTERACCION</a:t>
                      </a:r>
                      <a:endParaRPr lang="es-MX" sz="2000" b="1" i="0" u="none" strike="noStrike" dirty="0">
                        <a:solidFill>
                          <a:srgbClr val="000000"/>
                        </a:solidFill>
                        <a:effectLst/>
                        <a:latin typeface="Calibri"/>
                      </a:endParaRPr>
                    </a:p>
                  </a:txBody>
                  <a:tcPr marL="7574" marR="7574" marT="7574" marB="0" anchor="b"/>
                </a:tc>
                <a:tc>
                  <a:txBody>
                    <a:bodyPr/>
                    <a:lstStyle/>
                    <a:p>
                      <a:pPr algn="l" fontAlgn="b"/>
                      <a:r>
                        <a:rPr lang="es-MX" sz="2000" b="1" u="none" strike="noStrike" dirty="0">
                          <a:effectLst/>
                        </a:rPr>
                        <a:t> </a:t>
                      </a:r>
                      <a:endParaRPr lang="es-MX" sz="2000" b="1" i="0" u="none" strike="noStrike" dirty="0">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dirty="0">
                          <a:effectLst/>
                        </a:rPr>
                        <a:t>Fuente</a:t>
                      </a:r>
                      <a:endParaRPr lang="es-MX" sz="2000" b="1" i="0" u="none" strike="noStrike" dirty="0">
                        <a:solidFill>
                          <a:srgbClr val="000000"/>
                        </a:solidFill>
                        <a:effectLst/>
                        <a:latin typeface="Calibri"/>
                      </a:endParaRPr>
                    </a:p>
                  </a:txBody>
                  <a:tcPr marL="7574" marR="7574" marT="7574" marB="0" anchor="b"/>
                </a:tc>
                <a:tc>
                  <a:txBody>
                    <a:bodyPr/>
                    <a:lstStyle/>
                    <a:p>
                      <a:pPr algn="l" fontAlgn="b"/>
                      <a:r>
                        <a:rPr lang="es-MX" sz="2000" b="1" u="none" strike="noStrike">
                          <a:effectLst/>
                        </a:rPr>
                        <a:t>Suma de Cuadrados</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Gl</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Cuadrado Medio</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Razón-F</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Valor-P</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a:effectLst/>
                        </a:rPr>
                        <a:t>Operadores</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4.297</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2</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2.1485</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12.94</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0.0003</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a:effectLst/>
                        </a:rPr>
                        <a:t>Partes</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374.597</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9</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41.6219</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250.59</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0.0000</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a:effectLst/>
                        </a:rPr>
                        <a:t>Operadores*Partes</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2.98967</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18</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0.166093</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0.41</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0.9740</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a:effectLst/>
                        </a:rPr>
                        <a:t>Residual</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12.085</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30</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0.402833</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dirty="0">
                          <a:effectLst/>
                        </a:rPr>
                        <a:t>Total</a:t>
                      </a:r>
                      <a:endParaRPr lang="es-MX" sz="2000" b="1" i="0" u="none" strike="noStrike" dirty="0">
                        <a:solidFill>
                          <a:srgbClr val="000000"/>
                        </a:solidFill>
                        <a:effectLst/>
                        <a:latin typeface="Calibri"/>
                      </a:endParaRPr>
                    </a:p>
                  </a:txBody>
                  <a:tcPr marL="7574" marR="7574" marT="7574" marB="0" anchor="b"/>
                </a:tc>
                <a:tc>
                  <a:txBody>
                    <a:bodyPr/>
                    <a:lstStyle/>
                    <a:p>
                      <a:pPr algn="r" fontAlgn="b"/>
                      <a:r>
                        <a:rPr lang="es-MX" sz="2000" b="1" u="none" strike="noStrike">
                          <a:effectLst/>
                        </a:rPr>
                        <a:t>393.969</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59</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dirty="0">
                          <a:effectLst/>
                        </a:rPr>
                        <a:t> </a:t>
                      </a:r>
                      <a:endParaRPr lang="es-MX" sz="2000" b="1" i="0" u="none" strike="noStrike" dirty="0">
                        <a:solidFill>
                          <a:srgbClr val="000000"/>
                        </a:solidFill>
                        <a:effectLst/>
                        <a:latin typeface="Calibri"/>
                      </a:endParaRPr>
                    </a:p>
                  </a:txBody>
                  <a:tcPr marL="7574" marR="7574" marT="7574" marB="0" anchor="b"/>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38850" y="107451"/>
            <a:ext cx="6883698" cy="461665"/>
          </a:xfrm>
          <a:prstGeom prst="rect">
            <a:avLst/>
          </a:prstGeom>
          <a:noFill/>
          <a:ln w="9525">
            <a:noFill/>
            <a:miter lim="800000"/>
            <a:headEnd/>
            <a:tailEnd/>
          </a:ln>
          <a:effectLst/>
        </p:spPr>
        <p:txBody>
          <a:bodyPr wrap="square">
            <a:spAutoFit/>
          </a:bodyPr>
          <a:lstStyle/>
          <a:p>
            <a:pPr algn="ctr">
              <a:spcBef>
                <a:spcPct val="50000"/>
              </a:spcBef>
              <a:defRPr/>
            </a:pPr>
            <a:r>
              <a:rPr lang="es-ES_tradnl" dirty="0" smtClean="0">
                <a:solidFill>
                  <a:srgbClr val="800000"/>
                </a:solidFill>
                <a:latin typeface="Tahoma" panose="020B0604030504040204" pitchFamily="34" charset="0"/>
                <a:ea typeface="Tahoma" panose="020B0604030504040204" pitchFamily="34" charset="0"/>
                <a:cs typeface="Tahoma" panose="020B0604030504040204" pitchFamily="34" charset="0"/>
              </a:rPr>
              <a:t>Anova para el estudio del R&amp;R largo</a:t>
            </a:r>
            <a:endParaRPr lang="es-ES_tradnl"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 name="7 Rectángulo"/>
              <p:cNvSpPr/>
              <p:nvPr/>
            </p:nvSpPr>
            <p:spPr>
              <a:xfrm>
                <a:off x="310120" y="3782679"/>
                <a:ext cx="3896516" cy="734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rgbClr val="002060"/>
                              </a:solidFill>
                              <a:latin typeface="Cambria Math" panose="02040503050406030204" pitchFamily="18" charset="0"/>
                            </a:rPr>
                          </m:ctrlPr>
                        </m:sSubPr>
                        <m:e>
                          <m:sSup>
                            <m:sSupPr>
                              <m:ctrlPr>
                                <a:rPr lang="es-ES" sz="2000" b="1" i="1">
                                  <a:solidFill>
                                    <a:srgbClr val="002060"/>
                                  </a:solidFill>
                                  <a:latin typeface="Cambria Math" panose="02040503050406030204" pitchFamily="18" charset="0"/>
                                </a:rPr>
                              </m:ctrlPr>
                            </m:sSupPr>
                            <m:e>
                              <m:r>
                                <a:rPr lang="es-ES" sz="2000" b="1" i="1">
                                  <a:solidFill>
                                    <a:srgbClr val="002060"/>
                                  </a:solidFill>
                                  <a:latin typeface="Cambria Math"/>
                                  <a:ea typeface="Cambria Math"/>
                                </a:rPr>
                                <m:t>𝝈</m:t>
                              </m:r>
                            </m:e>
                            <m:sup>
                              <m:r>
                                <a:rPr lang="es-ES" sz="2000" b="1" i="1">
                                  <a:solidFill>
                                    <a:srgbClr val="002060"/>
                                  </a:solidFill>
                                  <a:latin typeface="Cambria Math"/>
                                </a:rPr>
                                <m:t>𝟐</m:t>
                              </m:r>
                            </m:sup>
                          </m:sSup>
                        </m:e>
                        <m:sub>
                          <m:r>
                            <a:rPr lang="es-ES" sz="2000" b="1" i="1">
                              <a:solidFill>
                                <a:srgbClr val="002060"/>
                              </a:solidFill>
                              <a:latin typeface="Cambria Math"/>
                            </a:rPr>
                            <m:t>𝒐𝒑𝒆𝒓</m:t>
                          </m:r>
                        </m:sub>
                      </m:sSub>
                      <m:r>
                        <a:rPr lang="es-ES" sz="2000" b="1" i="1">
                          <a:solidFill>
                            <a:srgbClr val="002060"/>
                          </a:solidFill>
                          <a:latin typeface="Cambria Math"/>
                        </a:rPr>
                        <m:t>=</m:t>
                      </m:r>
                      <m:f>
                        <m:fPr>
                          <m:ctrlPr>
                            <a:rPr lang="es-ES" sz="2000" b="1" i="1">
                              <a:solidFill>
                                <a:srgbClr val="002060"/>
                              </a:solidFill>
                              <a:latin typeface="Cambria Math" panose="02040503050406030204" pitchFamily="18" charset="0"/>
                            </a:rPr>
                          </m:ctrlPr>
                        </m:fPr>
                        <m:num>
                          <m:sSub>
                            <m:sSubPr>
                              <m:ctrlPr>
                                <a:rPr lang="es-ES" sz="2000" b="1" i="1">
                                  <a:solidFill>
                                    <a:srgbClr val="002060"/>
                                  </a:solidFill>
                                  <a:latin typeface="Cambria Math" panose="02040503050406030204" pitchFamily="18" charset="0"/>
                                </a:rPr>
                              </m:ctrlPr>
                            </m:sSubPr>
                            <m:e>
                              <m:r>
                                <a:rPr lang="es-ES" sz="2000" b="1" i="1" smtClean="0">
                                  <a:solidFill>
                                    <a:srgbClr val="002060"/>
                                  </a:solidFill>
                                  <a:latin typeface="Cambria Math"/>
                                </a:rPr>
                                <m:t>𝑪𝑴</m:t>
                              </m:r>
                            </m:e>
                            <m:sub>
                              <m:r>
                                <a:rPr lang="es-ES" sz="2000" b="1" i="1" smtClean="0">
                                  <a:solidFill>
                                    <a:srgbClr val="002060"/>
                                  </a:solidFill>
                                  <a:latin typeface="Cambria Math"/>
                                </a:rPr>
                                <m:t>𝒐𝒑𝒆𝒓</m:t>
                              </m:r>
                            </m:sub>
                          </m:sSub>
                          <m:r>
                            <a:rPr lang="es-ES" sz="2000" b="1" i="1" smtClean="0">
                              <a:solidFill>
                                <a:srgbClr val="002060"/>
                              </a:solidFill>
                              <a:latin typeface="Cambria Math"/>
                            </a:rPr>
                            <m:t>−</m:t>
                          </m:r>
                          <m:sSub>
                            <m:sSubPr>
                              <m:ctrlPr>
                                <a:rPr lang="es-MX" sz="2000" b="1" i="1">
                                  <a:latin typeface="Cambria Math" panose="02040503050406030204" pitchFamily="18" charset="0"/>
                                </a:rPr>
                              </m:ctrlPr>
                            </m:sSubPr>
                            <m:e>
                              <m:r>
                                <a:rPr lang="es-ES" sz="2000" b="1" i="1">
                                  <a:latin typeface="Cambria Math"/>
                                </a:rPr>
                                <m:t>𝑪𝑴</m:t>
                              </m:r>
                            </m:e>
                            <m:sub>
                              <m:r>
                                <a:rPr lang="es-ES" sz="2000" b="1" i="1">
                                  <a:latin typeface="Cambria Math"/>
                                </a:rPr>
                                <m:t>𝒐𝒑𝒆𝒓𝒙𝒑𝒂𝒓𝒕𝒆</m:t>
                              </m:r>
                            </m:sub>
                          </m:sSub>
                        </m:num>
                        <m:den>
                          <m:r>
                            <a:rPr lang="es-ES" sz="2000" b="1" i="1" smtClean="0">
                              <a:solidFill>
                                <a:srgbClr val="002060"/>
                              </a:solidFill>
                              <a:latin typeface="Cambria Math"/>
                            </a:rPr>
                            <m:t>𝒕𝒑</m:t>
                          </m:r>
                        </m:den>
                      </m:f>
                    </m:oMath>
                  </m:oMathPara>
                </a14:m>
                <a:endParaRPr lang="es-MX" sz="2000" dirty="0">
                  <a:solidFill>
                    <a:srgbClr val="002060"/>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310120" y="3782679"/>
                <a:ext cx="3896516" cy="734112"/>
              </a:xfrm>
              <a:prstGeom prst="rect">
                <a:avLst/>
              </a:prstGeom>
              <a:blipFill rotWithShape="1">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79512" y="5216184"/>
                <a:ext cx="4502451" cy="682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latin typeface="Cambria Math" panose="02040503050406030204" pitchFamily="18" charset="0"/>
                            </a:rPr>
                          </m:ctrlPr>
                        </m:sSubPr>
                        <m:e>
                          <m:sSup>
                            <m:sSupPr>
                              <m:ctrlPr>
                                <a:rPr lang="es-ES" sz="2000" b="1" i="1">
                                  <a:latin typeface="Cambria Math" panose="02040503050406030204" pitchFamily="18" charset="0"/>
                                </a:rPr>
                              </m:ctrlPr>
                            </m:sSupPr>
                            <m:e>
                              <m:r>
                                <a:rPr lang="es-ES" sz="2000" b="1" i="1">
                                  <a:latin typeface="Cambria Math"/>
                                  <a:ea typeface="Cambria Math"/>
                                </a:rPr>
                                <m:t>𝝈</m:t>
                              </m:r>
                            </m:e>
                            <m:sup>
                              <m:r>
                                <a:rPr lang="es-ES" sz="2000" b="1" i="1">
                                  <a:latin typeface="Cambria Math"/>
                                </a:rPr>
                                <m:t>𝟐</m:t>
                              </m:r>
                            </m:sup>
                          </m:sSup>
                        </m:e>
                        <m:sub>
                          <m:r>
                            <a:rPr lang="es-ES" sz="2000" b="1" i="1">
                              <a:latin typeface="Cambria Math"/>
                            </a:rPr>
                            <m:t>𝒐𝒑𝒆𝒓𝒙𝒑𝒂𝒓𝒕</m:t>
                          </m:r>
                        </m:sub>
                      </m:sSub>
                      <m:r>
                        <a:rPr lang="es-ES" sz="2000" b="1" i="1">
                          <a:latin typeface="Cambria Math"/>
                        </a:rPr>
                        <m:t>=</m:t>
                      </m:r>
                      <m:f>
                        <m:fPr>
                          <m:ctrlPr>
                            <a:rPr lang="es-ES" sz="2000" b="1" i="1">
                              <a:latin typeface="Cambria Math" panose="02040503050406030204" pitchFamily="18" charset="0"/>
                            </a:rPr>
                          </m:ctrlPr>
                        </m:fPr>
                        <m:num>
                          <m:sSub>
                            <m:sSubPr>
                              <m:ctrlPr>
                                <a:rPr lang="es-ES" sz="2000" b="1" i="1">
                                  <a:latin typeface="Cambria Math" panose="02040503050406030204" pitchFamily="18" charset="0"/>
                                </a:rPr>
                              </m:ctrlPr>
                            </m:sSubPr>
                            <m:e>
                              <m:r>
                                <a:rPr lang="es-ES" sz="2000" b="1" i="1" smtClean="0">
                                  <a:latin typeface="Cambria Math"/>
                                </a:rPr>
                                <m:t>𝑪𝑴</m:t>
                              </m:r>
                            </m:e>
                            <m:sub>
                              <m:r>
                                <a:rPr lang="es-ES" sz="2000" b="1" i="1" smtClean="0">
                                  <a:latin typeface="Cambria Math"/>
                                </a:rPr>
                                <m:t>𝒐𝒑𝒆𝒓𝒙𝒑𝒂𝒓𝒕𝒆</m:t>
                              </m:r>
                            </m:sub>
                          </m:sSub>
                          <m:r>
                            <a:rPr lang="es-ES" sz="2000" b="1" i="1" smtClean="0">
                              <a:latin typeface="Cambria Math"/>
                            </a:rPr>
                            <m:t>−</m:t>
                          </m:r>
                          <m:sSub>
                            <m:sSubPr>
                              <m:ctrlPr>
                                <a:rPr lang="es-MX" sz="2000" b="1" i="1">
                                  <a:solidFill>
                                    <a:srgbClr val="002060"/>
                                  </a:solidFill>
                                  <a:latin typeface="Cambria Math" panose="02040503050406030204" pitchFamily="18" charset="0"/>
                                </a:rPr>
                              </m:ctrlPr>
                            </m:sSubPr>
                            <m:e>
                              <m:r>
                                <a:rPr lang="es-ES" sz="2000" b="1" i="1">
                                  <a:solidFill>
                                    <a:srgbClr val="002060"/>
                                  </a:solidFill>
                                  <a:latin typeface="Cambria Math"/>
                                </a:rPr>
                                <m:t>𝑪𝑴</m:t>
                              </m:r>
                            </m:e>
                            <m:sub>
                              <m:r>
                                <a:rPr lang="es-ES" sz="2000" b="1" i="1">
                                  <a:solidFill>
                                    <a:srgbClr val="002060"/>
                                  </a:solidFill>
                                  <a:latin typeface="Cambria Math"/>
                                </a:rPr>
                                <m:t>𝒆𝒓𝒓𝒐𝒓</m:t>
                              </m:r>
                            </m:sub>
                          </m:sSub>
                        </m:num>
                        <m:den>
                          <m:r>
                            <a:rPr lang="es-ES" sz="2000" b="1" i="1" smtClean="0">
                              <a:latin typeface="Cambria Math"/>
                            </a:rPr>
                            <m:t>𝒕</m:t>
                          </m:r>
                        </m:den>
                      </m:f>
                    </m:oMath>
                  </m:oMathPara>
                </a14:m>
                <a:endParaRPr lang="es-MX" sz="2000" dirty="0"/>
              </a:p>
            </p:txBody>
          </p:sp>
        </mc:Choice>
        <mc:Fallback xmlns="">
          <p:sp>
            <p:nvSpPr>
              <p:cNvPr id="9" name="8 Rectángulo"/>
              <p:cNvSpPr>
                <a:spLocks noRot="1" noChangeAspect="1" noMove="1" noResize="1" noEditPoints="1" noAdjustHandles="1" noChangeArrowheads="1" noChangeShapeType="1" noTextEdit="1"/>
              </p:cNvSpPr>
              <p:nvPr/>
            </p:nvSpPr>
            <p:spPr>
              <a:xfrm>
                <a:off x="179512" y="5216184"/>
                <a:ext cx="4502451" cy="682238"/>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87536" y="3175054"/>
                <a:ext cx="3304045" cy="407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b="1" i="1" smtClean="0">
                              <a:solidFill>
                                <a:srgbClr val="002060"/>
                              </a:solidFill>
                              <a:latin typeface="Cambria Math" panose="02040503050406030204" pitchFamily="18" charset="0"/>
                            </a:rPr>
                          </m:ctrlPr>
                        </m:sSubPr>
                        <m:e>
                          <m:r>
                            <a:rPr lang="es-ES" sz="2000" b="1" i="1">
                              <a:solidFill>
                                <a:srgbClr val="002060"/>
                              </a:solidFill>
                              <a:latin typeface="Cambria Math"/>
                            </a:rPr>
                            <m:t>𝑪𝑴</m:t>
                          </m:r>
                        </m:e>
                        <m:sub>
                          <m:r>
                            <a:rPr lang="es-ES" sz="2000" b="1" i="1" smtClean="0">
                              <a:solidFill>
                                <a:srgbClr val="002060"/>
                              </a:solidFill>
                              <a:latin typeface="Cambria Math"/>
                            </a:rPr>
                            <m:t>𝒆𝒓𝒓𝒐𝒓</m:t>
                          </m:r>
                        </m:sub>
                      </m:sSub>
                      <m:r>
                        <a:rPr lang="es-ES" sz="2000" b="1" i="1">
                          <a:solidFill>
                            <a:srgbClr val="002060"/>
                          </a:solidFill>
                          <a:latin typeface="Cambria Math"/>
                        </a:rPr>
                        <m:t>=</m:t>
                      </m:r>
                      <m:sSub>
                        <m:sSubPr>
                          <m:ctrlPr>
                            <a:rPr lang="es-ES" sz="2000" b="1" i="1">
                              <a:solidFill>
                                <a:srgbClr val="002060"/>
                              </a:solidFill>
                              <a:latin typeface="Cambria Math" panose="02040503050406030204" pitchFamily="18" charset="0"/>
                            </a:rPr>
                          </m:ctrlPr>
                        </m:sSubPr>
                        <m:e>
                          <m:sSup>
                            <m:sSupPr>
                              <m:ctrlPr>
                                <a:rPr lang="es-ES" sz="2000" b="1" i="1">
                                  <a:solidFill>
                                    <a:srgbClr val="002060"/>
                                  </a:solidFill>
                                  <a:latin typeface="Cambria Math" panose="02040503050406030204" pitchFamily="18" charset="0"/>
                                </a:rPr>
                              </m:ctrlPr>
                            </m:sSupPr>
                            <m:e>
                              <m:r>
                                <a:rPr lang="es-ES" sz="2000" b="1" i="1">
                                  <a:solidFill>
                                    <a:srgbClr val="002060"/>
                                  </a:solidFill>
                                  <a:latin typeface="Cambria Math"/>
                                  <a:ea typeface="Cambria Math"/>
                                </a:rPr>
                                <m:t>𝝈</m:t>
                              </m:r>
                            </m:e>
                            <m:sup>
                              <m:r>
                                <a:rPr lang="es-ES" sz="2000" b="1" i="1">
                                  <a:solidFill>
                                    <a:srgbClr val="002060"/>
                                  </a:solidFill>
                                  <a:latin typeface="Cambria Math"/>
                                </a:rPr>
                                <m:t>𝟐</m:t>
                              </m:r>
                            </m:sup>
                          </m:sSup>
                        </m:e>
                        <m:sub>
                          <m:r>
                            <a:rPr lang="es-ES" sz="2000" b="1" i="1" smtClean="0">
                              <a:solidFill>
                                <a:srgbClr val="002060"/>
                              </a:solidFill>
                              <a:latin typeface="Cambria Math"/>
                            </a:rPr>
                            <m:t>𝒆𝒓𝒓𝒐𝒓</m:t>
                          </m:r>
                        </m:sub>
                      </m:sSub>
                      <m:r>
                        <a:rPr lang="es-ES" sz="2000" b="1" i="1" smtClean="0">
                          <a:solidFill>
                            <a:srgbClr val="002060"/>
                          </a:solidFill>
                          <a:latin typeface="Cambria Math"/>
                        </a:rPr>
                        <m:t>=</m:t>
                      </m:r>
                      <m:sSub>
                        <m:sSubPr>
                          <m:ctrlPr>
                            <a:rPr lang="es-ES" sz="2000" b="1" i="1">
                              <a:solidFill>
                                <a:srgbClr val="002060"/>
                              </a:solidFill>
                              <a:latin typeface="Cambria Math" panose="02040503050406030204" pitchFamily="18" charset="0"/>
                            </a:rPr>
                          </m:ctrlPr>
                        </m:sSubPr>
                        <m:e>
                          <m:sSup>
                            <m:sSupPr>
                              <m:ctrlPr>
                                <a:rPr lang="es-ES" sz="2000" b="1" i="1">
                                  <a:solidFill>
                                    <a:srgbClr val="002060"/>
                                  </a:solidFill>
                                  <a:latin typeface="Cambria Math" panose="02040503050406030204" pitchFamily="18" charset="0"/>
                                </a:rPr>
                              </m:ctrlPr>
                            </m:sSupPr>
                            <m:e>
                              <m:r>
                                <a:rPr lang="es-ES" sz="2000" b="1" i="1">
                                  <a:solidFill>
                                    <a:srgbClr val="002060"/>
                                  </a:solidFill>
                                  <a:latin typeface="Cambria Math"/>
                                  <a:ea typeface="Cambria Math"/>
                                </a:rPr>
                                <m:t>𝝈</m:t>
                              </m:r>
                            </m:e>
                            <m:sup>
                              <m:r>
                                <a:rPr lang="es-ES" sz="2000" b="1" i="1">
                                  <a:solidFill>
                                    <a:srgbClr val="002060"/>
                                  </a:solidFill>
                                  <a:latin typeface="Cambria Math"/>
                                </a:rPr>
                                <m:t>𝟐</m:t>
                              </m:r>
                            </m:sup>
                          </m:sSup>
                        </m:e>
                        <m:sub>
                          <m:r>
                            <a:rPr lang="es-ES" sz="2000" b="1" i="1" smtClean="0">
                              <a:solidFill>
                                <a:srgbClr val="002060"/>
                              </a:solidFill>
                              <a:latin typeface="Cambria Math"/>
                            </a:rPr>
                            <m:t>𝒊𝒏𝒔𝒕</m:t>
                          </m:r>
                        </m:sub>
                      </m:sSub>
                    </m:oMath>
                  </m:oMathPara>
                </a14:m>
                <a:endParaRPr lang="es-MX" sz="2000" dirty="0">
                  <a:solidFill>
                    <a:srgbClr val="002060"/>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287536" y="3175054"/>
                <a:ext cx="3304045" cy="407099"/>
              </a:xfrm>
              <a:prstGeom prst="rect">
                <a:avLst/>
              </a:prstGeom>
              <a:blipFill rotWithShape="1">
                <a:blip r:embed="rId4"/>
                <a:stretch>
                  <a:fillRect b="-149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10120" y="4526988"/>
                <a:ext cx="4072846" cy="682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chemeClr val="tx1"/>
                              </a:solidFill>
                              <a:latin typeface="Cambria Math" panose="02040503050406030204" pitchFamily="18" charset="0"/>
                            </a:rPr>
                          </m:ctrlPr>
                        </m:sSubPr>
                        <m:e>
                          <m:sSup>
                            <m:sSupPr>
                              <m:ctrlPr>
                                <a:rPr lang="es-ES" sz="2000" b="1" i="1" smtClean="0">
                                  <a:solidFill>
                                    <a:schemeClr val="tx1"/>
                                  </a:solidFill>
                                  <a:latin typeface="Cambria Math" panose="02040503050406030204" pitchFamily="18" charset="0"/>
                                </a:rPr>
                              </m:ctrlPr>
                            </m:sSupPr>
                            <m:e>
                              <m:r>
                                <a:rPr lang="es-ES" sz="2000" b="1" i="1" smtClean="0">
                                  <a:solidFill>
                                    <a:schemeClr val="tx1"/>
                                  </a:solidFill>
                                  <a:latin typeface="Cambria Math"/>
                                  <a:ea typeface="Cambria Math"/>
                                </a:rPr>
                                <m:t>𝝈</m:t>
                              </m:r>
                            </m:e>
                            <m:sup>
                              <m:r>
                                <a:rPr lang="es-ES" sz="2000" b="1" i="1" smtClean="0">
                                  <a:solidFill>
                                    <a:schemeClr val="tx1"/>
                                  </a:solidFill>
                                  <a:latin typeface="Cambria Math"/>
                                </a:rPr>
                                <m:t>𝟐</m:t>
                              </m:r>
                            </m:sup>
                          </m:sSup>
                        </m:e>
                        <m:sub>
                          <m:r>
                            <a:rPr lang="es-ES" sz="2000" b="1" i="1" smtClean="0">
                              <a:solidFill>
                                <a:schemeClr val="tx1"/>
                              </a:solidFill>
                              <a:latin typeface="Cambria Math"/>
                            </a:rPr>
                            <m:t>𝒑𝒂𝒓𝒕𝒆</m:t>
                          </m:r>
                        </m:sub>
                      </m:sSub>
                      <m:r>
                        <a:rPr lang="es-ES" sz="2000" b="1" i="1">
                          <a:solidFill>
                            <a:schemeClr val="tx1"/>
                          </a:solidFill>
                          <a:latin typeface="Cambria Math"/>
                        </a:rPr>
                        <m:t>=</m:t>
                      </m:r>
                      <m:f>
                        <m:fPr>
                          <m:ctrlPr>
                            <a:rPr lang="es-ES" sz="2000" b="1" i="1">
                              <a:solidFill>
                                <a:schemeClr val="tx1"/>
                              </a:solidFill>
                              <a:latin typeface="Cambria Math" panose="02040503050406030204" pitchFamily="18" charset="0"/>
                            </a:rPr>
                          </m:ctrlPr>
                        </m:fPr>
                        <m:num>
                          <m:sSub>
                            <m:sSubPr>
                              <m:ctrlPr>
                                <a:rPr lang="es-ES" sz="2000" b="1" i="1">
                                  <a:solidFill>
                                    <a:schemeClr val="tx1"/>
                                  </a:solidFill>
                                  <a:latin typeface="Cambria Math" panose="02040503050406030204" pitchFamily="18" charset="0"/>
                                </a:rPr>
                              </m:ctrlPr>
                            </m:sSubPr>
                            <m:e>
                              <m:r>
                                <a:rPr lang="es-ES" sz="2000" b="1" i="1" smtClean="0">
                                  <a:solidFill>
                                    <a:schemeClr val="tx1"/>
                                  </a:solidFill>
                                  <a:latin typeface="Cambria Math"/>
                                </a:rPr>
                                <m:t>𝑪𝑴</m:t>
                              </m:r>
                            </m:e>
                            <m:sub>
                              <m:r>
                                <a:rPr lang="es-ES" sz="2000" b="1" i="1" smtClean="0">
                                  <a:solidFill>
                                    <a:schemeClr val="tx1"/>
                                  </a:solidFill>
                                  <a:latin typeface="Cambria Math"/>
                                </a:rPr>
                                <m:t>𝒑𝒂𝒓𝒕𝒆</m:t>
                              </m:r>
                            </m:sub>
                          </m:sSub>
                          <m:r>
                            <a:rPr lang="es-ES" sz="2000" b="1" i="1" smtClean="0">
                              <a:solidFill>
                                <a:schemeClr val="tx1"/>
                              </a:solidFill>
                              <a:latin typeface="Cambria Math"/>
                            </a:rPr>
                            <m:t>−</m:t>
                          </m:r>
                          <m:sSub>
                            <m:sSubPr>
                              <m:ctrlPr>
                                <a:rPr lang="es-MX" sz="2000" b="1" i="1" smtClean="0">
                                  <a:solidFill>
                                    <a:schemeClr val="tx1"/>
                                  </a:solidFill>
                                  <a:latin typeface="Cambria Math" panose="02040503050406030204" pitchFamily="18" charset="0"/>
                                </a:rPr>
                              </m:ctrlPr>
                            </m:sSubPr>
                            <m:e>
                              <m:r>
                                <a:rPr lang="es-ES" sz="2000" b="1" i="1">
                                  <a:solidFill>
                                    <a:schemeClr val="tx1"/>
                                  </a:solidFill>
                                  <a:latin typeface="Cambria Math"/>
                                </a:rPr>
                                <m:t>𝑪𝑴</m:t>
                              </m:r>
                            </m:e>
                            <m:sub>
                              <m:r>
                                <a:rPr lang="es-ES" sz="2000" b="1" i="1">
                                  <a:solidFill>
                                    <a:schemeClr val="tx1"/>
                                  </a:solidFill>
                                  <a:latin typeface="Cambria Math"/>
                                </a:rPr>
                                <m:t>𝒐𝒑𝒆𝒓𝒙𝒑𝒂𝒓𝒕𝒆</m:t>
                              </m:r>
                            </m:sub>
                          </m:sSub>
                        </m:num>
                        <m:den>
                          <m:r>
                            <a:rPr lang="es-ES" sz="2000" b="1" i="1" smtClean="0">
                              <a:solidFill>
                                <a:schemeClr val="tx1"/>
                              </a:solidFill>
                              <a:latin typeface="Cambria Math"/>
                            </a:rPr>
                            <m:t>𝒕𝒐</m:t>
                          </m:r>
                        </m:den>
                      </m:f>
                    </m:oMath>
                  </m:oMathPara>
                </a14:m>
                <a:endParaRPr lang="es-MX" sz="2000" dirty="0">
                  <a:solidFill>
                    <a:srgbClr val="FF0000"/>
                  </a:solidFill>
                </a:endParaRPr>
              </a:p>
            </p:txBody>
          </p:sp>
        </mc:Choice>
        <mc:Fallback xmlns="">
          <p:sp>
            <p:nvSpPr>
              <p:cNvPr id="11" name="10 Rectángulo"/>
              <p:cNvSpPr>
                <a:spLocks noRot="1" noChangeAspect="1" noMove="1" noResize="1" noEditPoints="1" noAdjustHandles="1" noChangeArrowheads="1" noChangeShapeType="1" noTextEdit="1"/>
              </p:cNvSpPr>
              <p:nvPr/>
            </p:nvSpPr>
            <p:spPr>
              <a:xfrm>
                <a:off x="310120" y="4526988"/>
                <a:ext cx="4072846" cy="682238"/>
              </a:xfrm>
              <a:prstGeom prst="rect">
                <a:avLst/>
              </a:prstGeom>
              <a:blipFill rotWithShape="1">
                <a:blip r:embed="rId5"/>
                <a:stretch>
                  <a:fillRect/>
                </a:stretch>
              </a:blipFill>
            </p:spPr>
            <p:txBody>
              <a:bodyPr/>
              <a:lstStyle/>
              <a:p>
                <a:r>
                  <a:rPr lang="es-MX">
                    <a:noFill/>
                  </a:rPr>
                  <a:t> </a:t>
                </a:r>
              </a:p>
            </p:txBody>
          </p:sp>
        </mc:Fallback>
      </mc:AlternateContent>
      <p:graphicFrame>
        <p:nvGraphicFramePr>
          <p:cNvPr id="15" name="14 Tabla"/>
          <p:cNvGraphicFramePr>
            <a:graphicFrameLocks noGrp="1"/>
          </p:cNvGraphicFramePr>
          <p:nvPr>
            <p:extLst>
              <p:ext uri="{D42A27DB-BD31-4B8C-83A1-F6EECF244321}">
                <p14:modId xmlns:p14="http://schemas.microsoft.com/office/powerpoint/2010/main" val="1860285380"/>
              </p:ext>
            </p:extLst>
          </p:nvPr>
        </p:nvGraphicFramePr>
        <p:xfrm>
          <a:off x="277440" y="543376"/>
          <a:ext cx="8784976" cy="2491418"/>
        </p:xfrm>
        <a:graphic>
          <a:graphicData uri="http://schemas.openxmlformats.org/drawingml/2006/table">
            <a:tbl>
              <a:tblPr>
                <a:tableStyleId>{5C22544A-7EE6-4342-B048-85BDC9FD1C3A}</a:tableStyleId>
              </a:tblPr>
              <a:tblGrid>
                <a:gridCol w="2051140"/>
                <a:gridCol w="2131959"/>
                <a:gridCol w="668848"/>
                <a:gridCol w="1683273"/>
                <a:gridCol w="1262454"/>
                <a:gridCol w="987302"/>
              </a:tblGrid>
              <a:tr h="265078">
                <a:tc>
                  <a:txBody>
                    <a:bodyPr/>
                    <a:lstStyle/>
                    <a:p>
                      <a:pPr algn="l" fontAlgn="b"/>
                      <a:r>
                        <a:rPr lang="es-MX" sz="2000" b="1" u="none" strike="noStrike" dirty="0">
                          <a:effectLst/>
                        </a:rPr>
                        <a:t>Tabla ANOVA</a:t>
                      </a:r>
                      <a:endParaRPr lang="es-MX" sz="2000" b="1" i="0" u="none" strike="noStrike" dirty="0">
                        <a:solidFill>
                          <a:srgbClr val="000000"/>
                        </a:solidFill>
                        <a:effectLst/>
                        <a:latin typeface="Calibri"/>
                      </a:endParaRPr>
                    </a:p>
                  </a:txBody>
                  <a:tcPr marL="7574" marR="7574" marT="7574" marB="0" anchor="b"/>
                </a:tc>
                <a:tc>
                  <a:txBody>
                    <a:bodyPr/>
                    <a:lstStyle/>
                    <a:p>
                      <a:pPr algn="l" fontAlgn="b"/>
                      <a:r>
                        <a:rPr lang="es-MX" sz="2000" b="1" u="none" strike="noStrike" dirty="0">
                          <a:effectLst/>
                        </a:rPr>
                        <a:t> </a:t>
                      </a:r>
                      <a:r>
                        <a:rPr lang="es-MX" sz="2000" b="1" u="none" strike="noStrike" dirty="0" smtClean="0">
                          <a:effectLst/>
                        </a:rPr>
                        <a:t>CON</a:t>
                      </a:r>
                      <a:r>
                        <a:rPr lang="es-MX" sz="2000" b="1" u="none" strike="noStrike" baseline="0" dirty="0" smtClean="0">
                          <a:effectLst/>
                        </a:rPr>
                        <a:t> INTERACCION</a:t>
                      </a:r>
                      <a:endParaRPr lang="es-MX" sz="2000" b="1" i="0" u="none" strike="noStrike" dirty="0">
                        <a:solidFill>
                          <a:srgbClr val="000000"/>
                        </a:solidFill>
                        <a:effectLst/>
                        <a:latin typeface="Calibri"/>
                      </a:endParaRPr>
                    </a:p>
                  </a:txBody>
                  <a:tcPr marL="7574" marR="7574" marT="7574" marB="0" anchor="b"/>
                </a:tc>
                <a:tc>
                  <a:txBody>
                    <a:bodyPr/>
                    <a:lstStyle/>
                    <a:p>
                      <a:pPr algn="l" fontAlgn="b"/>
                      <a:r>
                        <a:rPr lang="es-MX" sz="2000" b="1" u="none" strike="noStrike" dirty="0">
                          <a:effectLst/>
                        </a:rPr>
                        <a:t> </a:t>
                      </a:r>
                      <a:endParaRPr lang="es-MX" sz="2000" b="1" i="0" u="none" strike="noStrike" dirty="0">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dirty="0">
                          <a:effectLst/>
                        </a:rPr>
                        <a:t>Fuente</a:t>
                      </a:r>
                      <a:endParaRPr lang="es-MX" sz="2000" b="1" i="0" u="none" strike="noStrike" dirty="0">
                        <a:solidFill>
                          <a:srgbClr val="000000"/>
                        </a:solidFill>
                        <a:effectLst/>
                        <a:latin typeface="Calibri"/>
                      </a:endParaRPr>
                    </a:p>
                  </a:txBody>
                  <a:tcPr marL="7574" marR="7574" marT="7574" marB="0" anchor="b"/>
                </a:tc>
                <a:tc>
                  <a:txBody>
                    <a:bodyPr/>
                    <a:lstStyle/>
                    <a:p>
                      <a:pPr algn="l" fontAlgn="b"/>
                      <a:r>
                        <a:rPr lang="es-MX" sz="2000" b="1" u="none" strike="noStrike">
                          <a:effectLst/>
                        </a:rPr>
                        <a:t>Suma de Cuadrados</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Gl</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Cuadrado Medio</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Razón-F</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Valor-P</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a:effectLst/>
                        </a:rPr>
                        <a:t>Operadores</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4.297</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2</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2.1485</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12.94</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0.0003</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a:effectLst/>
                        </a:rPr>
                        <a:t>Partes</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374.597</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9</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41.6219</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250.59</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0.0000</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a:effectLst/>
                        </a:rPr>
                        <a:t>Operadores*Partes</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2.98967</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18</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0.166093</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0.41</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0.9740</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a:effectLst/>
                        </a:rPr>
                        <a:t>Residual</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12.085</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30</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0.402833</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r>
              <a:tr h="265078">
                <a:tc>
                  <a:txBody>
                    <a:bodyPr/>
                    <a:lstStyle/>
                    <a:p>
                      <a:pPr algn="l" fontAlgn="b"/>
                      <a:r>
                        <a:rPr lang="es-MX" sz="2000" b="1" u="none" strike="noStrike" dirty="0">
                          <a:effectLst/>
                        </a:rPr>
                        <a:t>Total</a:t>
                      </a:r>
                      <a:endParaRPr lang="es-MX" sz="2000" b="1" i="0" u="none" strike="noStrike" dirty="0">
                        <a:solidFill>
                          <a:srgbClr val="000000"/>
                        </a:solidFill>
                        <a:effectLst/>
                        <a:latin typeface="Calibri"/>
                      </a:endParaRPr>
                    </a:p>
                  </a:txBody>
                  <a:tcPr marL="7574" marR="7574" marT="7574" marB="0" anchor="b"/>
                </a:tc>
                <a:tc>
                  <a:txBody>
                    <a:bodyPr/>
                    <a:lstStyle/>
                    <a:p>
                      <a:pPr algn="r" fontAlgn="b"/>
                      <a:r>
                        <a:rPr lang="es-MX" sz="2000" b="1" u="none" strike="noStrike">
                          <a:effectLst/>
                        </a:rPr>
                        <a:t>393.969</a:t>
                      </a:r>
                      <a:endParaRPr lang="es-MX" sz="2000" b="1" i="0" u="none" strike="noStrike">
                        <a:solidFill>
                          <a:srgbClr val="000000"/>
                        </a:solidFill>
                        <a:effectLst/>
                        <a:latin typeface="Calibri"/>
                      </a:endParaRPr>
                    </a:p>
                  </a:txBody>
                  <a:tcPr marL="7574" marR="7574" marT="7574" marB="0" anchor="b"/>
                </a:tc>
                <a:tc>
                  <a:txBody>
                    <a:bodyPr/>
                    <a:lstStyle/>
                    <a:p>
                      <a:pPr algn="r" fontAlgn="b"/>
                      <a:r>
                        <a:rPr lang="es-MX" sz="2000" b="1" u="none" strike="noStrike">
                          <a:effectLst/>
                        </a:rPr>
                        <a:t>59</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574" marR="7574" marT="7574" marB="0" anchor="b"/>
                </a:tc>
                <a:tc>
                  <a:txBody>
                    <a:bodyPr/>
                    <a:lstStyle/>
                    <a:p>
                      <a:pPr algn="l" fontAlgn="b"/>
                      <a:r>
                        <a:rPr lang="es-MX" sz="2000" b="1" u="none" strike="noStrike" dirty="0">
                          <a:effectLst/>
                        </a:rPr>
                        <a:t> </a:t>
                      </a:r>
                      <a:endParaRPr lang="es-MX" sz="2000" b="1" i="0" u="none" strike="noStrike" dirty="0">
                        <a:solidFill>
                          <a:srgbClr val="000000"/>
                        </a:solidFill>
                        <a:effectLst/>
                        <a:latin typeface="Calibri"/>
                      </a:endParaRPr>
                    </a:p>
                  </a:txBody>
                  <a:tcPr marL="7574" marR="7574" marT="7574" marB="0" anchor="b"/>
                </a:tc>
              </a:tr>
            </a:tbl>
          </a:graphicData>
        </a:graphic>
      </p:graphicFrame>
      <mc:AlternateContent xmlns:mc="http://schemas.openxmlformats.org/markup-compatibility/2006" xmlns:a14="http://schemas.microsoft.com/office/drawing/2010/main">
        <mc:Choice Requires="a14">
          <p:sp>
            <p:nvSpPr>
              <p:cNvPr id="17" name="16 Rectángulo"/>
              <p:cNvSpPr/>
              <p:nvPr/>
            </p:nvSpPr>
            <p:spPr>
              <a:xfrm>
                <a:off x="4447201" y="3171591"/>
                <a:ext cx="2943434" cy="407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rgbClr val="C00000"/>
                              </a:solidFill>
                              <a:latin typeface="Cambria Math" panose="02040503050406030204" pitchFamily="18" charset="0"/>
                            </a:rPr>
                          </m:ctrlPr>
                        </m:sSubPr>
                        <m:e>
                          <m:sSup>
                            <m:sSupPr>
                              <m:ctrlPr>
                                <a:rPr lang="es-ES" sz="2000" b="1" i="1">
                                  <a:solidFill>
                                    <a:srgbClr val="C00000"/>
                                  </a:solidFill>
                                  <a:latin typeface="Cambria Math" panose="02040503050406030204" pitchFamily="18" charset="0"/>
                                </a:rPr>
                              </m:ctrlPr>
                            </m:sSupPr>
                            <m:e>
                              <m:r>
                                <a:rPr lang="es-ES" sz="2000" b="1" i="1">
                                  <a:solidFill>
                                    <a:srgbClr val="C00000"/>
                                  </a:solidFill>
                                  <a:latin typeface="Cambria Math"/>
                                  <a:ea typeface="Cambria Math"/>
                                </a:rPr>
                                <m:t>𝝈</m:t>
                              </m:r>
                            </m:e>
                            <m:sup>
                              <m:r>
                                <a:rPr lang="es-ES" sz="2000" b="1" i="1">
                                  <a:solidFill>
                                    <a:srgbClr val="C00000"/>
                                  </a:solidFill>
                                  <a:latin typeface="Cambria Math"/>
                                </a:rPr>
                                <m:t>𝟐</m:t>
                              </m:r>
                            </m:sup>
                          </m:sSup>
                        </m:e>
                        <m:sub>
                          <m:r>
                            <a:rPr lang="es-ES" sz="2000" b="1" i="1" smtClean="0">
                              <a:solidFill>
                                <a:srgbClr val="C00000"/>
                              </a:solidFill>
                              <a:latin typeface="Cambria Math"/>
                            </a:rPr>
                            <m:t>𝒆𝒓𝒓𝒐𝒓</m:t>
                          </m:r>
                        </m:sub>
                      </m:sSub>
                      <m:r>
                        <a:rPr lang="es-ES" sz="2000" b="1" i="1" smtClean="0">
                          <a:solidFill>
                            <a:srgbClr val="C00000"/>
                          </a:solidFill>
                          <a:latin typeface="Cambria Math"/>
                        </a:rPr>
                        <m:t>=</m:t>
                      </m:r>
                      <m:sSub>
                        <m:sSubPr>
                          <m:ctrlPr>
                            <a:rPr lang="es-ES" sz="2000" b="1" i="1">
                              <a:solidFill>
                                <a:srgbClr val="C00000"/>
                              </a:solidFill>
                              <a:latin typeface="Cambria Math" panose="02040503050406030204" pitchFamily="18" charset="0"/>
                            </a:rPr>
                          </m:ctrlPr>
                        </m:sSubPr>
                        <m:e>
                          <m:sSup>
                            <m:sSupPr>
                              <m:ctrlPr>
                                <a:rPr lang="es-ES" sz="2000" b="1" i="1">
                                  <a:solidFill>
                                    <a:srgbClr val="C00000"/>
                                  </a:solidFill>
                                  <a:latin typeface="Cambria Math" panose="02040503050406030204" pitchFamily="18" charset="0"/>
                                </a:rPr>
                              </m:ctrlPr>
                            </m:sSupPr>
                            <m:e>
                              <m:r>
                                <a:rPr lang="es-ES" sz="2000" b="1" i="1">
                                  <a:solidFill>
                                    <a:srgbClr val="C00000"/>
                                  </a:solidFill>
                                  <a:latin typeface="Cambria Math"/>
                                  <a:ea typeface="Cambria Math"/>
                                </a:rPr>
                                <m:t>𝝈</m:t>
                              </m:r>
                            </m:e>
                            <m:sup>
                              <m:r>
                                <a:rPr lang="es-ES" sz="2000" b="1" i="1">
                                  <a:solidFill>
                                    <a:srgbClr val="C00000"/>
                                  </a:solidFill>
                                  <a:latin typeface="Cambria Math"/>
                                </a:rPr>
                                <m:t>𝟐</m:t>
                              </m:r>
                            </m:sup>
                          </m:sSup>
                        </m:e>
                        <m:sub>
                          <m:r>
                            <a:rPr lang="es-ES" sz="2000" b="1" i="1" smtClean="0">
                              <a:solidFill>
                                <a:srgbClr val="C00000"/>
                              </a:solidFill>
                              <a:latin typeface="Cambria Math"/>
                            </a:rPr>
                            <m:t>𝒊𝒏𝒔𝒕</m:t>
                          </m:r>
                        </m:sub>
                      </m:sSub>
                      <m:r>
                        <a:rPr lang="es-ES" sz="2000" b="1" i="1" smtClean="0">
                          <a:solidFill>
                            <a:srgbClr val="C00000"/>
                          </a:solidFill>
                          <a:latin typeface="Cambria Math"/>
                        </a:rPr>
                        <m:t>=</m:t>
                      </m:r>
                      <m:r>
                        <a:rPr lang="es-ES" sz="2000" b="1" i="1" smtClean="0">
                          <a:solidFill>
                            <a:srgbClr val="C00000"/>
                          </a:solidFill>
                          <a:latin typeface="Cambria Math"/>
                        </a:rPr>
                        <m:t>𝟎</m:t>
                      </m:r>
                      <m:r>
                        <a:rPr lang="es-ES" sz="2000" b="1" i="1" smtClean="0">
                          <a:solidFill>
                            <a:srgbClr val="C00000"/>
                          </a:solidFill>
                          <a:latin typeface="Cambria Math"/>
                        </a:rPr>
                        <m:t>.</m:t>
                      </m:r>
                      <m:r>
                        <a:rPr lang="es-ES" sz="2000" b="1" i="1" smtClean="0">
                          <a:solidFill>
                            <a:srgbClr val="C00000"/>
                          </a:solidFill>
                          <a:latin typeface="Cambria Math"/>
                        </a:rPr>
                        <m:t>𝟒𝟎</m:t>
                      </m:r>
                    </m:oMath>
                  </m:oMathPara>
                </a14:m>
                <a:endParaRPr lang="es-MX" sz="2000" dirty="0">
                  <a:solidFill>
                    <a:srgbClr val="C00000"/>
                  </a:solidFill>
                </a:endParaRPr>
              </a:p>
            </p:txBody>
          </p:sp>
        </mc:Choice>
        <mc:Fallback xmlns="">
          <p:sp>
            <p:nvSpPr>
              <p:cNvPr id="17" name="16 Rectángulo"/>
              <p:cNvSpPr>
                <a:spLocks noRot="1" noChangeAspect="1" noMove="1" noResize="1" noEditPoints="1" noAdjustHandles="1" noChangeArrowheads="1" noChangeShapeType="1" noTextEdit="1"/>
              </p:cNvSpPr>
              <p:nvPr/>
            </p:nvSpPr>
            <p:spPr>
              <a:xfrm>
                <a:off x="4447201" y="3171591"/>
                <a:ext cx="2943434" cy="407099"/>
              </a:xfrm>
              <a:prstGeom prst="rect">
                <a:avLst/>
              </a:prstGeom>
              <a:blipFill rotWithShape="1">
                <a:blip r:embed="rId6"/>
                <a:stretch>
                  <a:fillRect b="-149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4432246" y="3792876"/>
                <a:ext cx="4234172"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rgbClr val="C00000"/>
                              </a:solidFill>
                              <a:latin typeface="Cambria Math" panose="02040503050406030204" pitchFamily="18" charset="0"/>
                            </a:rPr>
                          </m:ctrlPr>
                        </m:sSubPr>
                        <m:e>
                          <m:sSup>
                            <m:sSupPr>
                              <m:ctrlPr>
                                <a:rPr lang="es-ES" sz="2000" b="1" i="1">
                                  <a:solidFill>
                                    <a:srgbClr val="C00000"/>
                                  </a:solidFill>
                                  <a:latin typeface="Cambria Math" panose="02040503050406030204" pitchFamily="18" charset="0"/>
                                </a:rPr>
                              </m:ctrlPr>
                            </m:sSupPr>
                            <m:e>
                              <m:r>
                                <a:rPr lang="es-ES" sz="2000" b="1" i="1">
                                  <a:solidFill>
                                    <a:srgbClr val="C00000"/>
                                  </a:solidFill>
                                  <a:latin typeface="Cambria Math"/>
                                  <a:ea typeface="Cambria Math"/>
                                </a:rPr>
                                <m:t>𝝈</m:t>
                              </m:r>
                            </m:e>
                            <m:sup>
                              <m:r>
                                <a:rPr lang="es-ES" sz="2000" b="1" i="1">
                                  <a:solidFill>
                                    <a:srgbClr val="C00000"/>
                                  </a:solidFill>
                                  <a:latin typeface="Cambria Math"/>
                                </a:rPr>
                                <m:t>𝟐</m:t>
                              </m:r>
                            </m:sup>
                          </m:sSup>
                        </m:e>
                        <m:sub>
                          <m:r>
                            <a:rPr lang="es-ES" sz="2000" b="1" i="1">
                              <a:solidFill>
                                <a:srgbClr val="C00000"/>
                              </a:solidFill>
                              <a:latin typeface="Cambria Math"/>
                            </a:rPr>
                            <m:t>𝒐𝒑𝒆𝒓</m:t>
                          </m:r>
                        </m:sub>
                      </m:sSub>
                      <m:r>
                        <a:rPr lang="es-ES" sz="2000" b="1" i="1">
                          <a:solidFill>
                            <a:srgbClr val="C00000"/>
                          </a:solidFill>
                          <a:latin typeface="Cambria Math"/>
                        </a:rPr>
                        <m:t>=</m:t>
                      </m:r>
                      <m:f>
                        <m:fPr>
                          <m:ctrlPr>
                            <a:rPr lang="es-ES" sz="2000" b="1" i="1">
                              <a:solidFill>
                                <a:srgbClr val="C00000"/>
                              </a:solidFill>
                              <a:latin typeface="Cambria Math" panose="02040503050406030204" pitchFamily="18" charset="0"/>
                            </a:rPr>
                          </m:ctrlPr>
                        </m:fPr>
                        <m:num>
                          <m:r>
                            <a:rPr lang="es-ES" sz="2000" b="1" i="1" smtClean="0">
                              <a:solidFill>
                                <a:srgbClr val="C00000"/>
                              </a:solidFill>
                              <a:latin typeface="Cambria Math"/>
                            </a:rPr>
                            <m:t>𝟐</m:t>
                          </m:r>
                          <m:r>
                            <a:rPr lang="es-ES" sz="2000" b="1" i="1" smtClean="0">
                              <a:solidFill>
                                <a:srgbClr val="C00000"/>
                              </a:solidFill>
                              <a:latin typeface="Cambria Math"/>
                            </a:rPr>
                            <m:t>.</m:t>
                          </m:r>
                          <m:r>
                            <a:rPr lang="es-ES" sz="2000" b="1" i="1" smtClean="0">
                              <a:solidFill>
                                <a:srgbClr val="C00000"/>
                              </a:solidFill>
                              <a:latin typeface="Cambria Math"/>
                            </a:rPr>
                            <m:t>𝟏𝟒𝟖</m:t>
                          </m:r>
                          <m:r>
                            <a:rPr lang="es-ES" sz="2000" b="1" i="1" smtClean="0">
                              <a:solidFill>
                                <a:srgbClr val="C00000"/>
                              </a:solidFill>
                              <a:latin typeface="Cambria Math"/>
                            </a:rPr>
                            <m:t>−</m:t>
                          </m:r>
                          <m:r>
                            <a:rPr lang="es-ES" sz="2000" b="1" i="1" smtClean="0">
                              <a:solidFill>
                                <a:srgbClr val="C00000"/>
                              </a:solidFill>
                              <a:latin typeface="Cambria Math"/>
                            </a:rPr>
                            <m:t>𝟎</m:t>
                          </m:r>
                          <m:r>
                            <a:rPr lang="es-ES" sz="2000" b="1" i="1" smtClean="0">
                              <a:solidFill>
                                <a:srgbClr val="C00000"/>
                              </a:solidFill>
                              <a:latin typeface="Cambria Math"/>
                            </a:rPr>
                            <m:t>.</m:t>
                          </m:r>
                          <m:r>
                            <a:rPr lang="es-ES" sz="2000" b="1" i="1" smtClean="0">
                              <a:solidFill>
                                <a:srgbClr val="C00000"/>
                              </a:solidFill>
                              <a:latin typeface="Cambria Math"/>
                            </a:rPr>
                            <m:t>𝟏𝟔𝟔</m:t>
                          </m:r>
                        </m:num>
                        <m:den>
                          <m:r>
                            <a:rPr lang="es-ES" sz="2000" b="1" i="1" smtClean="0">
                              <a:solidFill>
                                <a:srgbClr val="C00000"/>
                              </a:solidFill>
                              <a:latin typeface="Cambria Math"/>
                            </a:rPr>
                            <m:t>𝟐𝟎</m:t>
                          </m:r>
                        </m:den>
                      </m:f>
                      <m:r>
                        <a:rPr lang="es-ES" sz="2000" b="1" i="1" smtClean="0">
                          <a:solidFill>
                            <a:srgbClr val="C00000"/>
                          </a:solidFill>
                          <a:latin typeface="Cambria Math"/>
                        </a:rPr>
                        <m:t>=</m:t>
                      </m:r>
                      <m:r>
                        <a:rPr lang="es-ES" sz="2000" b="1" i="1" smtClean="0">
                          <a:solidFill>
                            <a:srgbClr val="C00000"/>
                          </a:solidFill>
                          <a:latin typeface="Cambria Math"/>
                        </a:rPr>
                        <m:t>𝟎</m:t>
                      </m:r>
                      <m:r>
                        <a:rPr lang="es-ES" sz="2000" b="1" i="1" smtClean="0">
                          <a:solidFill>
                            <a:srgbClr val="C00000"/>
                          </a:solidFill>
                          <a:latin typeface="Cambria Math"/>
                        </a:rPr>
                        <m:t>.</m:t>
                      </m:r>
                      <m:r>
                        <a:rPr lang="es-ES" sz="2000" b="1" i="1" smtClean="0">
                          <a:solidFill>
                            <a:srgbClr val="C00000"/>
                          </a:solidFill>
                          <a:latin typeface="Cambria Math"/>
                        </a:rPr>
                        <m:t>𝟎𝟗𝟗𝟏</m:t>
                      </m:r>
                    </m:oMath>
                  </m:oMathPara>
                </a14:m>
                <a:endParaRPr lang="es-MX" sz="2000" dirty="0">
                  <a:solidFill>
                    <a:srgbClr val="C00000"/>
                  </a:solidFill>
                </a:endParaRPr>
              </a:p>
            </p:txBody>
          </p:sp>
        </mc:Choice>
        <mc:Fallback xmlns="">
          <p:sp>
            <p:nvSpPr>
              <p:cNvPr id="18" name="17 Rectángulo"/>
              <p:cNvSpPr>
                <a:spLocks noRot="1" noChangeAspect="1" noMove="1" noResize="1" noEditPoints="1" noAdjustHandles="1" noChangeArrowheads="1" noChangeShapeType="1" noTextEdit="1"/>
              </p:cNvSpPr>
              <p:nvPr/>
            </p:nvSpPr>
            <p:spPr>
              <a:xfrm>
                <a:off x="4432246" y="3792876"/>
                <a:ext cx="4234172" cy="670568"/>
              </a:xfrm>
              <a:prstGeom prst="rect">
                <a:avLst/>
              </a:prstGeom>
              <a:blipFill rotWithShape="1">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18 Rectángulo"/>
              <p:cNvSpPr/>
              <p:nvPr/>
            </p:nvSpPr>
            <p:spPr>
              <a:xfrm>
                <a:off x="4512909" y="4533946"/>
                <a:ext cx="4168449"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rgbClr val="C00000"/>
                              </a:solidFill>
                              <a:latin typeface="Cambria Math" panose="02040503050406030204" pitchFamily="18" charset="0"/>
                            </a:rPr>
                          </m:ctrlPr>
                        </m:sSubPr>
                        <m:e>
                          <m:sSup>
                            <m:sSupPr>
                              <m:ctrlPr>
                                <a:rPr lang="es-ES" sz="2000" b="1" i="1" smtClean="0">
                                  <a:solidFill>
                                    <a:srgbClr val="C00000"/>
                                  </a:solidFill>
                                  <a:latin typeface="Cambria Math" panose="02040503050406030204" pitchFamily="18" charset="0"/>
                                </a:rPr>
                              </m:ctrlPr>
                            </m:sSupPr>
                            <m:e>
                              <m:r>
                                <a:rPr lang="es-ES" sz="2000" b="1" i="1" smtClean="0">
                                  <a:solidFill>
                                    <a:srgbClr val="C00000"/>
                                  </a:solidFill>
                                  <a:latin typeface="Cambria Math"/>
                                  <a:ea typeface="Cambria Math"/>
                                </a:rPr>
                                <m:t>𝝈</m:t>
                              </m:r>
                            </m:e>
                            <m:sup>
                              <m:r>
                                <a:rPr lang="es-ES" sz="2000" b="1" i="1" smtClean="0">
                                  <a:solidFill>
                                    <a:srgbClr val="C00000"/>
                                  </a:solidFill>
                                  <a:latin typeface="Cambria Math"/>
                                </a:rPr>
                                <m:t>𝟐</m:t>
                              </m:r>
                            </m:sup>
                          </m:sSup>
                        </m:e>
                        <m:sub>
                          <m:r>
                            <a:rPr lang="es-ES" sz="2000" b="1" i="1" smtClean="0">
                              <a:solidFill>
                                <a:srgbClr val="C00000"/>
                              </a:solidFill>
                              <a:latin typeface="Cambria Math"/>
                            </a:rPr>
                            <m:t>𝒑𝒂𝒓𝒕𝒆</m:t>
                          </m:r>
                        </m:sub>
                      </m:sSub>
                      <m:r>
                        <a:rPr lang="es-ES" sz="2000" b="1" i="1">
                          <a:solidFill>
                            <a:srgbClr val="C00000"/>
                          </a:solidFill>
                          <a:latin typeface="Cambria Math"/>
                        </a:rPr>
                        <m:t>=</m:t>
                      </m:r>
                      <m:f>
                        <m:fPr>
                          <m:ctrlPr>
                            <a:rPr lang="es-ES" sz="2000" b="1" i="1">
                              <a:solidFill>
                                <a:srgbClr val="C00000"/>
                              </a:solidFill>
                              <a:latin typeface="Cambria Math" panose="02040503050406030204" pitchFamily="18" charset="0"/>
                            </a:rPr>
                          </m:ctrlPr>
                        </m:fPr>
                        <m:num>
                          <m:r>
                            <a:rPr lang="es-ES" sz="2000" b="1" i="1" smtClean="0">
                              <a:solidFill>
                                <a:srgbClr val="C00000"/>
                              </a:solidFill>
                              <a:latin typeface="Cambria Math"/>
                            </a:rPr>
                            <m:t>𝟒𝟏</m:t>
                          </m:r>
                          <m:r>
                            <a:rPr lang="es-ES" sz="2000" b="1" i="1" smtClean="0">
                              <a:solidFill>
                                <a:srgbClr val="C00000"/>
                              </a:solidFill>
                              <a:latin typeface="Cambria Math"/>
                            </a:rPr>
                            <m:t>.</m:t>
                          </m:r>
                          <m:r>
                            <a:rPr lang="es-ES" sz="2000" b="1" i="1" smtClean="0">
                              <a:solidFill>
                                <a:srgbClr val="C00000"/>
                              </a:solidFill>
                              <a:latin typeface="Cambria Math"/>
                            </a:rPr>
                            <m:t>𝟔𝟐𝟏</m:t>
                          </m:r>
                          <m:r>
                            <a:rPr lang="es-ES" sz="2000" b="1" i="1" smtClean="0">
                              <a:solidFill>
                                <a:srgbClr val="C00000"/>
                              </a:solidFill>
                              <a:latin typeface="Cambria Math"/>
                            </a:rPr>
                            <m:t>−</m:t>
                          </m:r>
                          <m:r>
                            <a:rPr lang="es-ES" sz="2000" b="1" i="1" smtClean="0">
                              <a:solidFill>
                                <a:srgbClr val="C00000"/>
                              </a:solidFill>
                              <a:latin typeface="Cambria Math"/>
                            </a:rPr>
                            <m:t>𝟎</m:t>
                          </m:r>
                          <m:r>
                            <a:rPr lang="es-ES" sz="2000" b="1" i="1" smtClean="0">
                              <a:solidFill>
                                <a:srgbClr val="C00000"/>
                              </a:solidFill>
                              <a:latin typeface="Cambria Math"/>
                            </a:rPr>
                            <m:t>.</m:t>
                          </m:r>
                          <m:r>
                            <a:rPr lang="es-ES" sz="2000" b="1" i="1" smtClean="0">
                              <a:solidFill>
                                <a:srgbClr val="C00000"/>
                              </a:solidFill>
                              <a:latin typeface="Cambria Math"/>
                            </a:rPr>
                            <m:t>𝟏𝟔𝟔</m:t>
                          </m:r>
                        </m:num>
                        <m:den>
                          <m:r>
                            <a:rPr lang="es-ES" sz="2000" b="1" i="1" smtClean="0">
                              <a:solidFill>
                                <a:srgbClr val="C00000"/>
                              </a:solidFill>
                              <a:latin typeface="Cambria Math"/>
                            </a:rPr>
                            <m:t>𝟔</m:t>
                          </m:r>
                        </m:den>
                      </m:f>
                      <m:r>
                        <a:rPr lang="es-ES" sz="2000" b="1" i="1" smtClean="0">
                          <a:solidFill>
                            <a:srgbClr val="C00000"/>
                          </a:solidFill>
                          <a:latin typeface="Cambria Math"/>
                        </a:rPr>
                        <m:t>=</m:t>
                      </m:r>
                      <m:r>
                        <a:rPr lang="es-ES" sz="2000" b="1" i="1" smtClean="0">
                          <a:solidFill>
                            <a:srgbClr val="C00000"/>
                          </a:solidFill>
                          <a:latin typeface="Cambria Math"/>
                        </a:rPr>
                        <m:t>𝟔</m:t>
                      </m:r>
                      <m:r>
                        <a:rPr lang="es-ES" sz="2000" b="1" i="1" smtClean="0">
                          <a:solidFill>
                            <a:srgbClr val="C00000"/>
                          </a:solidFill>
                          <a:latin typeface="Cambria Math"/>
                        </a:rPr>
                        <m:t>.</m:t>
                      </m:r>
                      <m:r>
                        <a:rPr lang="es-ES" sz="2000" b="1" i="1" smtClean="0">
                          <a:solidFill>
                            <a:srgbClr val="C00000"/>
                          </a:solidFill>
                          <a:latin typeface="Cambria Math"/>
                        </a:rPr>
                        <m:t>𝟗𝟎</m:t>
                      </m:r>
                    </m:oMath>
                  </m:oMathPara>
                </a14:m>
                <a:endParaRPr lang="es-MX" sz="2000" dirty="0">
                  <a:solidFill>
                    <a:srgbClr val="C00000"/>
                  </a:solidFill>
                </a:endParaRPr>
              </a:p>
            </p:txBody>
          </p:sp>
        </mc:Choice>
        <mc:Fallback xmlns="">
          <p:sp>
            <p:nvSpPr>
              <p:cNvPr id="19" name="18 Rectángulo"/>
              <p:cNvSpPr>
                <a:spLocks noRot="1" noChangeAspect="1" noMove="1" noResize="1" noEditPoints="1" noAdjustHandles="1" noChangeArrowheads="1" noChangeShapeType="1" noTextEdit="1"/>
              </p:cNvSpPr>
              <p:nvPr/>
            </p:nvSpPr>
            <p:spPr>
              <a:xfrm>
                <a:off x="4512909" y="4533946"/>
                <a:ext cx="4168449" cy="670568"/>
              </a:xfrm>
              <a:prstGeom prst="rect">
                <a:avLst/>
              </a:prstGeom>
              <a:blipFill rotWithShape="1">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19 Rectángulo"/>
              <p:cNvSpPr/>
              <p:nvPr/>
            </p:nvSpPr>
            <p:spPr>
              <a:xfrm>
                <a:off x="4788024" y="5242870"/>
                <a:ext cx="3829168" cy="4417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rgbClr val="C00000"/>
                              </a:solidFill>
                              <a:latin typeface="Cambria Math" panose="02040503050406030204" pitchFamily="18" charset="0"/>
                            </a:rPr>
                          </m:ctrlPr>
                        </m:sSubPr>
                        <m:e>
                          <m:sSup>
                            <m:sSupPr>
                              <m:ctrlPr>
                                <a:rPr lang="es-ES" sz="2000" b="1" i="1">
                                  <a:solidFill>
                                    <a:srgbClr val="C00000"/>
                                  </a:solidFill>
                                  <a:latin typeface="Cambria Math" panose="02040503050406030204" pitchFamily="18" charset="0"/>
                                </a:rPr>
                              </m:ctrlPr>
                            </m:sSupPr>
                            <m:e>
                              <m:r>
                                <a:rPr lang="es-ES" sz="2000" b="1" i="1">
                                  <a:solidFill>
                                    <a:srgbClr val="C00000"/>
                                  </a:solidFill>
                                  <a:latin typeface="Cambria Math"/>
                                  <a:ea typeface="Cambria Math"/>
                                </a:rPr>
                                <m:t>𝝈</m:t>
                              </m:r>
                            </m:e>
                            <m:sup>
                              <m:r>
                                <a:rPr lang="es-ES" sz="2000" b="1" i="1">
                                  <a:solidFill>
                                    <a:srgbClr val="C00000"/>
                                  </a:solidFill>
                                  <a:latin typeface="Cambria Math"/>
                                </a:rPr>
                                <m:t>𝟐</m:t>
                              </m:r>
                            </m:sup>
                          </m:sSup>
                        </m:e>
                        <m:sub>
                          <m:r>
                            <a:rPr lang="es-ES" sz="2000" b="1" i="1">
                              <a:solidFill>
                                <a:srgbClr val="C00000"/>
                              </a:solidFill>
                              <a:latin typeface="Cambria Math"/>
                            </a:rPr>
                            <m:t>𝒐𝒑𝒆𝒓𝒙𝒑𝒂𝒓𝒕</m:t>
                          </m:r>
                        </m:sub>
                      </m:sSub>
                      <m:r>
                        <a:rPr lang="es-ES" sz="2000" b="1" i="1">
                          <a:solidFill>
                            <a:srgbClr val="C00000"/>
                          </a:solidFill>
                          <a:latin typeface="Cambria Math"/>
                        </a:rPr>
                        <m:t>=</m:t>
                      </m:r>
                      <m:r>
                        <a:rPr lang="es-ES" sz="2000" b="1" i="1" smtClean="0">
                          <a:solidFill>
                            <a:srgbClr val="C00000"/>
                          </a:solidFill>
                          <a:latin typeface="Cambria Math"/>
                        </a:rPr>
                        <m:t>𝟎</m:t>
                      </m:r>
                    </m:oMath>
                  </m:oMathPara>
                </a14:m>
                <a:endParaRPr lang="es-MX" sz="2000" dirty="0">
                  <a:solidFill>
                    <a:srgbClr val="C00000"/>
                  </a:solidFill>
                </a:endParaRPr>
              </a:p>
            </p:txBody>
          </p:sp>
        </mc:Choice>
        <mc:Fallback xmlns="">
          <p:sp>
            <p:nvSpPr>
              <p:cNvPr id="20" name="19 Rectángulo"/>
              <p:cNvSpPr>
                <a:spLocks noRot="1" noChangeAspect="1" noMove="1" noResize="1" noEditPoints="1" noAdjustHandles="1" noChangeArrowheads="1" noChangeShapeType="1" noTextEdit="1"/>
              </p:cNvSpPr>
              <p:nvPr/>
            </p:nvSpPr>
            <p:spPr>
              <a:xfrm>
                <a:off x="4788024" y="5242870"/>
                <a:ext cx="3829168" cy="441724"/>
              </a:xfrm>
              <a:prstGeom prst="rect">
                <a:avLst/>
              </a:prstGeom>
              <a:blipFill rotWithShape="1">
                <a:blip r:embed="rId9"/>
                <a:stretch>
                  <a:fillRect b="-8219"/>
                </a:stretch>
              </a:blipFill>
            </p:spPr>
            <p:txBody>
              <a:bodyPr/>
              <a:lstStyle/>
              <a:p>
                <a:r>
                  <a:rPr lang="es-MX">
                    <a:noFill/>
                  </a:rPr>
                  <a:t> </a:t>
                </a:r>
              </a:p>
            </p:txBody>
          </p:sp>
        </mc:Fallback>
      </mc:AlternateContent>
    </p:spTree>
    <p:extLst>
      <p:ext uri="{BB962C8B-B14F-4D97-AF65-F5344CB8AC3E}">
        <p14:creationId xmlns:p14="http://schemas.microsoft.com/office/powerpoint/2010/main" val="3595258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82067572"/>
              </p:ext>
            </p:extLst>
          </p:nvPr>
        </p:nvGraphicFramePr>
        <p:xfrm>
          <a:off x="251520" y="260648"/>
          <a:ext cx="8496943" cy="2804736"/>
        </p:xfrm>
        <a:graphic>
          <a:graphicData uri="http://schemas.openxmlformats.org/drawingml/2006/table">
            <a:tbl>
              <a:tblPr>
                <a:tableStyleId>{5C22544A-7EE6-4342-B048-85BDC9FD1C3A}</a:tableStyleId>
              </a:tblPr>
              <a:tblGrid>
                <a:gridCol w="1869145"/>
                <a:gridCol w="1159797"/>
                <a:gridCol w="1520866"/>
                <a:gridCol w="1239122"/>
                <a:gridCol w="1501716"/>
                <a:gridCol w="1206297"/>
              </a:tblGrid>
              <a:tr h="269214">
                <a:tc>
                  <a:txBody>
                    <a:bodyPr/>
                    <a:lstStyle/>
                    <a:p>
                      <a:pPr algn="l" fontAlgn="b"/>
                      <a:r>
                        <a:rPr lang="es-MX" sz="2000" b="1" u="none" strike="noStrike" dirty="0">
                          <a:effectLst/>
                        </a:rPr>
                        <a:t>Medición</a:t>
                      </a:r>
                      <a:endParaRPr lang="es-MX" sz="2000" b="1" i="0" u="none" strike="noStrike" dirty="0">
                        <a:solidFill>
                          <a:srgbClr val="000000"/>
                        </a:solidFill>
                        <a:effectLst/>
                        <a:latin typeface="Calibri"/>
                      </a:endParaRPr>
                    </a:p>
                  </a:txBody>
                  <a:tcPr marL="7692" marR="7692" marT="7692" marB="0" anchor="b"/>
                </a:tc>
                <a:tc>
                  <a:txBody>
                    <a:bodyPr/>
                    <a:lstStyle/>
                    <a:p>
                      <a:pPr algn="l" fontAlgn="b"/>
                      <a:r>
                        <a:rPr lang="es-MX" sz="2000" b="1" u="none" strike="noStrike">
                          <a:effectLst/>
                        </a:rPr>
                        <a:t>Sigma</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Porcentaje</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Varianza</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Porcentaje de</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Porcentaje</a:t>
                      </a:r>
                      <a:endParaRPr lang="es-MX" sz="2000" b="1" i="0" u="none" strike="noStrike">
                        <a:solidFill>
                          <a:srgbClr val="000000"/>
                        </a:solidFill>
                        <a:effectLst/>
                        <a:latin typeface="Calibri"/>
                      </a:endParaRPr>
                    </a:p>
                  </a:txBody>
                  <a:tcPr marL="7692" marR="7692" marT="7692" marB="0" anchor="b"/>
                </a:tc>
              </a:tr>
              <a:tr h="269214">
                <a:tc>
                  <a:txBody>
                    <a:bodyPr/>
                    <a:lstStyle/>
                    <a:p>
                      <a:pPr algn="l" fontAlgn="b"/>
                      <a:r>
                        <a:rPr lang="es-MX" sz="2000" b="1" u="none" strike="noStrike">
                          <a:effectLst/>
                        </a:rPr>
                        <a:t>Unidad</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dirty="0">
                          <a:effectLst/>
                        </a:rPr>
                        <a:t>Estimada</a:t>
                      </a:r>
                      <a:endParaRPr lang="es-MX" sz="2000" b="1" i="0" u="none" strike="noStrike" dirty="0">
                        <a:solidFill>
                          <a:srgbClr val="000000"/>
                        </a:solidFill>
                        <a:effectLst/>
                        <a:latin typeface="Calibri"/>
                      </a:endParaRPr>
                    </a:p>
                  </a:txBody>
                  <a:tcPr marL="7692" marR="7692" marT="7692" marB="0" anchor="b"/>
                </a:tc>
                <a:tc>
                  <a:txBody>
                    <a:bodyPr/>
                    <a:lstStyle/>
                    <a:p>
                      <a:pPr algn="l" fontAlgn="b"/>
                      <a:r>
                        <a:rPr lang="es-MX" sz="2000" b="1" u="none" strike="noStrike">
                          <a:effectLst/>
                        </a:rPr>
                        <a:t>Variación Total</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Estimada</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Contribución</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de R&amp;R</a:t>
                      </a:r>
                      <a:endParaRPr lang="es-MX" sz="2000" b="1" i="0" u="none" strike="noStrike">
                        <a:solidFill>
                          <a:srgbClr val="000000"/>
                        </a:solidFill>
                        <a:effectLst/>
                        <a:latin typeface="Calibri"/>
                      </a:endParaRPr>
                    </a:p>
                  </a:txBody>
                  <a:tcPr marL="7692" marR="7692" marT="7692" marB="0" anchor="b"/>
                </a:tc>
              </a:tr>
              <a:tr h="269214">
                <a:tc>
                  <a:txBody>
                    <a:bodyPr/>
                    <a:lstStyle/>
                    <a:p>
                      <a:pPr algn="l" fontAlgn="b"/>
                      <a:r>
                        <a:rPr lang="es-MX" sz="2000" b="1" u="none" strike="noStrike">
                          <a:effectLst/>
                        </a:rPr>
                        <a:t>Repetibilidad</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0.634692</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23.314</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0.402833</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5.43543</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dirty="0">
                          <a:effectLst/>
                        </a:rPr>
                        <a:t>80.25</a:t>
                      </a:r>
                      <a:endParaRPr lang="es-MX" sz="2000" b="1" i="0" u="none" strike="noStrike" dirty="0">
                        <a:solidFill>
                          <a:srgbClr val="000000"/>
                        </a:solidFill>
                        <a:effectLst/>
                        <a:latin typeface="Calibri"/>
                      </a:endParaRPr>
                    </a:p>
                  </a:txBody>
                  <a:tcPr marL="7692" marR="7692" marT="7692" marB="0" anchor="b"/>
                </a:tc>
              </a:tr>
              <a:tr h="269214">
                <a:tc>
                  <a:txBody>
                    <a:bodyPr/>
                    <a:lstStyle/>
                    <a:p>
                      <a:pPr algn="l" fontAlgn="b"/>
                      <a:r>
                        <a:rPr lang="es-MX" sz="2000" b="1" u="none" strike="noStrike" dirty="0" smtClean="0">
                          <a:effectLst/>
                        </a:rPr>
                        <a:t>Reproducibilidad</a:t>
                      </a:r>
                      <a:endParaRPr lang="es-MX" sz="2000" b="1" i="0" u="none" strike="noStrike" dirty="0">
                        <a:solidFill>
                          <a:srgbClr val="000000"/>
                        </a:solidFill>
                        <a:effectLst/>
                        <a:latin typeface="Calibri"/>
                      </a:endParaRPr>
                    </a:p>
                  </a:txBody>
                  <a:tcPr marL="7692" marR="7692" marT="7692" marB="0" anchor="b"/>
                </a:tc>
                <a:tc>
                  <a:txBody>
                    <a:bodyPr/>
                    <a:lstStyle/>
                    <a:p>
                      <a:pPr algn="r" fontAlgn="b"/>
                      <a:r>
                        <a:rPr lang="es-MX" sz="2000" b="1" u="none" strike="noStrike">
                          <a:effectLst/>
                        </a:rPr>
                        <a:t>0.314834</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11.5647</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0.0991204</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1.33743</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19.75</a:t>
                      </a:r>
                      <a:endParaRPr lang="es-MX" sz="2000" b="1" i="0" u="none" strike="noStrike">
                        <a:solidFill>
                          <a:srgbClr val="000000"/>
                        </a:solidFill>
                        <a:effectLst/>
                        <a:latin typeface="Calibri"/>
                      </a:endParaRPr>
                    </a:p>
                  </a:txBody>
                  <a:tcPr marL="7692" marR="7692" marT="7692" marB="0" anchor="b"/>
                </a:tc>
              </a:tr>
              <a:tr h="269214">
                <a:tc>
                  <a:txBody>
                    <a:bodyPr/>
                    <a:lstStyle/>
                    <a:p>
                      <a:pPr algn="l" fontAlgn="b"/>
                      <a:r>
                        <a:rPr lang="es-MX" sz="2000" b="1" u="none" strike="noStrike" dirty="0">
                          <a:effectLst/>
                        </a:rPr>
                        <a:t>Interacción</a:t>
                      </a:r>
                      <a:endParaRPr lang="es-MX" sz="2000" b="1" i="0" u="none" strike="noStrike" dirty="0">
                        <a:solidFill>
                          <a:srgbClr val="000000"/>
                        </a:solidFill>
                        <a:effectLst/>
                        <a:latin typeface="Calibri"/>
                      </a:endParaRPr>
                    </a:p>
                  </a:txBody>
                  <a:tcPr marL="7692" marR="7692" marT="7692" marB="0" anchor="b"/>
                </a:tc>
                <a:tc>
                  <a:txBody>
                    <a:bodyPr/>
                    <a:lstStyle/>
                    <a:p>
                      <a:pPr algn="r" fontAlgn="b"/>
                      <a:r>
                        <a:rPr lang="es-MX" sz="2000" b="1" u="none" strike="noStrike">
                          <a:effectLst/>
                        </a:rPr>
                        <a:t>0</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0</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0</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0</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dirty="0">
                          <a:effectLst/>
                        </a:rPr>
                        <a:t>0</a:t>
                      </a:r>
                      <a:endParaRPr lang="es-MX" sz="2000" b="1" i="0" u="none" strike="noStrike" dirty="0">
                        <a:solidFill>
                          <a:srgbClr val="000000"/>
                        </a:solidFill>
                        <a:effectLst/>
                        <a:latin typeface="Calibri"/>
                      </a:endParaRPr>
                    </a:p>
                  </a:txBody>
                  <a:tcPr marL="7692" marR="7692" marT="7692" marB="0" anchor="b"/>
                </a:tc>
              </a:tr>
              <a:tr h="269214">
                <a:tc>
                  <a:txBody>
                    <a:bodyPr/>
                    <a:lstStyle/>
                    <a:p>
                      <a:pPr algn="l" fontAlgn="b"/>
                      <a:r>
                        <a:rPr lang="es-MX" sz="2000" b="1" u="none" strike="noStrike">
                          <a:effectLst/>
                        </a:rPr>
                        <a:t>R &amp; R</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0.708487</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26.0247</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0.501954</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6.77286</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100</a:t>
                      </a:r>
                      <a:endParaRPr lang="es-MX" sz="2000" b="1" i="0" u="none" strike="noStrike">
                        <a:solidFill>
                          <a:srgbClr val="000000"/>
                        </a:solidFill>
                        <a:effectLst/>
                        <a:latin typeface="Calibri"/>
                      </a:endParaRPr>
                    </a:p>
                  </a:txBody>
                  <a:tcPr marL="7692" marR="7692" marT="7692" marB="0" anchor="b"/>
                </a:tc>
              </a:tr>
              <a:tr h="269214">
                <a:tc>
                  <a:txBody>
                    <a:bodyPr/>
                    <a:lstStyle/>
                    <a:p>
                      <a:pPr algn="l" fontAlgn="b"/>
                      <a:r>
                        <a:rPr lang="es-MX" sz="2000" b="1" u="none" strike="noStrike">
                          <a:effectLst/>
                        </a:rPr>
                        <a:t>Partes</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2.62855</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96.5542</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6.9093</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93.2271</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692" marR="7692" marT="7692" marB="0" anchor="b"/>
                </a:tc>
              </a:tr>
              <a:tr h="269214">
                <a:tc>
                  <a:txBody>
                    <a:bodyPr/>
                    <a:lstStyle/>
                    <a:p>
                      <a:pPr algn="l" fontAlgn="b"/>
                      <a:r>
                        <a:rPr lang="es-MX" sz="2000" b="1" u="none" strike="noStrike">
                          <a:effectLst/>
                        </a:rPr>
                        <a:t>Variación Total</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2.72236</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100</a:t>
                      </a:r>
                      <a:endParaRPr lang="es-MX" sz="2000" b="1" i="0" u="none" strike="noStrike">
                        <a:solidFill>
                          <a:srgbClr val="000000"/>
                        </a:solidFill>
                        <a:effectLst/>
                        <a:latin typeface="Calibri"/>
                      </a:endParaRPr>
                    </a:p>
                  </a:txBody>
                  <a:tcPr marL="7692" marR="7692" marT="7692" marB="0" anchor="b"/>
                </a:tc>
                <a:tc>
                  <a:txBody>
                    <a:bodyPr/>
                    <a:lstStyle/>
                    <a:p>
                      <a:pPr algn="r" fontAlgn="b"/>
                      <a:r>
                        <a:rPr lang="es-MX" sz="2000" b="1" u="none" strike="noStrike">
                          <a:effectLst/>
                        </a:rPr>
                        <a:t>7.41125</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7692" marR="7692" marT="7692" marB="0" anchor="b"/>
                </a:tc>
                <a:tc>
                  <a:txBody>
                    <a:bodyPr/>
                    <a:lstStyle/>
                    <a:p>
                      <a:pPr algn="l" fontAlgn="b"/>
                      <a:r>
                        <a:rPr lang="es-MX" sz="2000" b="1" u="none" strike="noStrike" dirty="0">
                          <a:effectLst/>
                        </a:rPr>
                        <a:t> </a:t>
                      </a:r>
                      <a:endParaRPr lang="es-MX" sz="2000" b="1" i="0" u="none" strike="noStrike" dirty="0">
                        <a:solidFill>
                          <a:srgbClr val="000000"/>
                        </a:solidFill>
                        <a:effectLst/>
                        <a:latin typeface="Calibri"/>
                      </a:endParaRPr>
                    </a:p>
                  </a:txBody>
                  <a:tcPr marL="7692" marR="7692" marT="7692" marB="0" anchor="b"/>
                </a:tc>
              </a:tr>
            </a:tbl>
          </a:graphicData>
        </a:graphic>
      </p:graphicFrame>
      <mc:AlternateContent xmlns:mc="http://schemas.openxmlformats.org/markup-compatibility/2006" xmlns:a14="http://schemas.microsoft.com/office/drawing/2010/main">
        <mc:Choice Requires="a14">
          <p:sp>
            <p:nvSpPr>
              <p:cNvPr id="2" name="1 Rectángulo"/>
              <p:cNvSpPr/>
              <p:nvPr/>
            </p:nvSpPr>
            <p:spPr>
              <a:xfrm>
                <a:off x="342010" y="4214068"/>
                <a:ext cx="5022078" cy="1982081"/>
              </a:xfrm>
              <a:prstGeom prst="rect">
                <a:avLst/>
              </a:prstGeom>
            </p:spPr>
            <p:txBody>
              <a:bodyPr wrap="square">
                <a:spAutoFit/>
              </a:bodyPr>
              <a:lstStyle/>
              <a:p>
                <a:r>
                  <a:rPr lang="es-MX" sz="1800" b="1" dirty="0" smtClean="0"/>
                  <a:t>Análisis </a:t>
                </a:r>
                <a:r>
                  <a:rPr lang="es-MX" sz="1800" b="1" dirty="0"/>
                  <a:t>en % de tolerancias</a:t>
                </a:r>
              </a:p>
              <a:p>
                <a:pPr/>
                <a14:m>
                  <m:oMathPara xmlns:m="http://schemas.openxmlformats.org/officeDocument/2006/math">
                    <m:oMathParaPr>
                      <m:jc m:val="left"/>
                    </m:oMathParaPr>
                    <m:oMath xmlns:m="http://schemas.openxmlformats.org/officeDocument/2006/math">
                      <m:r>
                        <a:rPr lang="es-MX" sz="1800" b="1" i="1" smtClean="0">
                          <a:latin typeface="Cambria Math"/>
                        </a:rPr>
                        <m:t>%</m:t>
                      </m:r>
                      <m:r>
                        <a:rPr lang="es-MX" sz="1800" b="1" i="1">
                          <a:latin typeface="Cambria Math"/>
                        </a:rPr>
                        <m:t>𝑽𝑬</m:t>
                      </m:r>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d>
                            <m:dPr>
                              <m:ctrlPr>
                                <a:rPr lang="es-MX" sz="1800" b="1" i="1">
                                  <a:latin typeface="Cambria Math" panose="02040503050406030204" pitchFamily="18" charset="0"/>
                                </a:rPr>
                              </m:ctrlPr>
                            </m:dPr>
                            <m:e>
                              <m:r>
                                <a:rPr lang="es-MX" sz="1800" b="1" i="1">
                                  <a:latin typeface="Cambria Math"/>
                                </a:rPr>
                                <m:t>𝑽𝑬</m:t>
                              </m:r>
                            </m:e>
                          </m:d>
                        </m:num>
                        <m:den>
                          <m:r>
                            <a:rPr lang="es-MX" sz="1800" b="1" i="1">
                              <a:latin typeface="Cambria Math"/>
                            </a:rPr>
                            <m:t>𝑬𝑺</m:t>
                          </m:r>
                          <m:r>
                            <a:rPr lang="es-MX" sz="1800" b="1" i="1">
                              <a:latin typeface="Cambria Math"/>
                            </a:rPr>
                            <m:t>−</m:t>
                          </m:r>
                          <m:r>
                            <a:rPr lang="es-MX" sz="1800" b="1" i="1">
                              <a:latin typeface="Cambria Math"/>
                            </a:rPr>
                            <m:t>𝑬𝑰</m:t>
                          </m:r>
                        </m:den>
                      </m:f>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r>
                            <a:rPr lang="es-MX" sz="1800" b="1" i="1">
                              <a:latin typeface="Cambria Math"/>
                            </a:rPr>
                            <m:t>(</m:t>
                          </m:r>
                          <m:r>
                            <a:rPr lang="es-MX" sz="1800" b="1" i="1">
                              <a:latin typeface="Cambria Math"/>
                            </a:rPr>
                            <m:t>𝟑</m:t>
                          </m:r>
                          <m:r>
                            <a:rPr lang="es-MX" sz="1800" b="1" i="1">
                              <a:latin typeface="Cambria Math"/>
                            </a:rPr>
                            <m:t>.</m:t>
                          </m:r>
                          <m:r>
                            <a:rPr lang="es-MX" sz="1800" b="1" i="1" smtClean="0">
                              <a:latin typeface="Cambria Math"/>
                            </a:rPr>
                            <m:t>𝟐𝟔𝟓𝟏</m:t>
                          </m:r>
                          <m:r>
                            <a:rPr lang="es-MX" sz="1800" b="1" i="1">
                              <a:latin typeface="Cambria Math"/>
                            </a:rPr>
                            <m:t>)</m:t>
                          </m:r>
                        </m:num>
                        <m:den>
                          <m:r>
                            <a:rPr lang="es-MX" sz="1800" b="1" i="1">
                              <a:latin typeface="Cambria Math"/>
                            </a:rPr>
                            <m:t>𝟏𝟓</m:t>
                          </m:r>
                        </m:den>
                      </m:f>
                      <m:r>
                        <a:rPr lang="es-MX" sz="1800" b="1" i="1">
                          <a:latin typeface="Cambria Math"/>
                        </a:rPr>
                        <m:t>=</m:t>
                      </m:r>
                      <m:r>
                        <a:rPr lang="es-MX" sz="1800" b="1" i="1">
                          <a:solidFill>
                            <a:srgbClr val="FF0000"/>
                          </a:solidFill>
                          <a:latin typeface="Cambria Math"/>
                        </a:rPr>
                        <m:t>𝟐</m:t>
                      </m:r>
                      <m:r>
                        <a:rPr lang="es-MX" sz="1800" b="1" i="1" smtClean="0">
                          <a:solidFill>
                            <a:srgbClr val="FF0000"/>
                          </a:solidFill>
                          <a:latin typeface="Cambria Math"/>
                        </a:rPr>
                        <m:t>𝟏</m:t>
                      </m:r>
                      <m:r>
                        <a:rPr lang="es-MX" sz="1800" b="1" i="1" smtClean="0">
                          <a:solidFill>
                            <a:srgbClr val="FF0000"/>
                          </a:solidFill>
                          <a:latin typeface="Cambria Math"/>
                        </a:rPr>
                        <m:t>.</m:t>
                      </m:r>
                      <m:r>
                        <a:rPr lang="es-MX" sz="1800" b="1" i="1" smtClean="0">
                          <a:solidFill>
                            <a:srgbClr val="FF0000"/>
                          </a:solidFill>
                          <a:latin typeface="Cambria Math"/>
                        </a:rPr>
                        <m:t>𝟕𝟔</m:t>
                      </m:r>
                      <m:r>
                        <a:rPr lang="es-MX" sz="1800" b="1" i="1">
                          <a:solidFill>
                            <a:srgbClr val="FF0000"/>
                          </a:solidFill>
                          <a:latin typeface="Cambria Math"/>
                        </a:rPr>
                        <m:t>%</m:t>
                      </m:r>
                    </m:oMath>
                  </m:oMathPara>
                </a14:m>
                <a:endParaRPr lang="es-MX" sz="1800" b="1" dirty="0"/>
              </a:p>
              <a:p>
                <a:pPr/>
                <a14:m>
                  <m:oMathPara xmlns:m="http://schemas.openxmlformats.org/officeDocument/2006/math">
                    <m:oMathParaPr>
                      <m:jc m:val="left"/>
                    </m:oMathParaPr>
                    <m:oMath xmlns:m="http://schemas.openxmlformats.org/officeDocument/2006/math">
                      <m:r>
                        <a:rPr lang="es-MX" sz="1800" b="1" i="1">
                          <a:latin typeface="Cambria Math"/>
                        </a:rPr>
                        <m:t>%</m:t>
                      </m:r>
                      <m:r>
                        <a:rPr lang="es-MX" sz="1800" b="1" i="1">
                          <a:latin typeface="Cambria Math"/>
                        </a:rPr>
                        <m:t>𝑽𝑶</m:t>
                      </m:r>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d>
                            <m:dPr>
                              <m:ctrlPr>
                                <a:rPr lang="es-MX" sz="1800" b="1" i="1">
                                  <a:latin typeface="Cambria Math" panose="02040503050406030204" pitchFamily="18" charset="0"/>
                                </a:rPr>
                              </m:ctrlPr>
                            </m:dPr>
                            <m:e>
                              <m:r>
                                <a:rPr lang="es-MX" sz="1800" b="1" i="1">
                                  <a:latin typeface="Cambria Math"/>
                                </a:rPr>
                                <m:t>𝑽𝑶</m:t>
                              </m:r>
                            </m:e>
                          </m:d>
                        </m:num>
                        <m:den>
                          <m:r>
                            <a:rPr lang="es-MX" sz="1800" b="1" i="1">
                              <a:latin typeface="Cambria Math"/>
                            </a:rPr>
                            <m:t>𝑬𝑺</m:t>
                          </m:r>
                          <m:r>
                            <a:rPr lang="es-MX" sz="1800" b="1" i="1">
                              <a:latin typeface="Cambria Math"/>
                            </a:rPr>
                            <m:t>−</m:t>
                          </m:r>
                          <m:r>
                            <a:rPr lang="es-MX" sz="1800" b="1" i="1">
                              <a:latin typeface="Cambria Math"/>
                            </a:rPr>
                            <m:t>𝑬𝑰</m:t>
                          </m:r>
                        </m:den>
                      </m:f>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r>
                            <a:rPr lang="es-MX" sz="1800" b="1" i="1">
                              <a:latin typeface="Cambria Math"/>
                            </a:rPr>
                            <m:t>(</m:t>
                          </m:r>
                          <m:r>
                            <a:rPr lang="es-MX" sz="1800" b="1" i="1">
                              <a:latin typeface="Cambria Math"/>
                            </a:rPr>
                            <m:t>𝟏</m:t>
                          </m:r>
                          <m:r>
                            <a:rPr lang="es-MX" sz="1800" b="1" i="1">
                              <a:latin typeface="Cambria Math"/>
                            </a:rPr>
                            <m:t>.</m:t>
                          </m:r>
                          <m:r>
                            <a:rPr lang="es-MX" sz="1800" b="1" i="1" smtClean="0">
                              <a:latin typeface="Cambria Math"/>
                            </a:rPr>
                            <m:t>𝟔𝟐𝟏</m:t>
                          </m:r>
                          <m:r>
                            <a:rPr lang="es-MX" sz="1800" b="1" i="1">
                              <a:latin typeface="Cambria Math"/>
                            </a:rPr>
                            <m:t>)</m:t>
                          </m:r>
                        </m:num>
                        <m:den>
                          <m:r>
                            <a:rPr lang="es-MX" sz="1800" b="1" i="1">
                              <a:latin typeface="Cambria Math"/>
                            </a:rPr>
                            <m:t>𝟏𝟓</m:t>
                          </m:r>
                        </m:den>
                      </m:f>
                      <m:r>
                        <a:rPr lang="es-MX" sz="1800" b="1" i="1">
                          <a:latin typeface="Cambria Math"/>
                        </a:rPr>
                        <m:t>=</m:t>
                      </m:r>
                      <m:r>
                        <a:rPr lang="es-MX" sz="1800" b="1" i="1">
                          <a:latin typeface="Cambria Math"/>
                        </a:rPr>
                        <m:t>𝟏𝟎</m:t>
                      </m:r>
                      <m:r>
                        <a:rPr lang="es-MX" sz="1800" b="1" i="1">
                          <a:latin typeface="Cambria Math"/>
                        </a:rPr>
                        <m:t>.</m:t>
                      </m:r>
                      <m:r>
                        <a:rPr lang="es-MX" sz="1800" b="1" i="1" smtClean="0">
                          <a:latin typeface="Cambria Math"/>
                        </a:rPr>
                        <m:t>𝟖𝟎</m:t>
                      </m:r>
                      <m:r>
                        <a:rPr lang="es-MX" sz="1800" b="1" i="1">
                          <a:latin typeface="Cambria Math"/>
                        </a:rPr>
                        <m:t>%</m:t>
                      </m:r>
                    </m:oMath>
                  </m:oMathPara>
                </a14:m>
                <a:endParaRPr lang="es-MX" sz="1800" b="1" dirty="0"/>
              </a:p>
              <a:p>
                <a:pPr/>
                <a14:m>
                  <m:oMathPara xmlns:m="http://schemas.openxmlformats.org/officeDocument/2006/math">
                    <m:oMathParaPr>
                      <m:jc m:val="left"/>
                    </m:oMathParaPr>
                    <m:oMath xmlns:m="http://schemas.openxmlformats.org/officeDocument/2006/math">
                      <m:r>
                        <a:rPr lang="es-MX" sz="1800" b="1" i="1">
                          <a:latin typeface="Cambria Math"/>
                        </a:rPr>
                        <m:t>%</m:t>
                      </m:r>
                      <m:r>
                        <a:rPr lang="es-MX" sz="1800" b="1" i="1">
                          <a:latin typeface="Cambria Math"/>
                        </a:rPr>
                        <m:t>𝑹</m:t>
                      </m:r>
                      <m:r>
                        <a:rPr lang="es-MX" sz="1800" b="1" i="1">
                          <a:latin typeface="Cambria Math"/>
                        </a:rPr>
                        <m:t>&amp;</m:t>
                      </m:r>
                      <m:r>
                        <a:rPr lang="es-MX" sz="1800" b="1" i="1">
                          <a:latin typeface="Cambria Math"/>
                        </a:rPr>
                        <m:t>𝑹</m:t>
                      </m:r>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d>
                            <m:dPr>
                              <m:ctrlPr>
                                <a:rPr lang="es-MX" sz="1800" b="1" i="1">
                                  <a:latin typeface="Cambria Math" panose="02040503050406030204" pitchFamily="18" charset="0"/>
                                </a:rPr>
                              </m:ctrlPr>
                            </m:dPr>
                            <m:e>
                              <m:r>
                                <a:rPr lang="es-MX" sz="1800" b="1" i="1">
                                  <a:latin typeface="Cambria Math"/>
                                </a:rPr>
                                <m:t>𝑹</m:t>
                              </m:r>
                              <m:r>
                                <a:rPr lang="es-MX" sz="1800" b="1" i="1">
                                  <a:latin typeface="Cambria Math"/>
                                </a:rPr>
                                <m:t>&amp;</m:t>
                              </m:r>
                              <m:r>
                                <a:rPr lang="es-MX" sz="1800" b="1" i="1">
                                  <a:latin typeface="Cambria Math"/>
                                </a:rPr>
                                <m:t>𝑹</m:t>
                              </m:r>
                            </m:e>
                          </m:d>
                        </m:num>
                        <m:den>
                          <m:r>
                            <a:rPr lang="es-MX" sz="1800" b="1" i="1">
                              <a:latin typeface="Cambria Math"/>
                            </a:rPr>
                            <m:t>𝑬𝑺</m:t>
                          </m:r>
                          <m:r>
                            <a:rPr lang="es-MX" sz="1800" b="1" i="1">
                              <a:latin typeface="Cambria Math"/>
                            </a:rPr>
                            <m:t>−</m:t>
                          </m:r>
                          <m:r>
                            <a:rPr lang="es-MX" sz="1800" b="1" i="1">
                              <a:latin typeface="Cambria Math"/>
                            </a:rPr>
                            <m:t>𝑬𝑰</m:t>
                          </m:r>
                        </m:den>
                      </m:f>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d>
                            <m:dPr>
                              <m:ctrlPr>
                                <a:rPr lang="es-MX" sz="1800" b="1" i="1">
                                  <a:latin typeface="Cambria Math" panose="02040503050406030204" pitchFamily="18" charset="0"/>
                                </a:rPr>
                              </m:ctrlPr>
                            </m:dPr>
                            <m:e>
                              <m:r>
                                <a:rPr lang="es-MX" sz="1800" b="1" i="1">
                                  <a:latin typeface="Cambria Math"/>
                                </a:rPr>
                                <m:t>𝟑</m:t>
                              </m:r>
                              <m:r>
                                <a:rPr lang="es-MX" sz="1800" b="1" i="1">
                                  <a:latin typeface="Cambria Math"/>
                                </a:rPr>
                                <m:t>.</m:t>
                              </m:r>
                              <m:r>
                                <a:rPr lang="es-MX" sz="1800" b="1" i="1" smtClean="0">
                                  <a:latin typeface="Cambria Math"/>
                                </a:rPr>
                                <m:t>𝟔𝟒𝟖</m:t>
                              </m:r>
                            </m:e>
                          </m:d>
                        </m:num>
                        <m:den>
                          <m:r>
                            <a:rPr lang="es-MX" sz="1800" b="1" i="1">
                              <a:latin typeface="Cambria Math"/>
                            </a:rPr>
                            <m:t>𝟏𝟓</m:t>
                          </m:r>
                        </m:den>
                      </m:f>
                      <m:r>
                        <a:rPr lang="es-MX" sz="1800" b="1" i="1">
                          <a:latin typeface="Cambria Math"/>
                        </a:rPr>
                        <m:t>=</m:t>
                      </m:r>
                      <m:r>
                        <a:rPr lang="es-MX" sz="1800" b="1" i="1">
                          <a:solidFill>
                            <a:srgbClr val="FF0000"/>
                          </a:solidFill>
                          <a:latin typeface="Cambria Math"/>
                        </a:rPr>
                        <m:t>𝟐𝟒</m:t>
                      </m:r>
                      <m:r>
                        <a:rPr lang="es-MX" sz="1800" b="1" i="1">
                          <a:solidFill>
                            <a:srgbClr val="FF0000"/>
                          </a:solidFill>
                          <a:latin typeface="Cambria Math"/>
                        </a:rPr>
                        <m:t>.</m:t>
                      </m:r>
                      <m:r>
                        <a:rPr lang="es-MX" sz="1800" b="1" i="1" smtClean="0">
                          <a:solidFill>
                            <a:srgbClr val="FF0000"/>
                          </a:solidFill>
                          <a:latin typeface="Cambria Math"/>
                        </a:rPr>
                        <m:t>𝟑𝟐</m:t>
                      </m:r>
                      <m:r>
                        <a:rPr lang="es-MX" sz="1800" b="1" i="1">
                          <a:solidFill>
                            <a:srgbClr val="FF0000"/>
                          </a:solidFill>
                          <a:latin typeface="Cambria Math"/>
                        </a:rPr>
                        <m:t>%</m:t>
                      </m:r>
                    </m:oMath>
                  </m:oMathPara>
                </a14:m>
                <a:endParaRPr lang="es-MX" sz="1800" b="1" dirty="0"/>
              </a:p>
            </p:txBody>
          </p:sp>
        </mc:Choice>
        <mc:Fallback xmlns="">
          <p:sp>
            <p:nvSpPr>
              <p:cNvPr id="2" name="1 Rectángulo"/>
              <p:cNvSpPr>
                <a:spLocks noRot="1" noChangeAspect="1" noMove="1" noResize="1" noEditPoints="1" noAdjustHandles="1" noChangeArrowheads="1" noChangeShapeType="1" noTextEdit="1"/>
              </p:cNvSpPr>
              <p:nvPr/>
            </p:nvSpPr>
            <p:spPr>
              <a:xfrm>
                <a:off x="342010" y="4214068"/>
                <a:ext cx="5022078" cy="1982081"/>
              </a:xfrm>
              <a:prstGeom prst="rect">
                <a:avLst/>
              </a:prstGeom>
              <a:blipFill rotWithShape="1">
                <a:blip r:embed="rId2"/>
                <a:stretch>
                  <a:fillRect l="-971" t="-153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51520" y="3212976"/>
                <a:ext cx="5112568" cy="9482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MX" sz="1600" i="1" smtClean="0">
                          <a:latin typeface="Cambria Math"/>
                        </a:rPr>
                        <m:t>𝑉𝐸</m:t>
                      </m:r>
                      <m:r>
                        <a:rPr lang="es-MX" sz="1600" i="1" smtClean="0">
                          <a:latin typeface="Cambria Math"/>
                        </a:rPr>
                        <m:t>=5.15</m:t>
                      </m:r>
                      <m:sSub>
                        <m:sSubPr>
                          <m:ctrlPr>
                            <a:rPr lang="es-ES" sz="1800" b="1" i="1">
                              <a:solidFill>
                                <a:srgbClr val="002060"/>
                              </a:solidFill>
                              <a:latin typeface="Cambria Math" panose="02040503050406030204" pitchFamily="18" charset="0"/>
                            </a:rPr>
                          </m:ctrlPr>
                        </m:sSubPr>
                        <m:e>
                          <m:r>
                            <a:rPr lang="es-ES" sz="1800" b="1" i="1" smtClean="0">
                              <a:solidFill>
                                <a:srgbClr val="002060"/>
                              </a:solidFill>
                              <a:latin typeface="Cambria Math"/>
                              <a:ea typeface="Cambria Math"/>
                            </a:rPr>
                            <m:t>𝝈</m:t>
                          </m:r>
                        </m:e>
                        <m:sub>
                          <m:r>
                            <a:rPr lang="es-MX" sz="1800" b="1" i="1" smtClean="0">
                              <a:solidFill>
                                <a:srgbClr val="002060"/>
                              </a:solidFill>
                              <a:latin typeface="Cambria Math"/>
                            </a:rPr>
                            <m:t>𝒓𝒆𝒑</m:t>
                          </m:r>
                        </m:sub>
                      </m:sSub>
                      <m:r>
                        <a:rPr lang="es-MX" sz="1800" b="1" i="1" smtClean="0">
                          <a:solidFill>
                            <a:srgbClr val="002060"/>
                          </a:solidFill>
                          <a:latin typeface="Cambria Math"/>
                        </a:rPr>
                        <m:t>=</m:t>
                      </m:r>
                      <m:r>
                        <a:rPr lang="es-MX" sz="1800" b="1" i="1" smtClean="0">
                          <a:solidFill>
                            <a:srgbClr val="002060"/>
                          </a:solidFill>
                          <a:latin typeface="Cambria Math"/>
                        </a:rPr>
                        <m:t>𝟓</m:t>
                      </m:r>
                      <m:r>
                        <a:rPr lang="es-MX" sz="1800" b="1" i="1" smtClean="0">
                          <a:solidFill>
                            <a:srgbClr val="002060"/>
                          </a:solidFill>
                          <a:latin typeface="Cambria Math"/>
                        </a:rPr>
                        <m:t>.</m:t>
                      </m:r>
                      <m:r>
                        <a:rPr lang="es-MX" sz="1800" b="1" i="1" smtClean="0">
                          <a:solidFill>
                            <a:srgbClr val="002060"/>
                          </a:solidFill>
                          <a:latin typeface="Cambria Math"/>
                        </a:rPr>
                        <m:t>𝟏𝟓</m:t>
                      </m:r>
                      <m:d>
                        <m:dPr>
                          <m:ctrlPr>
                            <a:rPr lang="es-MX" sz="1800" b="1" i="1" smtClean="0">
                              <a:solidFill>
                                <a:srgbClr val="002060"/>
                              </a:solidFill>
                              <a:latin typeface="Cambria Math" panose="02040503050406030204" pitchFamily="18" charset="0"/>
                            </a:rPr>
                          </m:ctrlPr>
                        </m:dPr>
                        <m:e>
                          <m:r>
                            <a:rPr lang="es-MX" sz="1800" b="1" i="1" smtClean="0">
                              <a:solidFill>
                                <a:srgbClr val="002060"/>
                              </a:solidFill>
                              <a:latin typeface="Cambria Math"/>
                            </a:rPr>
                            <m:t>𝟎</m:t>
                          </m:r>
                          <m:r>
                            <a:rPr lang="es-MX" sz="1800" b="1" i="1" smtClean="0">
                              <a:solidFill>
                                <a:srgbClr val="002060"/>
                              </a:solidFill>
                              <a:latin typeface="Cambria Math"/>
                            </a:rPr>
                            <m:t>.</m:t>
                          </m:r>
                          <m:r>
                            <a:rPr lang="es-MX" sz="1800" b="1" i="1" smtClean="0">
                              <a:solidFill>
                                <a:srgbClr val="002060"/>
                              </a:solidFill>
                              <a:latin typeface="Cambria Math"/>
                            </a:rPr>
                            <m:t>𝟔𝟑𝟒</m:t>
                          </m:r>
                        </m:e>
                      </m:d>
                      <m:r>
                        <a:rPr lang="es-MX" sz="1800" b="1" i="1" smtClean="0">
                          <a:solidFill>
                            <a:srgbClr val="002060"/>
                          </a:solidFill>
                          <a:latin typeface="Cambria Math"/>
                        </a:rPr>
                        <m:t>=</m:t>
                      </m:r>
                      <m:r>
                        <a:rPr lang="es-MX" sz="1800" b="1" i="1" smtClean="0">
                          <a:solidFill>
                            <a:srgbClr val="002060"/>
                          </a:solidFill>
                          <a:latin typeface="Cambria Math"/>
                        </a:rPr>
                        <m:t>𝟑</m:t>
                      </m:r>
                      <m:r>
                        <a:rPr lang="es-MX" sz="1800" b="1" i="1" smtClean="0">
                          <a:solidFill>
                            <a:srgbClr val="002060"/>
                          </a:solidFill>
                          <a:latin typeface="Cambria Math"/>
                        </a:rPr>
                        <m:t>.</m:t>
                      </m:r>
                      <m:r>
                        <a:rPr lang="es-MX" sz="1800" b="1" i="1" smtClean="0">
                          <a:solidFill>
                            <a:srgbClr val="002060"/>
                          </a:solidFill>
                          <a:latin typeface="Cambria Math"/>
                        </a:rPr>
                        <m:t>𝟐𝟔𝟓𝟏</m:t>
                      </m:r>
                    </m:oMath>
                  </m:oMathPara>
                </a14:m>
                <a:endParaRPr lang="es-MX" sz="1800" b="1" i="1" dirty="0" smtClean="0">
                  <a:solidFill>
                    <a:srgbClr val="002060"/>
                  </a:solidFill>
                  <a:latin typeface="Cambria Math"/>
                </a:endParaRPr>
              </a:p>
              <a:p>
                <a:pPr/>
                <a14:m>
                  <m:oMathPara xmlns:m="http://schemas.openxmlformats.org/officeDocument/2006/math">
                    <m:oMathParaPr>
                      <m:jc m:val="left"/>
                    </m:oMathParaPr>
                    <m:oMath xmlns:m="http://schemas.openxmlformats.org/officeDocument/2006/math">
                      <m:r>
                        <a:rPr lang="es-MX" sz="1800" i="1">
                          <a:latin typeface="Cambria Math"/>
                        </a:rPr>
                        <m:t>𝑉𝑂</m:t>
                      </m:r>
                      <m:r>
                        <a:rPr lang="es-MX" sz="1800" i="1">
                          <a:latin typeface="Cambria Math"/>
                        </a:rPr>
                        <m:t>=5.15</m:t>
                      </m:r>
                      <m:sSub>
                        <m:sSubPr>
                          <m:ctrlPr>
                            <a:rPr lang="es-ES" sz="1800" b="1" i="1">
                              <a:solidFill>
                                <a:srgbClr val="002060"/>
                              </a:solidFill>
                              <a:latin typeface="Cambria Math" panose="02040503050406030204" pitchFamily="18" charset="0"/>
                            </a:rPr>
                          </m:ctrlPr>
                        </m:sSubPr>
                        <m:e>
                          <m:r>
                            <a:rPr lang="es-ES" sz="1800" b="1" i="1">
                              <a:solidFill>
                                <a:srgbClr val="002060"/>
                              </a:solidFill>
                              <a:latin typeface="Cambria Math"/>
                              <a:ea typeface="Cambria Math"/>
                            </a:rPr>
                            <m:t>𝝈</m:t>
                          </m:r>
                        </m:e>
                        <m:sub>
                          <m:r>
                            <a:rPr lang="es-MX" sz="1800" b="1" i="1">
                              <a:solidFill>
                                <a:srgbClr val="002060"/>
                              </a:solidFill>
                              <a:latin typeface="Cambria Math"/>
                            </a:rPr>
                            <m:t>𝒓</m:t>
                          </m:r>
                          <m:r>
                            <a:rPr lang="es-MX" sz="1800" b="1" i="1" smtClean="0">
                              <a:solidFill>
                                <a:srgbClr val="002060"/>
                              </a:solidFill>
                              <a:latin typeface="Cambria Math"/>
                            </a:rPr>
                            <m:t>𝒆𝒑𝒓𝒐𝒅</m:t>
                          </m:r>
                        </m:sub>
                      </m:sSub>
                      <m:r>
                        <a:rPr lang="es-MX" sz="1800" b="1" i="1" smtClean="0">
                          <a:solidFill>
                            <a:srgbClr val="002060"/>
                          </a:solidFill>
                          <a:latin typeface="Cambria Math"/>
                        </a:rPr>
                        <m:t>=</m:t>
                      </m:r>
                      <m:r>
                        <a:rPr lang="es-MX" sz="1800" b="1" i="1" smtClean="0">
                          <a:solidFill>
                            <a:srgbClr val="002060"/>
                          </a:solidFill>
                          <a:latin typeface="Cambria Math"/>
                        </a:rPr>
                        <m:t>𝟓</m:t>
                      </m:r>
                      <m:r>
                        <a:rPr lang="es-MX" sz="1800" b="1" i="1" smtClean="0">
                          <a:solidFill>
                            <a:srgbClr val="002060"/>
                          </a:solidFill>
                          <a:latin typeface="Cambria Math"/>
                        </a:rPr>
                        <m:t>.</m:t>
                      </m:r>
                      <m:r>
                        <a:rPr lang="es-MX" sz="1800" b="1" i="1" smtClean="0">
                          <a:solidFill>
                            <a:srgbClr val="002060"/>
                          </a:solidFill>
                          <a:latin typeface="Cambria Math"/>
                        </a:rPr>
                        <m:t>𝟏𝟓</m:t>
                      </m:r>
                      <m:d>
                        <m:dPr>
                          <m:ctrlPr>
                            <a:rPr lang="es-MX" sz="1800" b="1" i="1" smtClean="0">
                              <a:solidFill>
                                <a:srgbClr val="002060"/>
                              </a:solidFill>
                              <a:latin typeface="Cambria Math" panose="02040503050406030204" pitchFamily="18" charset="0"/>
                            </a:rPr>
                          </m:ctrlPr>
                        </m:dPr>
                        <m:e>
                          <m:r>
                            <a:rPr lang="es-MX" sz="1800" b="1" i="1" smtClean="0">
                              <a:solidFill>
                                <a:srgbClr val="002060"/>
                              </a:solidFill>
                              <a:latin typeface="Cambria Math"/>
                            </a:rPr>
                            <m:t>𝟎</m:t>
                          </m:r>
                          <m:r>
                            <a:rPr lang="es-MX" sz="1800" b="1" i="1" smtClean="0">
                              <a:solidFill>
                                <a:srgbClr val="002060"/>
                              </a:solidFill>
                              <a:latin typeface="Cambria Math"/>
                            </a:rPr>
                            <m:t>.</m:t>
                          </m:r>
                          <m:r>
                            <a:rPr lang="es-MX" sz="1800" b="1" i="1" smtClean="0">
                              <a:solidFill>
                                <a:srgbClr val="002060"/>
                              </a:solidFill>
                              <a:latin typeface="Cambria Math"/>
                            </a:rPr>
                            <m:t>𝟑𝟏𝟒𝟖</m:t>
                          </m:r>
                        </m:e>
                      </m:d>
                      <m:r>
                        <a:rPr lang="es-MX" sz="1800" b="1" i="1" smtClean="0">
                          <a:solidFill>
                            <a:srgbClr val="002060"/>
                          </a:solidFill>
                          <a:latin typeface="Cambria Math"/>
                        </a:rPr>
                        <m:t>=</m:t>
                      </m:r>
                      <m:r>
                        <a:rPr lang="es-MX" sz="1800" b="1" i="1" smtClean="0">
                          <a:solidFill>
                            <a:srgbClr val="002060"/>
                          </a:solidFill>
                          <a:latin typeface="Cambria Math"/>
                        </a:rPr>
                        <m:t>𝟏</m:t>
                      </m:r>
                      <m:r>
                        <a:rPr lang="es-MX" sz="1800" b="1" i="1" smtClean="0">
                          <a:solidFill>
                            <a:srgbClr val="002060"/>
                          </a:solidFill>
                          <a:latin typeface="Cambria Math"/>
                        </a:rPr>
                        <m:t>.</m:t>
                      </m:r>
                      <m:r>
                        <a:rPr lang="es-MX" sz="1800" b="1" i="1" smtClean="0">
                          <a:solidFill>
                            <a:srgbClr val="002060"/>
                          </a:solidFill>
                          <a:latin typeface="Cambria Math"/>
                        </a:rPr>
                        <m:t>𝟔𝟐𝟏</m:t>
                      </m:r>
                    </m:oMath>
                  </m:oMathPara>
                </a14:m>
                <a:endParaRPr lang="es-MX" sz="1800" b="1" i="1" dirty="0" smtClean="0">
                  <a:solidFill>
                    <a:srgbClr val="002060"/>
                  </a:solidFill>
                  <a:latin typeface="Cambria Math"/>
                </a:endParaRPr>
              </a:p>
              <a:p>
                <a:pPr/>
                <a14:m>
                  <m:oMathPara xmlns:m="http://schemas.openxmlformats.org/officeDocument/2006/math">
                    <m:oMathParaPr>
                      <m:jc m:val="left"/>
                    </m:oMathParaPr>
                    <m:oMath xmlns:m="http://schemas.openxmlformats.org/officeDocument/2006/math">
                      <m:r>
                        <a:rPr lang="es-MX" sz="1800" i="1">
                          <a:latin typeface="Cambria Math"/>
                        </a:rPr>
                        <m:t>𝑅</m:t>
                      </m:r>
                      <m:r>
                        <a:rPr lang="es-MX" sz="1800" i="1">
                          <a:latin typeface="Cambria Math"/>
                        </a:rPr>
                        <m:t>&amp;</m:t>
                      </m:r>
                      <m:r>
                        <a:rPr lang="es-MX" sz="1800" i="1">
                          <a:latin typeface="Cambria Math"/>
                        </a:rPr>
                        <m:t>𝑅</m:t>
                      </m:r>
                      <m:r>
                        <a:rPr lang="es-MX" sz="1800" i="1">
                          <a:latin typeface="Cambria Math"/>
                        </a:rPr>
                        <m:t>=5.15</m:t>
                      </m:r>
                      <m:sSub>
                        <m:sSubPr>
                          <m:ctrlPr>
                            <a:rPr lang="es-ES" sz="1800" b="1" i="1">
                              <a:solidFill>
                                <a:srgbClr val="002060"/>
                              </a:solidFill>
                              <a:latin typeface="Cambria Math" panose="02040503050406030204" pitchFamily="18" charset="0"/>
                            </a:rPr>
                          </m:ctrlPr>
                        </m:sSubPr>
                        <m:e>
                          <m:r>
                            <a:rPr lang="es-ES" sz="1800" b="1" i="1">
                              <a:solidFill>
                                <a:srgbClr val="002060"/>
                              </a:solidFill>
                              <a:latin typeface="Cambria Math"/>
                              <a:ea typeface="Cambria Math"/>
                            </a:rPr>
                            <m:t>𝝈</m:t>
                          </m:r>
                        </m:e>
                        <m:sub>
                          <m:r>
                            <a:rPr lang="es-MX" sz="1800" b="1" i="1" smtClean="0">
                              <a:solidFill>
                                <a:srgbClr val="002060"/>
                              </a:solidFill>
                              <a:latin typeface="Cambria Math"/>
                              <a:ea typeface="Cambria Math"/>
                            </a:rPr>
                            <m:t>𝑹</m:t>
                          </m:r>
                          <m:r>
                            <a:rPr lang="es-MX" sz="1800" b="1" i="1" smtClean="0">
                              <a:solidFill>
                                <a:srgbClr val="002060"/>
                              </a:solidFill>
                              <a:latin typeface="Cambria Math"/>
                              <a:ea typeface="Cambria Math"/>
                            </a:rPr>
                            <m:t>&amp;</m:t>
                          </m:r>
                          <m:r>
                            <a:rPr lang="es-MX" sz="1800" b="1" i="1" smtClean="0">
                              <a:solidFill>
                                <a:srgbClr val="002060"/>
                              </a:solidFill>
                              <a:latin typeface="Cambria Math"/>
                              <a:ea typeface="Cambria Math"/>
                            </a:rPr>
                            <m:t>𝑹</m:t>
                          </m:r>
                        </m:sub>
                      </m:sSub>
                      <m:r>
                        <a:rPr lang="es-MX" sz="1800" b="1" i="1" smtClean="0">
                          <a:solidFill>
                            <a:srgbClr val="002060"/>
                          </a:solidFill>
                          <a:latin typeface="Cambria Math"/>
                        </a:rPr>
                        <m:t>=</m:t>
                      </m:r>
                      <m:r>
                        <a:rPr lang="es-MX" sz="1800" b="1" i="1" smtClean="0">
                          <a:solidFill>
                            <a:srgbClr val="002060"/>
                          </a:solidFill>
                          <a:latin typeface="Cambria Math"/>
                        </a:rPr>
                        <m:t>𝟓</m:t>
                      </m:r>
                      <m:r>
                        <a:rPr lang="es-MX" sz="1800" b="1" i="1" smtClean="0">
                          <a:solidFill>
                            <a:srgbClr val="002060"/>
                          </a:solidFill>
                          <a:latin typeface="Cambria Math"/>
                        </a:rPr>
                        <m:t>.</m:t>
                      </m:r>
                      <m:r>
                        <a:rPr lang="es-MX" sz="1800" b="1" i="1" smtClean="0">
                          <a:solidFill>
                            <a:srgbClr val="002060"/>
                          </a:solidFill>
                          <a:latin typeface="Cambria Math"/>
                        </a:rPr>
                        <m:t>𝟏𝟓</m:t>
                      </m:r>
                      <m:d>
                        <m:dPr>
                          <m:ctrlPr>
                            <a:rPr lang="es-MX" sz="1800" b="1" i="1" smtClean="0">
                              <a:solidFill>
                                <a:srgbClr val="002060"/>
                              </a:solidFill>
                              <a:latin typeface="Cambria Math" panose="02040503050406030204" pitchFamily="18" charset="0"/>
                            </a:rPr>
                          </m:ctrlPr>
                        </m:dPr>
                        <m:e>
                          <m:r>
                            <a:rPr lang="es-MX" sz="1800" b="1" i="1" smtClean="0">
                              <a:solidFill>
                                <a:srgbClr val="002060"/>
                              </a:solidFill>
                              <a:latin typeface="Cambria Math"/>
                            </a:rPr>
                            <m:t>𝟎</m:t>
                          </m:r>
                          <m:r>
                            <a:rPr lang="es-MX" sz="1800" b="1" i="1" smtClean="0">
                              <a:solidFill>
                                <a:srgbClr val="002060"/>
                              </a:solidFill>
                              <a:latin typeface="Cambria Math"/>
                            </a:rPr>
                            <m:t>.</m:t>
                          </m:r>
                          <m:r>
                            <a:rPr lang="es-MX" sz="1800" b="1" i="1" smtClean="0">
                              <a:solidFill>
                                <a:srgbClr val="002060"/>
                              </a:solidFill>
                              <a:latin typeface="Cambria Math"/>
                            </a:rPr>
                            <m:t>𝟕𝟎𝟖𝟒</m:t>
                          </m:r>
                        </m:e>
                      </m:d>
                      <m:r>
                        <a:rPr lang="es-MX" sz="1800" b="1" i="1" smtClean="0">
                          <a:solidFill>
                            <a:srgbClr val="002060"/>
                          </a:solidFill>
                          <a:latin typeface="Cambria Math"/>
                        </a:rPr>
                        <m:t>=</m:t>
                      </m:r>
                      <m:r>
                        <a:rPr lang="es-MX" sz="1800" b="1" i="1" smtClean="0">
                          <a:solidFill>
                            <a:srgbClr val="002060"/>
                          </a:solidFill>
                          <a:latin typeface="Cambria Math"/>
                        </a:rPr>
                        <m:t>𝟑</m:t>
                      </m:r>
                      <m:r>
                        <a:rPr lang="es-MX" sz="1800" b="1" i="1" smtClean="0">
                          <a:solidFill>
                            <a:srgbClr val="002060"/>
                          </a:solidFill>
                          <a:latin typeface="Cambria Math"/>
                        </a:rPr>
                        <m:t>.</m:t>
                      </m:r>
                      <m:r>
                        <a:rPr lang="es-MX" sz="1800" b="1" i="1" smtClean="0">
                          <a:solidFill>
                            <a:srgbClr val="002060"/>
                          </a:solidFill>
                          <a:latin typeface="Cambria Math"/>
                        </a:rPr>
                        <m:t>𝟔𝟒𝟖</m:t>
                      </m:r>
                    </m:oMath>
                  </m:oMathPara>
                </a14:m>
                <a:endParaRPr lang="es-MX" sz="1800" dirty="0"/>
              </a:p>
            </p:txBody>
          </p:sp>
        </mc:Choice>
        <mc:Fallback xmlns="">
          <p:sp>
            <p:nvSpPr>
              <p:cNvPr id="5" name="4 Rectángulo"/>
              <p:cNvSpPr>
                <a:spLocks noRot="1" noChangeAspect="1" noMove="1" noResize="1" noEditPoints="1" noAdjustHandles="1" noChangeArrowheads="1" noChangeShapeType="1" noTextEdit="1"/>
              </p:cNvSpPr>
              <p:nvPr/>
            </p:nvSpPr>
            <p:spPr>
              <a:xfrm>
                <a:off x="251520" y="3212976"/>
                <a:ext cx="5112568" cy="948208"/>
              </a:xfrm>
              <a:prstGeom prst="rect">
                <a:avLst/>
              </a:prstGeom>
              <a:blipFill rotWithShape="1">
                <a:blip r:embed="rId3"/>
                <a:stretch>
                  <a:fillRect/>
                </a:stretch>
              </a:blipFill>
            </p:spPr>
            <p:txBody>
              <a:bodyPr/>
              <a:lstStyle/>
              <a:p>
                <a:r>
                  <a:rPr lang="es-MX">
                    <a:noFill/>
                  </a:rPr>
                  <a:t> </a:t>
                </a:r>
              </a:p>
            </p:txBody>
          </p:sp>
        </mc:Fallback>
      </mc:AlternateContent>
      <p:sp>
        <p:nvSpPr>
          <p:cNvPr id="3" name="2 Rectángulo"/>
          <p:cNvSpPr/>
          <p:nvPr/>
        </p:nvSpPr>
        <p:spPr>
          <a:xfrm>
            <a:off x="5220072" y="3687080"/>
            <a:ext cx="3816424" cy="2139047"/>
          </a:xfrm>
          <a:prstGeom prst="rect">
            <a:avLst/>
          </a:prstGeom>
        </p:spPr>
        <p:txBody>
          <a:bodyPr wrap="square">
            <a:spAutoFit/>
          </a:bodyPr>
          <a:lstStyle/>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b="1" dirty="0">
                <a:solidFill>
                  <a:srgbClr val="000099"/>
                </a:solidFill>
                <a:latin typeface="Calibri"/>
              </a:rPr>
              <a:t> De 0 a 10%  (excelente)</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b="1" dirty="0">
                <a:solidFill>
                  <a:srgbClr val="000099"/>
                </a:solidFill>
                <a:latin typeface="Calibri"/>
              </a:rPr>
              <a:t>De 10 a 20% (buena)</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b="1" dirty="0">
                <a:solidFill>
                  <a:srgbClr val="000099"/>
                </a:solidFill>
                <a:latin typeface="Calibri"/>
              </a:rPr>
              <a:t> De 20 a 30% (marginal o casi inaceptable)</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b="1" dirty="0">
                <a:solidFill>
                  <a:srgbClr val="000099"/>
                </a:solidFill>
                <a:latin typeface="Calibri"/>
              </a:rPr>
              <a:t> Mayor al 30% (inaceptable, debe corregirse)</a:t>
            </a:r>
          </a:p>
        </p:txBody>
      </p:sp>
    </p:spTree>
    <p:extLst>
      <p:ext uri="{BB962C8B-B14F-4D97-AF65-F5344CB8AC3E}">
        <p14:creationId xmlns:p14="http://schemas.microsoft.com/office/powerpoint/2010/main" val="3962184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494403708"/>
              </p:ext>
            </p:extLst>
          </p:nvPr>
        </p:nvGraphicFramePr>
        <p:xfrm>
          <a:off x="467544" y="548680"/>
          <a:ext cx="5904656" cy="2333625"/>
        </p:xfrm>
        <a:graphic>
          <a:graphicData uri="http://schemas.openxmlformats.org/drawingml/2006/table">
            <a:tbl>
              <a:tblPr>
                <a:tableStyleId>{5C22544A-7EE6-4342-B048-85BDC9FD1C3A}</a:tableStyleId>
              </a:tblPr>
              <a:tblGrid>
                <a:gridCol w="2524369"/>
                <a:gridCol w="1546176"/>
                <a:gridCol w="1834111"/>
              </a:tblGrid>
              <a:tr h="333375">
                <a:tc>
                  <a:txBody>
                    <a:bodyPr/>
                    <a:lstStyle/>
                    <a:p>
                      <a:pPr algn="l" fontAlgn="b"/>
                      <a:r>
                        <a:rPr lang="es-MX" sz="2000" u="none" strike="noStrike" dirty="0">
                          <a:effectLst/>
                        </a:rPr>
                        <a:t>Medición</a:t>
                      </a:r>
                      <a:endParaRPr lang="es-MX" sz="2000" b="0" i="0" u="none" strike="noStrike" dirty="0">
                        <a:solidFill>
                          <a:srgbClr val="000000"/>
                        </a:solidFill>
                        <a:effectLst/>
                        <a:latin typeface="Calibri"/>
                      </a:endParaRPr>
                    </a:p>
                  </a:txBody>
                  <a:tcPr marL="9525" marR="9525" marT="9525" marB="0" anchor="b"/>
                </a:tc>
                <a:tc>
                  <a:txBody>
                    <a:bodyPr/>
                    <a:lstStyle/>
                    <a:p>
                      <a:pPr algn="r" fontAlgn="b"/>
                      <a:r>
                        <a:rPr lang="es-MX" sz="2000" u="none" strike="noStrike">
                          <a:effectLst/>
                        </a:rPr>
                        <a:t>5.15</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Porcentaje de</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Unidad</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Desv. Estd.</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Tolerancia</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Repetibilidad</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3.26866</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b="1" u="none" strike="noStrike" dirty="0">
                          <a:solidFill>
                            <a:srgbClr val="C00000"/>
                          </a:solidFill>
                          <a:effectLst/>
                        </a:rPr>
                        <a:t>21.7911</a:t>
                      </a:r>
                      <a:endParaRPr lang="es-MX" sz="2000" b="1"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Reproducibilidad</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1.62139</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b="1" u="none" strike="noStrike" dirty="0">
                          <a:solidFill>
                            <a:srgbClr val="C00000"/>
                          </a:solidFill>
                          <a:effectLst/>
                        </a:rPr>
                        <a:t>10.8093</a:t>
                      </a:r>
                      <a:endParaRPr lang="es-MX" sz="2000" b="1"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Interacción</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0</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b="1" u="none" strike="noStrike" dirty="0">
                          <a:solidFill>
                            <a:srgbClr val="C00000"/>
                          </a:solidFill>
                          <a:effectLst/>
                        </a:rPr>
                        <a:t>0</a:t>
                      </a:r>
                      <a:endParaRPr lang="es-MX" sz="2000" b="1"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R &amp; R</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3.64871</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b="1" u="none" strike="noStrike" dirty="0">
                          <a:solidFill>
                            <a:srgbClr val="C00000"/>
                          </a:solidFill>
                          <a:effectLst/>
                        </a:rPr>
                        <a:t>24.3247</a:t>
                      </a:r>
                      <a:endParaRPr lang="es-MX" sz="2000" b="1"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partes</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13.5371</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b="1" u="none" strike="noStrike" dirty="0">
                          <a:solidFill>
                            <a:srgbClr val="C00000"/>
                          </a:solidFill>
                          <a:effectLst/>
                        </a:rPr>
                        <a:t>90.247</a:t>
                      </a:r>
                      <a:endParaRPr lang="es-MX" sz="2000" b="1" i="0" u="none" strike="noStrike" dirty="0">
                        <a:solidFill>
                          <a:srgbClr val="C00000"/>
                        </a:solidFill>
                        <a:effectLst/>
                        <a:latin typeface="Calibri"/>
                      </a:endParaRPr>
                    </a:p>
                  </a:txBody>
                  <a:tcPr marL="9525" marR="9525" marT="9525"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584221019"/>
              </p:ext>
            </p:extLst>
          </p:nvPr>
        </p:nvGraphicFramePr>
        <p:xfrm>
          <a:off x="467544" y="3068960"/>
          <a:ext cx="5904656" cy="2667000"/>
        </p:xfrm>
        <a:graphic>
          <a:graphicData uri="http://schemas.openxmlformats.org/drawingml/2006/table">
            <a:tbl>
              <a:tblPr>
                <a:tableStyleId>{5C22544A-7EE6-4342-B048-85BDC9FD1C3A}</a:tableStyleId>
              </a:tblPr>
              <a:tblGrid>
                <a:gridCol w="1959467"/>
                <a:gridCol w="1024043"/>
                <a:gridCol w="1280053"/>
                <a:gridCol w="1641093"/>
              </a:tblGrid>
              <a:tr h="333375">
                <a:tc gridSpan="3">
                  <a:txBody>
                    <a:bodyPr/>
                    <a:lstStyle/>
                    <a:p>
                      <a:pPr algn="l" fontAlgn="b"/>
                      <a:r>
                        <a:rPr lang="es-MX" sz="2000" u="none" strike="noStrike" dirty="0">
                          <a:effectLst/>
                        </a:rPr>
                        <a:t>Intervalos de confianza del 95.0%</a:t>
                      </a:r>
                      <a:endParaRPr lang="es-MX" sz="2000" b="0" i="0" u="none" strike="noStrike" dirty="0">
                        <a:solidFill>
                          <a:srgbClr val="000000"/>
                        </a:solidFill>
                        <a:effectLst/>
                        <a:latin typeface="Calibri"/>
                      </a:endParaRPr>
                    </a:p>
                  </a:txBody>
                  <a:tcPr marL="9525" marR="9525" marT="9525" marB="0" anchor="b"/>
                </a:tc>
                <a:tc hMerge="1">
                  <a:txBody>
                    <a:bodyPr/>
                    <a:lstStyle/>
                    <a:p>
                      <a:endParaRPr lang="es-MX"/>
                    </a:p>
                  </a:txBody>
                  <a:tcPr/>
                </a:tc>
                <a:tc hMerge="1">
                  <a:txBody>
                    <a:bodyPr/>
                    <a:lstStyle/>
                    <a:p>
                      <a:endParaRPr lang="es-MX"/>
                    </a:p>
                  </a:txBody>
                  <a:tcPr/>
                </a:tc>
                <a:tc>
                  <a:txBody>
                    <a:bodyPr/>
                    <a:lstStyle/>
                    <a:p>
                      <a:pPr algn="l" fontAlgn="b"/>
                      <a:r>
                        <a:rPr lang="es-MX" sz="2000" u="none" strike="noStrike" dirty="0">
                          <a:effectLst/>
                        </a:rPr>
                        <a:t> </a:t>
                      </a:r>
                      <a:endParaRPr lang="es-MX" sz="2000" b="0" i="0" u="none" strike="noStrike" dirty="0">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 </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Inferior</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5.15</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Superior</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 </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Límite</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Desv. Estd.</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Límite</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Repetibilidad</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2.612</a:t>
                      </a:r>
                      <a:endParaRPr lang="es-MX" sz="2000" b="0" i="0" u="none" strike="noStrike" dirty="0">
                        <a:solidFill>
                          <a:srgbClr val="C00000"/>
                        </a:solidFill>
                        <a:effectLst/>
                        <a:latin typeface="Calibri"/>
                      </a:endParaRPr>
                    </a:p>
                  </a:txBody>
                  <a:tcPr marL="9525" marR="9525" marT="9525" marB="0" anchor="b"/>
                </a:tc>
                <a:tc>
                  <a:txBody>
                    <a:bodyPr/>
                    <a:lstStyle/>
                    <a:p>
                      <a:pPr algn="r" fontAlgn="b"/>
                      <a:r>
                        <a:rPr lang="es-MX" sz="2000" u="none" strike="noStrike">
                          <a:effectLst/>
                        </a:rPr>
                        <a:t>3.26866</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4.36913</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dirty="0" smtClean="0">
                          <a:effectLst/>
                        </a:rPr>
                        <a:t>Reproducibilidad</a:t>
                      </a:r>
                      <a:endParaRPr lang="es-MX" sz="2000" b="0" i="0" u="none" strike="noStrike" dirty="0">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0.7593</a:t>
                      </a:r>
                      <a:endParaRPr lang="es-MX" sz="2000" b="0" i="0" u="none" strike="noStrike" dirty="0">
                        <a:solidFill>
                          <a:srgbClr val="C00000"/>
                        </a:solidFill>
                        <a:effectLst/>
                        <a:latin typeface="Calibri"/>
                      </a:endParaRPr>
                    </a:p>
                  </a:txBody>
                  <a:tcPr marL="9525" marR="9525" marT="9525" marB="0" anchor="b"/>
                </a:tc>
                <a:tc>
                  <a:txBody>
                    <a:bodyPr/>
                    <a:lstStyle/>
                    <a:p>
                      <a:pPr algn="r" fontAlgn="b"/>
                      <a:r>
                        <a:rPr lang="es-MX" sz="2000" u="none" strike="noStrike">
                          <a:effectLst/>
                        </a:rPr>
                        <a:t>1.62139</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10.1829</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Interacción</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0</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0</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0</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R &amp; R</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2.8455</a:t>
                      </a:r>
                      <a:endParaRPr lang="es-MX" sz="2000" b="0" i="0" u="none" strike="noStrike" dirty="0">
                        <a:solidFill>
                          <a:srgbClr val="C00000"/>
                        </a:solidFill>
                        <a:effectLst/>
                        <a:latin typeface="Calibri"/>
                      </a:endParaRPr>
                    </a:p>
                  </a:txBody>
                  <a:tcPr marL="9525" marR="9525" marT="9525" marB="0" anchor="b"/>
                </a:tc>
                <a:tc>
                  <a:txBody>
                    <a:bodyPr/>
                    <a:lstStyle/>
                    <a:p>
                      <a:pPr algn="r" fontAlgn="b"/>
                      <a:r>
                        <a:rPr lang="es-MX" sz="2000" u="none" strike="noStrike">
                          <a:effectLst/>
                        </a:rPr>
                        <a:t>3.64871</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10.9481</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partes</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7.9096</a:t>
                      </a:r>
                      <a:endParaRPr lang="es-MX" sz="2000" b="0" i="0" u="none" strike="noStrike" dirty="0">
                        <a:solidFill>
                          <a:srgbClr val="C00000"/>
                        </a:solidFill>
                        <a:effectLst/>
                        <a:latin typeface="Calibri"/>
                      </a:endParaRPr>
                    </a:p>
                  </a:txBody>
                  <a:tcPr marL="9525" marR="9525" marT="9525" marB="0" anchor="b"/>
                </a:tc>
                <a:tc>
                  <a:txBody>
                    <a:bodyPr/>
                    <a:lstStyle/>
                    <a:p>
                      <a:pPr algn="r" fontAlgn="b"/>
                      <a:r>
                        <a:rPr lang="es-MX" sz="2000" u="none" strike="noStrike">
                          <a:effectLst/>
                        </a:rPr>
                        <a:t>13.5371</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26.0443</a:t>
                      </a:r>
                      <a:endParaRPr lang="es-MX" sz="2000" b="0" i="0" u="none" strike="noStrike" dirty="0">
                        <a:solidFill>
                          <a:srgbClr val="C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618854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4 Rectángulo"/>
              <p:cNvSpPr/>
              <p:nvPr/>
            </p:nvSpPr>
            <p:spPr>
              <a:xfrm>
                <a:off x="207254" y="692696"/>
                <a:ext cx="8037153" cy="1378070"/>
              </a:xfrm>
              <a:prstGeom prst="rect">
                <a:avLst/>
              </a:prstGeom>
            </p:spPr>
            <p:txBody>
              <a:bodyPr wrap="square">
                <a:spAutoFit/>
              </a:bodyPr>
              <a:lstStyle/>
              <a:p>
                <a:r>
                  <a:rPr lang="es-MX" sz="2000" b="1" dirty="0">
                    <a:solidFill>
                      <a:srgbClr val="0066FF"/>
                    </a:solidFill>
                  </a:rPr>
                  <a:t>Número de categorías distintas </a:t>
                </a:r>
                <a14:m>
                  <m:oMath xmlns:m="http://schemas.openxmlformats.org/officeDocument/2006/math">
                    <m:sSub>
                      <m:sSubPr>
                        <m:ctrlPr>
                          <a:rPr lang="es-MX" sz="2000" b="1" i="1">
                            <a:solidFill>
                              <a:srgbClr val="0066FF"/>
                            </a:solidFill>
                            <a:latin typeface="Cambria Math" panose="02040503050406030204" pitchFamily="18" charset="0"/>
                          </a:rPr>
                        </m:ctrlPr>
                      </m:sSubPr>
                      <m:e>
                        <m:r>
                          <a:rPr lang="es-MX" sz="2000" b="1" i="1">
                            <a:solidFill>
                              <a:srgbClr val="0066FF"/>
                            </a:solidFill>
                            <a:latin typeface="Cambria Math"/>
                          </a:rPr>
                          <m:t>𝒏</m:t>
                        </m:r>
                      </m:e>
                      <m:sub>
                        <m:r>
                          <a:rPr lang="es-MX" sz="2000" b="1" i="1">
                            <a:solidFill>
                              <a:srgbClr val="0066FF"/>
                            </a:solidFill>
                            <a:latin typeface="Cambria Math"/>
                          </a:rPr>
                          <m:t>𝒄</m:t>
                        </m:r>
                      </m:sub>
                    </m:sSub>
                  </m:oMath>
                </a14:m>
                <a:endParaRPr lang="es-MX" sz="2000" b="1" dirty="0"/>
              </a:p>
              <a:p>
                <a:pPr marL="0" indent="0">
                  <a:buNone/>
                </a:pPr>
                <a:r>
                  <a:rPr lang="es-MX" sz="2000" b="1" dirty="0"/>
                  <a:t>El número de categorías distintas o distinguibles, se calcula </a:t>
                </a:r>
                <a:r>
                  <a:rPr lang="es-MX" sz="2000" b="1" dirty="0" smtClean="0"/>
                  <a:t>como</a:t>
                </a:r>
              </a:p>
              <a:p>
                <a:pPr marL="0" indent="0">
                  <a:buNone/>
                </a:pPr>
                <a:endParaRPr lang="es-MX" sz="2000" b="1" dirty="0" smtClean="0"/>
              </a:p>
              <a:p>
                <a:pPr marL="0" indent="0" algn="ctr">
                  <a:buNone/>
                </a:pPr>
                <a14:m>
                  <m:oMath xmlns:m="http://schemas.openxmlformats.org/officeDocument/2006/math">
                    <m:sSub>
                      <m:sSubPr>
                        <m:ctrlPr>
                          <a:rPr lang="es-MX" sz="2000" b="1" i="1">
                            <a:latin typeface="Cambria Math" panose="02040503050406030204" pitchFamily="18" charset="0"/>
                          </a:rPr>
                        </m:ctrlPr>
                      </m:sSubPr>
                      <m:e>
                        <m:r>
                          <a:rPr lang="es-MX" sz="2000" b="1" i="1">
                            <a:latin typeface="Cambria Math"/>
                          </a:rPr>
                          <m:t>𝒏</m:t>
                        </m:r>
                      </m:e>
                      <m:sub>
                        <m:r>
                          <a:rPr lang="es-MX" sz="2000" b="1" i="1">
                            <a:latin typeface="Cambria Math"/>
                          </a:rPr>
                          <m:t>𝒄</m:t>
                        </m:r>
                      </m:sub>
                    </m:sSub>
                    <m:r>
                      <a:rPr lang="es-MX" sz="2000" b="1" i="1">
                        <a:latin typeface="Cambria Math"/>
                      </a:rPr>
                      <m:t>=</m:t>
                    </m:r>
                    <m:rad>
                      <m:radPr>
                        <m:degHide m:val="on"/>
                        <m:ctrlPr>
                          <a:rPr lang="es-MX" sz="2000" b="1" i="1">
                            <a:latin typeface="Cambria Math" panose="02040503050406030204" pitchFamily="18" charset="0"/>
                          </a:rPr>
                        </m:ctrlPr>
                      </m:radPr>
                      <m:deg/>
                      <m:e>
                        <m:r>
                          <a:rPr lang="es-MX" sz="2000" b="1" i="1">
                            <a:latin typeface="Cambria Math"/>
                          </a:rPr>
                          <m:t>𝟐</m:t>
                        </m:r>
                      </m:e>
                    </m:rad>
                    <m:d>
                      <m:dPr>
                        <m:ctrlPr>
                          <a:rPr lang="es-MX" sz="2000" b="1" i="1">
                            <a:latin typeface="Cambria Math" panose="02040503050406030204" pitchFamily="18" charset="0"/>
                          </a:rPr>
                        </m:ctrlPr>
                      </m:dPr>
                      <m:e>
                        <m:f>
                          <m:fPr>
                            <m:type m:val="skw"/>
                            <m:ctrlPr>
                              <a:rPr lang="es-MX" sz="2000" b="1" i="1">
                                <a:latin typeface="Cambria Math" panose="02040503050406030204" pitchFamily="18" charset="0"/>
                              </a:rPr>
                            </m:ctrlPr>
                          </m:fPr>
                          <m:num>
                            <m:sSub>
                              <m:sSubPr>
                                <m:ctrlPr>
                                  <a:rPr lang="es-MX" sz="2000" b="1" i="1">
                                    <a:latin typeface="Cambria Math" panose="02040503050406030204" pitchFamily="18" charset="0"/>
                                  </a:rPr>
                                </m:ctrlPr>
                              </m:sSubPr>
                              <m:e>
                                <m:r>
                                  <a:rPr lang="es-MX" sz="2000" b="1" i="1">
                                    <a:latin typeface="Cambria Math"/>
                                    <a:ea typeface="Cambria Math"/>
                                  </a:rPr>
                                  <m:t>𝝈</m:t>
                                </m:r>
                              </m:e>
                              <m:sub>
                                <m:r>
                                  <a:rPr lang="es-MX" sz="2000" b="1" i="1">
                                    <a:latin typeface="Cambria Math"/>
                                  </a:rPr>
                                  <m:t>𝒑𝒂𝒓𝒕𝒆</m:t>
                                </m:r>
                              </m:sub>
                            </m:sSub>
                          </m:num>
                          <m:den>
                            <m:sSub>
                              <m:sSubPr>
                                <m:ctrlPr>
                                  <a:rPr lang="es-MX" sz="2000" b="1" i="1">
                                    <a:latin typeface="Cambria Math" panose="02040503050406030204" pitchFamily="18" charset="0"/>
                                  </a:rPr>
                                </m:ctrlPr>
                              </m:sSubPr>
                              <m:e>
                                <m:r>
                                  <a:rPr lang="es-MX" sz="2000" b="1" i="1">
                                    <a:latin typeface="Cambria Math"/>
                                    <a:ea typeface="Cambria Math"/>
                                  </a:rPr>
                                  <m:t>𝝈</m:t>
                                </m:r>
                              </m:e>
                              <m:sub>
                                <m:r>
                                  <a:rPr lang="es-MX" sz="2000" b="1" i="1">
                                    <a:latin typeface="Cambria Math"/>
                                  </a:rPr>
                                  <m:t>𝑹</m:t>
                                </m:r>
                                <m:r>
                                  <a:rPr lang="es-MX" sz="2000" b="1" i="1">
                                    <a:latin typeface="Cambria Math"/>
                                  </a:rPr>
                                  <m:t>&amp;</m:t>
                                </m:r>
                                <m:r>
                                  <a:rPr lang="es-MX" sz="2000" b="1" i="1">
                                    <a:latin typeface="Cambria Math"/>
                                  </a:rPr>
                                  <m:t>𝑹</m:t>
                                </m:r>
                              </m:sub>
                            </m:sSub>
                          </m:den>
                        </m:f>
                      </m:e>
                    </m:d>
                  </m:oMath>
                </a14:m>
                <a:r>
                  <a:rPr lang="es-MX" sz="2000" b="1" dirty="0"/>
                  <a:t> </a:t>
                </a:r>
              </a:p>
            </p:txBody>
          </p:sp>
        </mc:Choice>
        <mc:Fallback xmlns="">
          <p:sp>
            <p:nvSpPr>
              <p:cNvPr id="5" name="4 Rectángulo"/>
              <p:cNvSpPr>
                <a:spLocks noRot="1" noChangeAspect="1" noMove="1" noResize="1" noEditPoints="1" noAdjustHandles="1" noChangeArrowheads="1" noChangeShapeType="1" noTextEdit="1"/>
              </p:cNvSpPr>
              <p:nvPr/>
            </p:nvSpPr>
            <p:spPr>
              <a:xfrm>
                <a:off x="207254" y="692696"/>
                <a:ext cx="8037153" cy="1378070"/>
              </a:xfrm>
              <a:prstGeom prst="rect">
                <a:avLst/>
              </a:prstGeom>
              <a:blipFill rotWithShape="1">
                <a:blip r:embed="rId2"/>
                <a:stretch>
                  <a:fillRect l="-835" t="-2212" b="-6902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505733" y="2276872"/>
                <a:ext cx="3133357" cy="435889"/>
              </a:xfrm>
              <a:prstGeom prst="rect">
                <a:avLst/>
              </a:prstGeom>
            </p:spPr>
            <p:txBody>
              <a:bodyPr wrap="none">
                <a:spAutoFit/>
              </a:bodyPr>
              <a:lstStyle/>
              <a:p>
                <a:pPr marL="0" indent="0" algn="ctr">
                  <a:buNone/>
                </a:pPr>
                <a14:m>
                  <m:oMath xmlns:m="http://schemas.openxmlformats.org/officeDocument/2006/math">
                    <m:sSub>
                      <m:sSubPr>
                        <m:ctrlPr>
                          <a:rPr lang="es-MX" sz="2000" b="1" i="1" smtClean="0">
                            <a:latin typeface="Cambria Math" panose="02040503050406030204" pitchFamily="18" charset="0"/>
                          </a:rPr>
                        </m:ctrlPr>
                      </m:sSubPr>
                      <m:e>
                        <m:r>
                          <a:rPr lang="es-MX" sz="2000" b="1" i="1">
                            <a:latin typeface="Cambria Math"/>
                          </a:rPr>
                          <m:t>𝒏</m:t>
                        </m:r>
                      </m:e>
                      <m:sub>
                        <m:r>
                          <a:rPr lang="es-MX" sz="2000" b="1" i="1">
                            <a:latin typeface="Cambria Math"/>
                          </a:rPr>
                          <m:t>𝒄</m:t>
                        </m:r>
                      </m:sub>
                    </m:sSub>
                    <m:r>
                      <a:rPr lang="es-MX" sz="2000" b="1" i="1">
                        <a:latin typeface="Cambria Math"/>
                      </a:rPr>
                      <m:t>=</m:t>
                    </m:r>
                    <m:rad>
                      <m:radPr>
                        <m:degHide m:val="on"/>
                        <m:ctrlPr>
                          <a:rPr lang="es-MX" sz="2000" b="1" i="1">
                            <a:latin typeface="Cambria Math" panose="02040503050406030204" pitchFamily="18" charset="0"/>
                          </a:rPr>
                        </m:ctrlPr>
                      </m:radPr>
                      <m:deg/>
                      <m:e>
                        <m:r>
                          <a:rPr lang="es-MX" sz="2000" b="1" i="1">
                            <a:latin typeface="Cambria Math"/>
                          </a:rPr>
                          <m:t>𝟐</m:t>
                        </m:r>
                      </m:e>
                    </m:rad>
                    <m:d>
                      <m:dPr>
                        <m:ctrlPr>
                          <a:rPr lang="es-MX" sz="2000" b="1" i="1">
                            <a:latin typeface="Cambria Math" panose="02040503050406030204" pitchFamily="18" charset="0"/>
                          </a:rPr>
                        </m:ctrlPr>
                      </m:dPr>
                      <m:e>
                        <m:f>
                          <m:fPr>
                            <m:type m:val="skw"/>
                            <m:ctrlPr>
                              <a:rPr lang="es-MX" sz="2000" b="1" i="1">
                                <a:latin typeface="Cambria Math" panose="02040503050406030204" pitchFamily="18" charset="0"/>
                              </a:rPr>
                            </m:ctrlPr>
                          </m:fPr>
                          <m:num>
                            <m:r>
                              <a:rPr lang="es-MX" sz="2000" b="1" i="1" smtClean="0">
                                <a:latin typeface="Cambria Math"/>
                              </a:rPr>
                              <m:t>𝟐</m:t>
                            </m:r>
                            <m:r>
                              <a:rPr lang="es-MX" sz="2000" b="1" i="1" smtClean="0">
                                <a:latin typeface="Cambria Math"/>
                              </a:rPr>
                              <m:t>.</m:t>
                            </m:r>
                            <m:r>
                              <a:rPr lang="es-MX" sz="2000" b="1" i="1" smtClean="0">
                                <a:latin typeface="Cambria Math"/>
                              </a:rPr>
                              <m:t>𝟔𝟐</m:t>
                            </m:r>
                          </m:num>
                          <m:den>
                            <m:r>
                              <a:rPr lang="es-MX" sz="2000" b="1" i="1" smtClean="0">
                                <a:latin typeface="Cambria Math"/>
                              </a:rPr>
                              <m:t>𝟎</m:t>
                            </m:r>
                            <m:r>
                              <a:rPr lang="es-MX" sz="2000" b="1" i="1" smtClean="0">
                                <a:latin typeface="Cambria Math"/>
                              </a:rPr>
                              <m:t>.</m:t>
                            </m:r>
                            <m:r>
                              <a:rPr lang="es-MX" sz="2000" b="1" i="1" smtClean="0">
                                <a:latin typeface="Cambria Math"/>
                              </a:rPr>
                              <m:t>𝟕𝟐</m:t>
                            </m:r>
                          </m:den>
                        </m:f>
                      </m:e>
                    </m:d>
                    <m:r>
                      <a:rPr lang="es-MX" sz="2000" b="1" i="1" smtClean="0">
                        <a:latin typeface="Cambria Math"/>
                      </a:rPr>
                      <m:t>=</m:t>
                    </m:r>
                    <m:r>
                      <a:rPr lang="es-MX" sz="2000" b="1" i="1" smtClean="0">
                        <a:latin typeface="Cambria Math"/>
                      </a:rPr>
                      <m:t>𝟓</m:t>
                    </m:r>
                    <m:r>
                      <a:rPr lang="es-MX" sz="2000" b="1" i="1" smtClean="0">
                        <a:latin typeface="Cambria Math"/>
                      </a:rPr>
                      <m:t>.</m:t>
                    </m:r>
                    <m:r>
                      <a:rPr lang="es-MX" sz="2000" b="1" i="1" smtClean="0">
                        <a:latin typeface="Cambria Math"/>
                      </a:rPr>
                      <m:t>𝟏𝟑</m:t>
                    </m:r>
                  </m:oMath>
                </a14:m>
                <a:r>
                  <a:rPr lang="es-MX" sz="2000" b="1" dirty="0"/>
                  <a:t> </a:t>
                </a:r>
              </a:p>
            </p:txBody>
          </p:sp>
        </mc:Choice>
        <mc:Fallback xmlns="">
          <p:sp>
            <p:nvSpPr>
              <p:cNvPr id="6" name="5 Rectángulo"/>
              <p:cNvSpPr>
                <a:spLocks noRot="1" noChangeAspect="1" noMove="1" noResize="1" noEditPoints="1" noAdjustHandles="1" noChangeArrowheads="1" noChangeShapeType="1" noTextEdit="1"/>
              </p:cNvSpPr>
              <p:nvPr/>
            </p:nvSpPr>
            <p:spPr>
              <a:xfrm>
                <a:off x="2505733" y="2276872"/>
                <a:ext cx="3133357" cy="435889"/>
              </a:xfrm>
              <a:prstGeom prst="rect">
                <a:avLst/>
              </a:prstGeom>
              <a:blipFill rotWithShape="1">
                <a:blip r:embed="rId3"/>
                <a:stretch>
                  <a:fillRect t="-98592" b="-16760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95536" y="3212976"/>
                <a:ext cx="8136904" cy="1015663"/>
              </a:xfrm>
              <a:prstGeom prst="rect">
                <a:avLst/>
              </a:prstGeom>
            </p:spPr>
            <p:txBody>
              <a:bodyPr wrap="square">
                <a:spAutoFit/>
              </a:bodyPr>
              <a:lstStyle/>
              <a:p>
                <a:pPr marL="0" indent="0" algn="just">
                  <a:buNone/>
                </a:pPr>
                <a:r>
                  <a:rPr lang="es-MX" sz="2000" b="1" dirty="0"/>
                  <a:t>Si </a:t>
                </a:r>
                <a14:m>
                  <m:oMath xmlns:m="http://schemas.openxmlformats.org/officeDocument/2006/math">
                    <m:sSub>
                      <m:sSubPr>
                        <m:ctrlPr>
                          <a:rPr lang="es-MX" sz="2000" b="1" i="1">
                            <a:latin typeface="Cambria Math" panose="02040503050406030204" pitchFamily="18" charset="0"/>
                          </a:rPr>
                        </m:ctrlPr>
                      </m:sSubPr>
                      <m:e>
                        <m:r>
                          <a:rPr lang="es-MX" sz="2000" b="1" i="1">
                            <a:latin typeface="Cambria Math"/>
                          </a:rPr>
                          <m:t>𝒏</m:t>
                        </m:r>
                      </m:e>
                      <m:sub>
                        <m:r>
                          <a:rPr lang="es-MX" sz="2000" b="1" i="1">
                            <a:latin typeface="Cambria Math"/>
                          </a:rPr>
                          <m:t>𝒄</m:t>
                        </m:r>
                      </m:sub>
                    </m:sSub>
                    <m:r>
                      <a:rPr lang="es-MX" sz="2000" b="1" i="1">
                        <a:latin typeface="Cambria Math"/>
                      </a:rPr>
                      <m:t>&gt;</m:t>
                    </m:r>
                    <m:r>
                      <a:rPr lang="es-MX" sz="2000" b="1" i="1">
                        <a:latin typeface="Cambria Math"/>
                      </a:rPr>
                      <m:t>𝟒</m:t>
                    </m:r>
                  </m:oMath>
                </a14:m>
                <a:r>
                  <a:rPr lang="es-MX" sz="2000" b="1" dirty="0"/>
                  <a:t> </a:t>
                </a:r>
                <a:r>
                  <a:rPr lang="es-MX" sz="2000" b="1" dirty="0">
                    <a:solidFill>
                      <a:srgbClr val="0066FF"/>
                    </a:solidFill>
                  </a:rPr>
                  <a:t>la resolución del sistema de medición es adecuada</a:t>
                </a:r>
              </a:p>
              <a:p>
                <a:pPr marL="0" indent="0" algn="just">
                  <a:buNone/>
                </a:pPr>
                <a:r>
                  <a:rPr lang="es-MX" sz="2000" b="1" dirty="0"/>
                  <a:t>Si </a:t>
                </a:r>
                <a14:m>
                  <m:oMath xmlns:m="http://schemas.openxmlformats.org/officeDocument/2006/math">
                    <m:sSub>
                      <m:sSubPr>
                        <m:ctrlPr>
                          <a:rPr lang="es-MX" sz="2000" b="1" i="1">
                            <a:latin typeface="Cambria Math" panose="02040503050406030204" pitchFamily="18" charset="0"/>
                          </a:rPr>
                        </m:ctrlPr>
                      </m:sSubPr>
                      <m:e>
                        <m:r>
                          <a:rPr lang="es-MX" sz="2000" b="1" i="1">
                            <a:latin typeface="Cambria Math"/>
                          </a:rPr>
                          <m:t>𝒏</m:t>
                        </m:r>
                      </m:e>
                      <m:sub>
                        <m:r>
                          <a:rPr lang="es-MX" sz="2000" b="1" i="1">
                            <a:latin typeface="Cambria Math"/>
                          </a:rPr>
                          <m:t>𝒄</m:t>
                        </m:r>
                      </m:sub>
                    </m:sSub>
                  </m:oMath>
                </a14:m>
                <a:r>
                  <a:rPr lang="es-MX" sz="2000" b="1" dirty="0"/>
                  <a:t>&lt;2 </a:t>
                </a:r>
                <a:r>
                  <a:rPr lang="es-MX" sz="2000" b="1" dirty="0">
                    <a:solidFill>
                      <a:srgbClr val="0066FF"/>
                    </a:solidFill>
                  </a:rPr>
                  <a:t>la resolución del sistema de medición es inadecuada</a:t>
                </a:r>
              </a:p>
              <a:p>
                <a:pPr marL="0" indent="0" algn="just">
                  <a:buNone/>
                </a:pPr>
                <a:r>
                  <a:rPr lang="es-MX" sz="2000" b="1" dirty="0"/>
                  <a:t>Si </a:t>
                </a:r>
                <a14:m>
                  <m:oMath xmlns:m="http://schemas.openxmlformats.org/officeDocument/2006/math">
                    <m:sSub>
                      <m:sSubPr>
                        <m:ctrlPr>
                          <a:rPr lang="es-MX" sz="2000" b="1" i="1">
                            <a:latin typeface="Cambria Math" panose="02040503050406030204" pitchFamily="18" charset="0"/>
                          </a:rPr>
                        </m:ctrlPr>
                      </m:sSubPr>
                      <m:e>
                        <m:r>
                          <a:rPr lang="es-MX" sz="2000" b="1" i="1">
                            <a:latin typeface="Cambria Math"/>
                          </a:rPr>
                          <m:t>𝟐</m:t>
                        </m:r>
                        <m:r>
                          <a:rPr lang="es-MX" sz="2000" b="1" i="1">
                            <a:latin typeface="Cambria Math"/>
                          </a:rPr>
                          <m:t>&lt;</m:t>
                        </m:r>
                        <m:r>
                          <a:rPr lang="es-MX" sz="2000" b="1" i="1">
                            <a:latin typeface="Cambria Math"/>
                          </a:rPr>
                          <m:t>𝒏</m:t>
                        </m:r>
                      </m:e>
                      <m:sub>
                        <m:r>
                          <a:rPr lang="es-MX" sz="2000" b="1" i="1">
                            <a:latin typeface="Cambria Math"/>
                          </a:rPr>
                          <m:t>𝒄</m:t>
                        </m:r>
                      </m:sub>
                    </m:sSub>
                    <m:r>
                      <a:rPr lang="es-MX" sz="2000" b="1" i="1">
                        <a:latin typeface="Cambria Math"/>
                        <a:ea typeface="Cambria Math"/>
                      </a:rPr>
                      <m:t>≤</m:t>
                    </m:r>
                    <m:r>
                      <a:rPr lang="es-MX" sz="2000" b="1" i="1">
                        <a:latin typeface="Cambria Math"/>
                        <a:ea typeface="Cambria Math"/>
                      </a:rPr>
                      <m:t>𝟒</m:t>
                    </m:r>
                  </m:oMath>
                </a14:m>
                <a:r>
                  <a:rPr lang="es-MX" sz="2000" b="1" dirty="0"/>
                  <a:t> </a:t>
                </a:r>
                <a:r>
                  <a:rPr lang="es-MX" sz="2000" b="1" dirty="0">
                    <a:solidFill>
                      <a:srgbClr val="0066FF"/>
                    </a:solidFill>
                  </a:rPr>
                  <a:t>se tiene una resolución poco adecuada</a:t>
                </a:r>
              </a:p>
            </p:txBody>
          </p:sp>
        </mc:Choice>
        <mc:Fallback xmlns="">
          <p:sp>
            <p:nvSpPr>
              <p:cNvPr id="7" name="6 Rectángulo"/>
              <p:cNvSpPr>
                <a:spLocks noRot="1" noChangeAspect="1" noMove="1" noResize="1" noEditPoints="1" noAdjustHandles="1" noChangeArrowheads="1" noChangeShapeType="1" noTextEdit="1"/>
              </p:cNvSpPr>
              <p:nvPr/>
            </p:nvSpPr>
            <p:spPr>
              <a:xfrm>
                <a:off x="395536" y="3212976"/>
                <a:ext cx="8136904" cy="1015663"/>
              </a:xfrm>
              <a:prstGeom prst="rect">
                <a:avLst/>
              </a:prstGeom>
              <a:blipFill rotWithShape="1">
                <a:blip r:embed="rId4"/>
                <a:stretch>
                  <a:fillRect l="-824" t="-2994" b="-9581"/>
                </a:stretch>
              </a:blipFill>
            </p:spPr>
            <p:txBody>
              <a:bodyPr/>
              <a:lstStyle/>
              <a:p>
                <a:r>
                  <a:rPr lang="es-MX">
                    <a:noFill/>
                  </a:rPr>
                  <a:t> </a:t>
                </a:r>
              </a:p>
            </p:txBody>
          </p:sp>
        </mc:Fallback>
      </mc:AlternateContent>
    </p:spTree>
    <p:extLst>
      <p:ext uri="{BB962C8B-B14F-4D97-AF65-F5344CB8AC3E}">
        <p14:creationId xmlns:p14="http://schemas.microsoft.com/office/powerpoint/2010/main" val="3046307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38850" y="107451"/>
            <a:ext cx="6883698" cy="461665"/>
          </a:xfrm>
          <a:prstGeom prst="rect">
            <a:avLst/>
          </a:prstGeom>
          <a:noFill/>
          <a:ln w="9525">
            <a:noFill/>
            <a:miter lim="800000"/>
            <a:headEnd/>
            <a:tailEnd/>
          </a:ln>
          <a:effectLst/>
        </p:spPr>
        <p:txBody>
          <a:bodyPr wrap="square">
            <a:spAutoFit/>
          </a:bodyPr>
          <a:lstStyle/>
          <a:p>
            <a:pPr algn="ctr">
              <a:spcBef>
                <a:spcPct val="50000"/>
              </a:spcBef>
              <a:defRPr/>
            </a:pPr>
            <a:r>
              <a:rPr lang="es-ES_tradnl" dirty="0" smtClean="0">
                <a:solidFill>
                  <a:srgbClr val="800000"/>
                </a:solidFill>
                <a:latin typeface="Tahoma" panose="020B0604030504040204" pitchFamily="34" charset="0"/>
                <a:ea typeface="Tahoma" panose="020B0604030504040204" pitchFamily="34" charset="0"/>
                <a:cs typeface="Tahoma" panose="020B0604030504040204" pitchFamily="34" charset="0"/>
              </a:rPr>
              <a:t>Anova para el estudio del R&amp;R largo</a:t>
            </a:r>
            <a:endParaRPr lang="es-ES_tradnl"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 name="7 Rectángulo"/>
              <p:cNvSpPr/>
              <p:nvPr/>
            </p:nvSpPr>
            <p:spPr>
              <a:xfrm>
                <a:off x="342772" y="3775008"/>
                <a:ext cx="3361113" cy="734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rgbClr val="002060"/>
                              </a:solidFill>
                              <a:latin typeface="Cambria Math" panose="02040503050406030204" pitchFamily="18" charset="0"/>
                            </a:rPr>
                          </m:ctrlPr>
                        </m:sSubPr>
                        <m:e>
                          <m:sSup>
                            <m:sSupPr>
                              <m:ctrlPr>
                                <a:rPr lang="es-ES" sz="2000" b="1" i="1">
                                  <a:solidFill>
                                    <a:srgbClr val="002060"/>
                                  </a:solidFill>
                                  <a:latin typeface="Cambria Math" panose="02040503050406030204" pitchFamily="18" charset="0"/>
                                </a:rPr>
                              </m:ctrlPr>
                            </m:sSupPr>
                            <m:e>
                              <m:r>
                                <a:rPr lang="es-ES" sz="2000" b="1" i="1">
                                  <a:solidFill>
                                    <a:srgbClr val="002060"/>
                                  </a:solidFill>
                                  <a:latin typeface="Cambria Math"/>
                                  <a:ea typeface="Cambria Math"/>
                                </a:rPr>
                                <m:t>𝝈</m:t>
                              </m:r>
                            </m:e>
                            <m:sup>
                              <m:r>
                                <a:rPr lang="es-ES" sz="2000" b="1" i="1">
                                  <a:solidFill>
                                    <a:srgbClr val="002060"/>
                                  </a:solidFill>
                                  <a:latin typeface="Cambria Math"/>
                                </a:rPr>
                                <m:t>𝟐</m:t>
                              </m:r>
                            </m:sup>
                          </m:sSup>
                        </m:e>
                        <m:sub>
                          <m:r>
                            <a:rPr lang="es-ES" sz="2000" b="1" i="1">
                              <a:solidFill>
                                <a:srgbClr val="002060"/>
                              </a:solidFill>
                              <a:latin typeface="Cambria Math"/>
                            </a:rPr>
                            <m:t>𝒐𝒑𝒆𝒓</m:t>
                          </m:r>
                        </m:sub>
                      </m:sSub>
                      <m:r>
                        <a:rPr lang="es-ES" sz="2000" b="1" i="1">
                          <a:solidFill>
                            <a:srgbClr val="002060"/>
                          </a:solidFill>
                          <a:latin typeface="Cambria Math"/>
                        </a:rPr>
                        <m:t>=</m:t>
                      </m:r>
                      <m:f>
                        <m:fPr>
                          <m:ctrlPr>
                            <a:rPr lang="es-ES" sz="2000" b="1" i="1">
                              <a:solidFill>
                                <a:srgbClr val="002060"/>
                              </a:solidFill>
                              <a:latin typeface="Cambria Math" panose="02040503050406030204" pitchFamily="18" charset="0"/>
                            </a:rPr>
                          </m:ctrlPr>
                        </m:fPr>
                        <m:num>
                          <m:sSub>
                            <m:sSubPr>
                              <m:ctrlPr>
                                <a:rPr lang="es-ES" sz="2000" b="1" i="1">
                                  <a:solidFill>
                                    <a:srgbClr val="002060"/>
                                  </a:solidFill>
                                  <a:latin typeface="Cambria Math" panose="02040503050406030204" pitchFamily="18" charset="0"/>
                                </a:rPr>
                              </m:ctrlPr>
                            </m:sSubPr>
                            <m:e>
                              <m:r>
                                <a:rPr lang="es-ES" sz="2000" b="1" i="1" smtClean="0">
                                  <a:solidFill>
                                    <a:srgbClr val="002060"/>
                                  </a:solidFill>
                                  <a:latin typeface="Cambria Math"/>
                                </a:rPr>
                                <m:t>𝑪𝑴</m:t>
                              </m:r>
                            </m:e>
                            <m:sub>
                              <m:r>
                                <a:rPr lang="es-ES" sz="2000" b="1" i="1" smtClean="0">
                                  <a:solidFill>
                                    <a:srgbClr val="002060"/>
                                  </a:solidFill>
                                  <a:latin typeface="Cambria Math"/>
                                </a:rPr>
                                <m:t>𝒐𝒑𝒆𝒓</m:t>
                              </m:r>
                            </m:sub>
                          </m:sSub>
                          <m:r>
                            <a:rPr lang="es-ES" sz="2000" b="1" i="1" smtClean="0">
                              <a:solidFill>
                                <a:srgbClr val="002060"/>
                              </a:solidFill>
                              <a:latin typeface="Cambria Math"/>
                            </a:rPr>
                            <m:t>−</m:t>
                          </m:r>
                          <m:sSub>
                            <m:sSubPr>
                              <m:ctrlPr>
                                <a:rPr lang="es-MX" sz="2000" b="1" i="1">
                                  <a:latin typeface="Cambria Math" panose="02040503050406030204" pitchFamily="18" charset="0"/>
                                </a:rPr>
                              </m:ctrlPr>
                            </m:sSubPr>
                            <m:e>
                              <m:r>
                                <a:rPr lang="es-ES" sz="2000" b="1" i="1">
                                  <a:latin typeface="Cambria Math"/>
                                </a:rPr>
                                <m:t>𝑪𝑴</m:t>
                              </m:r>
                            </m:e>
                            <m:sub>
                              <m:r>
                                <a:rPr lang="es-ES" sz="2000" b="1" i="1" smtClean="0">
                                  <a:latin typeface="Cambria Math"/>
                                </a:rPr>
                                <m:t>𝒆𝒓𝒓𝒐𝒓</m:t>
                              </m:r>
                            </m:sub>
                          </m:sSub>
                        </m:num>
                        <m:den>
                          <m:r>
                            <a:rPr lang="es-ES" sz="2000" b="1" i="1" smtClean="0">
                              <a:solidFill>
                                <a:srgbClr val="002060"/>
                              </a:solidFill>
                              <a:latin typeface="Cambria Math"/>
                            </a:rPr>
                            <m:t>𝒕𝒑</m:t>
                          </m:r>
                        </m:den>
                      </m:f>
                    </m:oMath>
                  </m:oMathPara>
                </a14:m>
                <a:endParaRPr lang="es-MX" sz="2000" dirty="0">
                  <a:solidFill>
                    <a:srgbClr val="002060"/>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342772" y="3775008"/>
                <a:ext cx="3361113" cy="734112"/>
              </a:xfrm>
              <a:prstGeom prst="rect">
                <a:avLst/>
              </a:prstGeom>
              <a:blipFill rotWithShape="1">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58222" y="3140968"/>
                <a:ext cx="3304045" cy="407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b="1" i="1" smtClean="0">
                              <a:solidFill>
                                <a:srgbClr val="002060"/>
                              </a:solidFill>
                              <a:latin typeface="Cambria Math" panose="02040503050406030204" pitchFamily="18" charset="0"/>
                            </a:rPr>
                          </m:ctrlPr>
                        </m:sSubPr>
                        <m:e>
                          <m:r>
                            <a:rPr lang="es-ES" sz="2000" b="1" i="1">
                              <a:solidFill>
                                <a:srgbClr val="002060"/>
                              </a:solidFill>
                              <a:latin typeface="Cambria Math"/>
                            </a:rPr>
                            <m:t>𝑪𝑴</m:t>
                          </m:r>
                        </m:e>
                        <m:sub>
                          <m:r>
                            <a:rPr lang="es-ES" sz="2000" b="1" i="1" smtClean="0">
                              <a:solidFill>
                                <a:srgbClr val="002060"/>
                              </a:solidFill>
                              <a:latin typeface="Cambria Math"/>
                            </a:rPr>
                            <m:t>𝒆𝒓𝒓𝒐𝒓</m:t>
                          </m:r>
                        </m:sub>
                      </m:sSub>
                      <m:r>
                        <a:rPr lang="es-ES" sz="2000" b="1" i="1">
                          <a:solidFill>
                            <a:srgbClr val="002060"/>
                          </a:solidFill>
                          <a:latin typeface="Cambria Math"/>
                        </a:rPr>
                        <m:t>=</m:t>
                      </m:r>
                      <m:sSub>
                        <m:sSubPr>
                          <m:ctrlPr>
                            <a:rPr lang="es-ES" sz="2000" b="1" i="1">
                              <a:solidFill>
                                <a:srgbClr val="002060"/>
                              </a:solidFill>
                              <a:latin typeface="Cambria Math" panose="02040503050406030204" pitchFamily="18" charset="0"/>
                            </a:rPr>
                          </m:ctrlPr>
                        </m:sSubPr>
                        <m:e>
                          <m:sSup>
                            <m:sSupPr>
                              <m:ctrlPr>
                                <a:rPr lang="es-ES" sz="2000" b="1" i="1">
                                  <a:solidFill>
                                    <a:srgbClr val="002060"/>
                                  </a:solidFill>
                                  <a:latin typeface="Cambria Math" panose="02040503050406030204" pitchFamily="18" charset="0"/>
                                </a:rPr>
                              </m:ctrlPr>
                            </m:sSupPr>
                            <m:e>
                              <m:r>
                                <a:rPr lang="es-ES" sz="2000" b="1" i="1">
                                  <a:solidFill>
                                    <a:srgbClr val="002060"/>
                                  </a:solidFill>
                                  <a:latin typeface="Cambria Math"/>
                                  <a:ea typeface="Cambria Math"/>
                                </a:rPr>
                                <m:t>𝝈</m:t>
                              </m:r>
                            </m:e>
                            <m:sup>
                              <m:r>
                                <a:rPr lang="es-ES" sz="2000" b="1" i="1">
                                  <a:solidFill>
                                    <a:srgbClr val="002060"/>
                                  </a:solidFill>
                                  <a:latin typeface="Cambria Math"/>
                                </a:rPr>
                                <m:t>𝟐</m:t>
                              </m:r>
                            </m:sup>
                          </m:sSup>
                        </m:e>
                        <m:sub>
                          <m:r>
                            <a:rPr lang="es-ES" sz="2000" b="1" i="1" smtClean="0">
                              <a:solidFill>
                                <a:srgbClr val="002060"/>
                              </a:solidFill>
                              <a:latin typeface="Cambria Math"/>
                            </a:rPr>
                            <m:t>𝒆𝒓𝒓𝒐𝒓</m:t>
                          </m:r>
                        </m:sub>
                      </m:sSub>
                      <m:r>
                        <a:rPr lang="es-ES" sz="2000" b="1" i="1" smtClean="0">
                          <a:solidFill>
                            <a:srgbClr val="002060"/>
                          </a:solidFill>
                          <a:latin typeface="Cambria Math"/>
                        </a:rPr>
                        <m:t>=</m:t>
                      </m:r>
                      <m:sSub>
                        <m:sSubPr>
                          <m:ctrlPr>
                            <a:rPr lang="es-ES" sz="2000" b="1" i="1">
                              <a:solidFill>
                                <a:srgbClr val="002060"/>
                              </a:solidFill>
                              <a:latin typeface="Cambria Math" panose="02040503050406030204" pitchFamily="18" charset="0"/>
                            </a:rPr>
                          </m:ctrlPr>
                        </m:sSubPr>
                        <m:e>
                          <m:sSup>
                            <m:sSupPr>
                              <m:ctrlPr>
                                <a:rPr lang="es-ES" sz="2000" b="1" i="1">
                                  <a:solidFill>
                                    <a:srgbClr val="002060"/>
                                  </a:solidFill>
                                  <a:latin typeface="Cambria Math" panose="02040503050406030204" pitchFamily="18" charset="0"/>
                                </a:rPr>
                              </m:ctrlPr>
                            </m:sSupPr>
                            <m:e>
                              <m:r>
                                <a:rPr lang="es-ES" sz="2000" b="1" i="1">
                                  <a:solidFill>
                                    <a:srgbClr val="002060"/>
                                  </a:solidFill>
                                  <a:latin typeface="Cambria Math"/>
                                  <a:ea typeface="Cambria Math"/>
                                </a:rPr>
                                <m:t>𝝈</m:t>
                              </m:r>
                            </m:e>
                            <m:sup>
                              <m:r>
                                <a:rPr lang="es-ES" sz="2000" b="1" i="1">
                                  <a:solidFill>
                                    <a:srgbClr val="002060"/>
                                  </a:solidFill>
                                  <a:latin typeface="Cambria Math"/>
                                </a:rPr>
                                <m:t>𝟐</m:t>
                              </m:r>
                            </m:sup>
                          </m:sSup>
                        </m:e>
                        <m:sub>
                          <m:r>
                            <a:rPr lang="es-ES" sz="2000" b="1" i="1" smtClean="0">
                              <a:solidFill>
                                <a:srgbClr val="002060"/>
                              </a:solidFill>
                              <a:latin typeface="Cambria Math"/>
                            </a:rPr>
                            <m:t>𝒊𝒏𝒔𝒕</m:t>
                          </m:r>
                        </m:sub>
                      </m:sSub>
                    </m:oMath>
                  </m:oMathPara>
                </a14:m>
                <a:endParaRPr lang="es-MX" sz="2000" dirty="0">
                  <a:solidFill>
                    <a:srgbClr val="002060"/>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458222" y="3140968"/>
                <a:ext cx="3304045" cy="407099"/>
              </a:xfrm>
              <a:prstGeom prst="rect">
                <a:avLst/>
              </a:prstGeom>
              <a:blipFill rotWithShape="1">
                <a:blip r:embed="rId3"/>
                <a:stretch>
                  <a:fillRect b="-149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42772" y="4744120"/>
                <a:ext cx="3537442" cy="682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rgbClr val="FF0000"/>
                              </a:solidFill>
                              <a:latin typeface="Cambria Math" panose="02040503050406030204" pitchFamily="18" charset="0"/>
                            </a:rPr>
                          </m:ctrlPr>
                        </m:sSubPr>
                        <m:e>
                          <m:sSup>
                            <m:sSupPr>
                              <m:ctrlPr>
                                <a:rPr lang="es-ES" sz="2000" b="1" i="1" smtClean="0">
                                  <a:solidFill>
                                    <a:srgbClr val="FF0000"/>
                                  </a:solidFill>
                                  <a:latin typeface="Cambria Math" panose="02040503050406030204" pitchFamily="18" charset="0"/>
                                </a:rPr>
                              </m:ctrlPr>
                            </m:sSupPr>
                            <m:e>
                              <m:r>
                                <a:rPr lang="es-ES" sz="2000" b="1" i="1" smtClean="0">
                                  <a:solidFill>
                                    <a:srgbClr val="FF0000"/>
                                  </a:solidFill>
                                  <a:latin typeface="Cambria Math"/>
                                  <a:ea typeface="Cambria Math"/>
                                </a:rPr>
                                <m:t>𝝈</m:t>
                              </m:r>
                            </m:e>
                            <m:sup>
                              <m:r>
                                <a:rPr lang="es-ES" sz="2000" b="1" i="1" smtClean="0">
                                  <a:solidFill>
                                    <a:srgbClr val="FF0000"/>
                                  </a:solidFill>
                                  <a:latin typeface="Cambria Math"/>
                                </a:rPr>
                                <m:t>𝟐</m:t>
                              </m:r>
                            </m:sup>
                          </m:sSup>
                        </m:e>
                        <m:sub>
                          <m:r>
                            <a:rPr lang="es-ES" sz="2000" b="1" i="1" smtClean="0">
                              <a:solidFill>
                                <a:srgbClr val="FF0000"/>
                              </a:solidFill>
                              <a:latin typeface="Cambria Math"/>
                            </a:rPr>
                            <m:t>𝒑𝒂𝒓𝒕𝒆</m:t>
                          </m:r>
                        </m:sub>
                      </m:sSub>
                      <m:r>
                        <a:rPr lang="es-ES" sz="2000" b="1" i="1">
                          <a:solidFill>
                            <a:srgbClr val="FF0000"/>
                          </a:solidFill>
                          <a:latin typeface="Cambria Math"/>
                        </a:rPr>
                        <m:t>=</m:t>
                      </m:r>
                      <m:f>
                        <m:fPr>
                          <m:ctrlPr>
                            <a:rPr lang="es-ES" sz="2000" b="1" i="1">
                              <a:solidFill>
                                <a:srgbClr val="FF0000"/>
                              </a:solidFill>
                              <a:latin typeface="Cambria Math" panose="02040503050406030204" pitchFamily="18" charset="0"/>
                            </a:rPr>
                          </m:ctrlPr>
                        </m:fPr>
                        <m:num>
                          <m:sSub>
                            <m:sSubPr>
                              <m:ctrlPr>
                                <a:rPr lang="es-ES" sz="2000" b="1" i="1">
                                  <a:solidFill>
                                    <a:srgbClr val="FF0000"/>
                                  </a:solidFill>
                                  <a:latin typeface="Cambria Math" panose="02040503050406030204" pitchFamily="18" charset="0"/>
                                </a:rPr>
                              </m:ctrlPr>
                            </m:sSubPr>
                            <m:e>
                              <m:r>
                                <a:rPr lang="es-ES" sz="2000" b="1" i="1" smtClean="0">
                                  <a:solidFill>
                                    <a:srgbClr val="FF0000"/>
                                  </a:solidFill>
                                  <a:latin typeface="Cambria Math"/>
                                </a:rPr>
                                <m:t>𝑪𝑴</m:t>
                              </m:r>
                            </m:e>
                            <m:sub>
                              <m:r>
                                <a:rPr lang="es-ES" sz="2000" b="1" i="1" smtClean="0">
                                  <a:solidFill>
                                    <a:srgbClr val="FF0000"/>
                                  </a:solidFill>
                                  <a:latin typeface="Cambria Math"/>
                                </a:rPr>
                                <m:t>𝒑𝒂𝒓𝒕𝒆</m:t>
                              </m:r>
                            </m:sub>
                          </m:sSub>
                          <m:r>
                            <a:rPr lang="es-ES" sz="2000" b="1" i="1" smtClean="0">
                              <a:solidFill>
                                <a:srgbClr val="FF0000"/>
                              </a:solidFill>
                              <a:latin typeface="Cambria Math"/>
                            </a:rPr>
                            <m:t>−</m:t>
                          </m:r>
                          <m:sSub>
                            <m:sSubPr>
                              <m:ctrlPr>
                                <a:rPr lang="es-MX" sz="2000" b="1" i="1" smtClean="0">
                                  <a:solidFill>
                                    <a:srgbClr val="FF0000"/>
                                  </a:solidFill>
                                  <a:latin typeface="Cambria Math" panose="02040503050406030204" pitchFamily="18" charset="0"/>
                                </a:rPr>
                              </m:ctrlPr>
                            </m:sSubPr>
                            <m:e>
                              <m:r>
                                <a:rPr lang="es-ES" sz="2000" b="1" i="1">
                                  <a:solidFill>
                                    <a:srgbClr val="FF0000"/>
                                  </a:solidFill>
                                  <a:latin typeface="Cambria Math"/>
                                </a:rPr>
                                <m:t>𝑪𝑴</m:t>
                              </m:r>
                            </m:e>
                            <m:sub>
                              <m:r>
                                <a:rPr lang="es-ES" sz="2000" b="1" i="1" smtClean="0">
                                  <a:solidFill>
                                    <a:srgbClr val="FF0000"/>
                                  </a:solidFill>
                                  <a:latin typeface="Cambria Math"/>
                                </a:rPr>
                                <m:t>𝒆𝒓𝒓𝒐𝒓</m:t>
                              </m:r>
                            </m:sub>
                          </m:sSub>
                        </m:num>
                        <m:den>
                          <m:r>
                            <a:rPr lang="es-ES" sz="2000" b="1" i="1" smtClean="0">
                              <a:solidFill>
                                <a:srgbClr val="FF0000"/>
                              </a:solidFill>
                              <a:latin typeface="Cambria Math"/>
                            </a:rPr>
                            <m:t>𝒕𝒐</m:t>
                          </m:r>
                        </m:den>
                      </m:f>
                    </m:oMath>
                  </m:oMathPara>
                </a14:m>
                <a:endParaRPr lang="es-MX" sz="2000" dirty="0">
                  <a:solidFill>
                    <a:srgbClr val="FF0000"/>
                  </a:solidFill>
                </a:endParaRPr>
              </a:p>
            </p:txBody>
          </p:sp>
        </mc:Choice>
        <mc:Fallback xmlns="">
          <p:sp>
            <p:nvSpPr>
              <p:cNvPr id="11" name="10 Rectángulo"/>
              <p:cNvSpPr>
                <a:spLocks noRot="1" noChangeAspect="1" noMove="1" noResize="1" noEditPoints="1" noAdjustHandles="1" noChangeArrowheads="1" noChangeShapeType="1" noTextEdit="1"/>
              </p:cNvSpPr>
              <p:nvPr/>
            </p:nvSpPr>
            <p:spPr>
              <a:xfrm>
                <a:off x="342772" y="4744120"/>
                <a:ext cx="3537442" cy="682238"/>
              </a:xfrm>
              <a:prstGeom prst="rect">
                <a:avLst/>
              </a:prstGeom>
              <a:blipFill rotWithShape="1">
                <a:blip r:embed="rId4"/>
                <a:stretch>
                  <a:fillRect/>
                </a:stretch>
              </a:blipFill>
            </p:spPr>
            <p:txBody>
              <a:bodyPr/>
              <a:lstStyle/>
              <a:p>
                <a:r>
                  <a:rPr lang="es-MX">
                    <a:noFill/>
                  </a:rPr>
                  <a:t> </a:t>
                </a:r>
              </a:p>
            </p:txBody>
          </p:sp>
        </mc:Fallback>
      </mc:AlternateContent>
      <p:graphicFrame>
        <p:nvGraphicFramePr>
          <p:cNvPr id="2" name="1 Tabla"/>
          <p:cNvGraphicFramePr>
            <a:graphicFrameLocks noGrp="1"/>
          </p:cNvGraphicFramePr>
          <p:nvPr>
            <p:extLst>
              <p:ext uri="{D42A27DB-BD31-4B8C-83A1-F6EECF244321}">
                <p14:modId xmlns:p14="http://schemas.microsoft.com/office/powerpoint/2010/main" val="2166613637"/>
              </p:ext>
            </p:extLst>
          </p:nvPr>
        </p:nvGraphicFramePr>
        <p:xfrm>
          <a:off x="342773" y="692696"/>
          <a:ext cx="8333682" cy="2186412"/>
        </p:xfrm>
        <a:graphic>
          <a:graphicData uri="http://schemas.openxmlformats.org/drawingml/2006/table">
            <a:tbl>
              <a:tblPr>
                <a:tableStyleId>{5C22544A-7EE6-4342-B048-85BDC9FD1C3A}</a:tableStyleId>
              </a:tblPr>
              <a:tblGrid>
                <a:gridCol w="1810591"/>
                <a:gridCol w="2244638"/>
                <a:gridCol w="756480"/>
                <a:gridCol w="1947006"/>
                <a:gridCol w="756480"/>
                <a:gridCol w="818487"/>
              </a:tblGrid>
              <a:tr h="308074">
                <a:tc>
                  <a:txBody>
                    <a:bodyPr/>
                    <a:lstStyle/>
                    <a:p>
                      <a:pPr algn="l" fontAlgn="b"/>
                      <a:r>
                        <a:rPr lang="es-MX" sz="2000" b="1" u="none" strike="noStrike" dirty="0">
                          <a:effectLst/>
                        </a:rPr>
                        <a:t>Tabla ANOVA</a:t>
                      </a:r>
                      <a:endParaRPr lang="es-MX" sz="2000" b="1" i="0" u="none" strike="noStrike" dirty="0">
                        <a:solidFill>
                          <a:srgbClr val="000000"/>
                        </a:solidFill>
                        <a:effectLst/>
                        <a:latin typeface="Calibri"/>
                      </a:endParaRPr>
                    </a:p>
                  </a:txBody>
                  <a:tcPr marL="8802" marR="8802" marT="8802" marB="0" anchor="b"/>
                </a:tc>
                <a:tc>
                  <a:txBody>
                    <a:bodyPr/>
                    <a:lstStyle/>
                    <a:p>
                      <a:pPr algn="l" fontAlgn="b"/>
                      <a:r>
                        <a:rPr lang="es-MX" sz="2000" b="1" u="none" strike="noStrike" dirty="0">
                          <a:effectLst/>
                        </a:rPr>
                        <a:t> </a:t>
                      </a:r>
                      <a:r>
                        <a:rPr lang="es-MX" sz="2000" b="1" u="none" strike="noStrike" dirty="0" smtClean="0">
                          <a:effectLst/>
                        </a:rPr>
                        <a:t>SIN</a:t>
                      </a:r>
                      <a:r>
                        <a:rPr lang="es-MX" sz="2000" b="1" u="none" strike="noStrike" baseline="0" dirty="0" smtClean="0">
                          <a:effectLst/>
                        </a:rPr>
                        <a:t> INTERACCION</a:t>
                      </a:r>
                      <a:endParaRPr lang="es-MX" sz="2000" b="1" i="0" u="none" strike="noStrike" dirty="0">
                        <a:solidFill>
                          <a:srgbClr val="000000"/>
                        </a:solidFill>
                        <a:effectLst/>
                        <a:latin typeface="Calibri"/>
                      </a:endParaRPr>
                    </a:p>
                  </a:txBody>
                  <a:tcPr marL="8802" marR="8802" marT="880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8802" marR="8802" marT="8802" marB="0" anchor="b"/>
                </a:tc>
              </a:tr>
              <a:tr h="572138">
                <a:tc>
                  <a:txBody>
                    <a:bodyPr/>
                    <a:lstStyle/>
                    <a:p>
                      <a:pPr algn="l" fontAlgn="b"/>
                      <a:r>
                        <a:rPr lang="es-MX" sz="2000" b="1" u="none" strike="noStrike">
                          <a:effectLst/>
                        </a:rPr>
                        <a:t>Fuente</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Suma de Cuadrados</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Gl</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Cuadrado Medio</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Razón-F</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Valor-P</a:t>
                      </a:r>
                      <a:endParaRPr lang="es-MX" sz="2000" b="1" i="0" u="none" strike="noStrike">
                        <a:solidFill>
                          <a:srgbClr val="000000"/>
                        </a:solidFill>
                        <a:effectLst/>
                        <a:latin typeface="Calibri"/>
                      </a:endParaRPr>
                    </a:p>
                  </a:txBody>
                  <a:tcPr marL="8802" marR="8802" marT="8802" marB="0" anchor="b"/>
                </a:tc>
              </a:tr>
              <a:tr h="308074">
                <a:tc>
                  <a:txBody>
                    <a:bodyPr/>
                    <a:lstStyle/>
                    <a:p>
                      <a:pPr algn="l" fontAlgn="b"/>
                      <a:r>
                        <a:rPr lang="es-MX" sz="2000" b="1" u="none" strike="noStrike">
                          <a:effectLst/>
                        </a:rPr>
                        <a:t>Operadores</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4.297</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2</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2.1485</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6.84</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0.0024</a:t>
                      </a:r>
                      <a:endParaRPr lang="es-MX" sz="2000" b="1" i="0" u="none" strike="noStrike">
                        <a:solidFill>
                          <a:srgbClr val="000000"/>
                        </a:solidFill>
                        <a:effectLst/>
                        <a:latin typeface="Calibri"/>
                      </a:endParaRPr>
                    </a:p>
                  </a:txBody>
                  <a:tcPr marL="8802" marR="8802" marT="8802" marB="0" anchor="b"/>
                </a:tc>
              </a:tr>
              <a:tr h="308074">
                <a:tc>
                  <a:txBody>
                    <a:bodyPr/>
                    <a:lstStyle/>
                    <a:p>
                      <a:pPr algn="l" fontAlgn="b"/>
                      <a:r>
                        <a:rPr lang="es-MX" sz="2000" b="1" u="none" strike="noStrike">
                          <a:effectLst/>
                        </a:rPr>
                        <a:t>Partes</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374.597</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9</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41.6219</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132.5</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0.0000</a:t>
                      </a:r>
                      <a:endParaRPr lang="es-MX" sz="2000" b="1" i="0" u="none" strike="noStrike">
                        <a:solidFill>
                          <a:srgbClr val="000000"/>
                        </a:solidFill>
                        <a:effectLst/>
                        <a:latin typeface="Calibri"/>
                      </a:endParaRPr>
                    </a:p>
                  </a:txBody>
                  <a:tcPr marL="8802" marR="8802" marT="8802" marB="0" anchor="b"/>
                </a:tc>
              </a:tr>
              <a:tr h="308074">
                <a:tc>
                  <a:txBody>
                    <a:bodyPr/>
                    <a:lstStyle/>
                    <a:p>
                      <a:pPr algn="l" fontAlgn="b"/>
                      <a:r>
                        <a:rPr lang="es-MX" sz="2000" b="1" u="none" strike="noStrike">
                          <a:effectLst/>
                        </a:rPr>
                        <a:t>Residual</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15.0747</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48</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0.314056</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8802" marR="8802" marT="8802" marB="0" anchor="b"/>
                </a:tc>
              </a:tr>
              <a:tr h="308074">
                <a:tc>
                  <a:txBody>
                    <a:bodyPr/>
                    <a:lstStyle/>
                    <a:p>
                      <a:pPr algn="l" fontAlgn="b"/>
                      <a:r>
                        <a:rPr lang="es-MX" sz="2000" b="1" u="none" strike="noStrike">
                          <a:effectLst/>
                        </a:rPr>
                        <a:t>Total</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393.969</a:t>
                      </a:r>
                      <a:endParaRPr lang="es-MX" sz="2000" b="1" i="0" u="none" strike="noStrike">
                        <a:solidFill>
                          <a:srgbClr val="000000"/>
                        </a:solidFill>
                        <a:effectLst/>
                        <a:latin typeface="Calibri"/>
                      </a:endParaRPr>
                    </a:p>
                  </a:txBody>
                  <a:tcPr marL="8802" marR="8802" marT="8802" marB="0" anchor="b"/>
                </a:tc>
                <a:tc>
                  <a:txBody>
                    <a:bodyPr/>
                    <a:lstStyle/>
                    <a:p>
                      <a:pPr algn="r" fontAlgn="b"/>
                      <a:r>
                        <a:rPr lang="es-MX" sz="2000" b="1" u="none" strike="noStrike">
                          <a:effectLst/>
                        </a:rPr>
                        <a:t>59</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a:effectLst/>
                        </a:rPr>
                        <a:t> </a:t>
                      </a:r>
                      <a:endParaRPr lang="es-MX" sz="2000" b="1" i="0" u="none" strike="noStrike">
                        <a:solidFill>
                          <a:srgbClr val="000000"/>
                        </a:solidFill>
                        <a:effectLst/>
                        <a:latin typeface="Calibri"/>
                      </a:endParaRPr>
                    </a:p>
                  </a:txBody>
                  <a:tcPr marL="8802" marR="8802" marT="8802" marB="0" anchor="b"/>
                </a:tc>
                <a:tc>
                  <a:txBody>
                    <a:bodyPr/>
                    <a:lstStyle/>
                    <a:p>
                      <a:pPr algn="l" fontAlgn="b"/>
                      <a:r>
                        <a:rPr lang="es-MX" sz="2000" b="1" u="none" strike="noStrike" dirty="0">
                          <a:effectLst/>
                        </a:rPr>
                        <a:t> </a:t>
                      </a:r>
                      <a:endParaRPr lang="es-MX" sz="2000" b="1" i="0" u="none" strike="noStrike" dirty="0">
                        <a:solidFill>
                          <a:srgbClr val="000000"/>
                        </a:solidFill>
                        <a:effectLst/>
                        <a:latin typeface="Calibri"/>
                      </a:endParaRPr>
                    </a:p>
                  </a:txBody>
                  <a:tcPr marL="8802" marR="8802" marT="8802" marB="0" anchor="b"/>
                </a:tc>
              </a:tr>
            </a:tbl>
          </a:graphicData>
        </a:graphic>
      </p:graphicFrame>
      <mc:AlternateContent xmlns:mc="http://schemas.openxmlformats.org/markup-compatibility/2006" xmlns:a14="http://schemas.microsoft.com/office/drawing/2010/main">
        <mc:Choice Requires="a14">
          <p:sp>
            <p:nvSpPr>
              <p:cNvPr id="4" name="3 Rectángulo"/>
              <p:cNvSpPr/>
              <p:nvPr/>
            </p:nvSpPr>
            <p:spPr>
              <a:xfrm>
                <a:off x="4480699" y="3109517"/>
                <a:ext cx="3670364" cy="470000"/>
              </a:xfrm>
              <a:prstGeom prst="rect">
                <a:avLst/>
              </a:prstGeom>
            </p:spPr>
            <p:txBody>
              <a:bodyPr wrap="none">
                <a:spAutoFit/>
              </a:bodyPr>
              <a:lstStyle/>
              <a:p>
                <a14:m>
                  <m:oMath xmlns:m="http://schemas.openxmlformats.org/officeDocument/2006/math">
                    <m:sSub>
                      <m:sSubPr>
                        <m:ctrlPr>
                          <a:rPr lang="es-ES" b="1" i="1">
                            <a:solidFill>
                              <a:srgbClr val="002060"/>
                            </a:solidFill>
                            <a:latin typeface="Cambria Math" panose="02040503050406030204" pitchFamily="18" charset="0"/>
                          </a:rPr>
                        </m:ctrlPr>
                      </m:sSubPr>
                      <m:e>
                        <m:sSup>
                          <m:sSupPr>
                            <m:ctrlPr>
                              <a:rPr lang="es-ES" b="1" i="1">
                                <a:solidFill>
                                  <a:srgbClr val="002060"/>
                                </a:solidFill>
                                <a:latin typeface="Cambria Math" panose="02040503050406030204" pitchFamily="18" charset="0"/>
                              </a:rPr>
                            </m:ctrlPr>
                          </m:sSupPr>
                          <m:e>
                            <m:r>
                              <a:rPr lang="es-ES" b="1" i="1">
                                <a:solidFill>
                                  <a:srgbClr val="002060"/>
                                </a:solidFill>
                                <a:latin typeface="Cambria Math"/>
                                <a:ea typeface="Cambria Math"/>
                              </a:rPr>
                              <m:t>𝝈</m:t>
                            </m:r>
                          </m:e>
                          <m:sup>
                            <m:r>
                              <a:rPr lang="es-ES" b="1" i="1">
                                <a:solidFill>
                                  <a:srgbClr val="002060"/>
                                </a:solidFill>
                                <a:latin typeface="Cambria Math"/>
                              </a:rPr>
                              <m:t>𝟐</m:t>
                            </m:r>
                          </m:sup>
                        </m:sSup>
                      </m:e>
                      <m:sub>
                        <m:r>
                          <a:rPr lang="es-ES" b="1" i="1">
                            <a:solidFill>
                              <a:srgbClr val="002060"/>
                            </a:solidFill>
                            <a:latin typeface="Cambria Math"/>
                          </a:rPr>
                          <m:t>𝒆𝒓𝒓𝒐𝒓</m:t>
                        </m:r>
                      </m:sub>
                    </m:sSub>
                    <m:r>
                      <a:rPr lang="es-ES" b="1" i="1">
                        <a:solidFill>
                          <a:srgbClr val="002060"/>
                        </a:solidFill>
                        <a:latin typeface="Cambria Math"/>
                      </a:rPr>
                      <m:t>=</m:t>
                    </m:r>
                    <m:sSub>
                      <m:sSubPr>
                        <m:ctrlPr>
                          <a:rPr lang="es-ES" b="1" i="1">
                            <a:solidFill>
                              <a:srgbClr val="002060"/>
                            </a:solidFill>
                            <a:latin typeface="Cambria Math" panose="02040503050406030204" pitchFamily="18" charset="0"/>
                          </a:rPr>
                        </m:ctrlPr>
                      </m:sSubPr>
                      <m:e>
                        <m:sSup>
                          <m:sSupPr>
                            <m:ctrlPr>
                              <a:rPr lang="es-ES" b="1" i="1">
                                <a:solidFill>
                                  <a:srgbClr val="002060"/>
                                </a:solidFill>
                                <a:latin typeface="Cambria Math" panose="02040503050406030204" pitchFamily="18" charset="0"/>
                              </a:rPr>
                            </m:ctrlPr>
                          </m:sSupPr>
                          <m:e>
                            <m:r>
                              <a:rPr lang="es-ES" b="1" i="1">
                                <a:solidFill>
                                  <a:srgbClr val="002060"/>
                                </a:solidFill>
                                <a:latin typeface="Cambria Math"/>
                                <a:ea typeface="Cambria Math"/>
                              </a:rPr>
                              <m:t>𝝈</m:t>
                            </m:r>
                          </m:e>
                          <m:sup>
                            <m:r>
                              <a:rPr lang="es-ES" b="1" i="1">
                                <a:solidFill>
                                  <a:srgbClr val="002060"/>
                                </a:solidFill>
                                <a:latin typeface="Cambria Math"/>
                              </a:rPr>
                              <m:t>𝟐</m:t>
                            </m:r>
                          </m:sup>
                        </m:sSup>
                      </m:e>
                      <m:sub>
                        <m:r>
                          <a:rPr lang="es-ES" b="1" i="1">
                            <a:solidFill>
                              <a:srgbClr val="002060"/>
                            </a:solidFill>
                            <a:latin typeface="Cambria Math"/>
                          </a:rPr>
                          <m:t>𝒊𝒏𝒔𝒕</m:t>
                        </m:r>
                      </m:sub>
                    </m:sSub>
                  </m:oMath>
                </a14:m>
                <a:r>
                  <a:rPr lang="es-MX" dirty="0" smtClean="0"/>
                  <a:t>=0.314056</a:t>
                </a:r>
                <a:endParaRPr lang="es-MX" dirty="0"/>
              </a:p>
            </p:txBody>
          </p:sp>
        </mc:Choice>
        <mc:Fallback xmlns="">
          <p:sp>
            <p:nvSpPr>
              <p:cNvPr id="4" name="3 Rectángulo"/>
              <p:cNvSpPr>
                <a:spLocks noRot="1" noChangeAspect="1" noMove="1" noResize="1" noEditPoints="1" noAdjustHandles="1" noChangeArrowheads="1" noChangeShapeType="1" noTextEdit="1"/>
              </p:cNvSpPr>
              <p:nvPr/>
            </p:nvSpPr>
            <p:spPr>
              <a:xfrm>
                <a:off x="4480699" y="3109517"/>
                <a:ext cx="3670364" cy="470000"/>
              </a:xfrm>
              <a:prstGeom prst="rect">
                <a:avLst/>
              </a:prstGeom>
              <a:blipFill rotWithShape="1">
                <a:blip r:embed="rId5"/>
                <a:stretch>
                  <a:fillRect t="-7792" r="-1827" b="-2987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355976" y="3767725"/>
                <a:ext cx="4541949"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solidFill>
                                <a:srgbClr val="002060"/>
                              </a:solidFill>
                              <a:latin typeface="Cambria Math" panose="02040503050406030204" pitchFamily="18" charset="0"/>
                            </a:rPr>
                          </m:ctrlPr>
                        </m:sSubPr>
                        <m:e>
                          <m:sSup>
                            <m:sSupPr>
                              <m:ctrlPr>
                                <a:rPr lang="es-ES" sz="2000" b="1" i="1">
                                  <a:solidFill>
                                    <a:srgbClr val="002060"/>
                                  </a:solidFill>
                                  <a:latin typeface="Cambria Math" panose="02040503050406030204" pitchFamily="18" charset="0"/>
                                </a:rPr>
                              </m:ctrlPr>
                            </m:sSupPr>
                            <m:e>
                              <m:r>
                                <a:rPr lang="es-ES" sz="2000" b="1" i="1">
                                  <a:solidFill>
                                    <a:srgbClr val="002060"/>
                                  </a:solidFill>
                                  <a:latin typeface="Cambria Math"/>
                                  <a:ea typeface="Cambria Math"/>
                                </a:rPr>
                                <m:t>𝝈</m:t>
                              </m:r>
                            </m:e>
                            <m:sup>
                              <m:r>
                                <a:rPr lang="es-ES" sz="2000" b="1" i="1">
                                  <a:solidFill>
                                    <a:srgbClr val="002060"/>
                                  </a:solidFill>
                                  <a:latin typeface="Cambria Math"/>
                                </a:rPr>
                                <m:t>𝟐</m:t>
                              </m:r>
                            </m:sup>
                          </m:sSup>
                        </m:e>
                        <m:sub>
                          <m:r>
                            <a:rPr lang="es-ES" sz="2000" b="1" i="1">
                              <a:solidFill>
                                <a:srgbClr val="002060"/>
                              </a:solidFill>
                              <a:latin typeface="Cambria Math"/>
                            </a:rPr>
                            <m:t>𝒐𝒑𝒆𝒓</m:t>
                          </m:r>
                        </m:sub>
                      </m:sSub>
                      <m:r>
                        <a:rPr lang="es-ES" sz="2000" b="1" i="1">
                          <a:solidFill>
                            <a:srgbClr val="002060"/>
                          </a:solidFill>
                          <a:latin typeface="Cambria Math"/>
                        </a:rPr>
                        <m:t>=</m:t>
                      </m:r>
                      <m:f>
                        <m:fPr>
                          <m:ctrlPr>
                            <a:rPr lang="es-ES" sz="2000" b="1" i="1">
                              <a:solidFill>
                                <a:srgbClr val="002060"/>
                              </a:solidFill>
                              <a:latin typeface="Cambria Math" panose="02040503050406030204" pitchFamily="18" charset="0"/>
                            </a:rPr>
                          </m:ctrlPr>
                        </m:fPr>
                        <m:num>
                          <m:r>
                            <a:rPr lang="es-ES" sz="2000" b="1" i="1" smtClean="0">
                              <a:solidFill>
                                <a:srgbClr val="002060"/>
                              </a:solidFill>
                              <a:latin typeface="Cambria Math"/>
                            </a:rPr>
                            <m:t>𝟐</m:t>
                          </m:r>
                          <m:r>
                            <a:rPr lang="es-ES" sz="2000" b="1" i="1" smtClean="0">
                              <a:solidFill>
                                <a:srgbClr val="002060"/>
                              </a:solidFill>
                              <a:latin typeface="Cambria Math"/>
                            </a:rPr>
                            <m:t>.</m:t>
                          </m:r>
                          <m:r>
                            <a:rPr lang="es-ES" sz="2000" b="1" i="1" smtClean="0">
                              <a:solidFill>
                                <a:srgbClr val="002060"/>
                              </a:solidFill>
                              <a:latin typeface="Cambria Math"/>
                            </a:rPr>
                            <m:t>𝟏𝟒𝟖𝟓</m:t>
                          </m:r>
                          <m:r>
                            <a:rPr lang="es-ES" sz="2000" b="1" i="1" smtClean="0">
                              <a:solidFill>
                                <a:srgbClr val="002060"/>
                              </a:solidFill>
                              <a:latin typeface="Cambria Math"/>
                            </a:rPr>
                            <m:t>−</m:t>
                          </m:r>
                          <m:r>
                            <a:rPr lang="es-ES" sz="2000" b="1" i="1" smtClean="0">
                              <a:latin typeface="Cambria Math"/>
                            </a:rPr>
                            <m:t>𝟎</m:t>
                          </m:r>
                          <m:r>
                            <a:rPr lang="es-ES" sz="2000" b="1" i="1" smtClean="0">
                              <a:latin typeface="Cambria Math"/>
                            </a:rPr>
                            <m:t>.</m:t>
                          </m:r>
                          <m:r>
                            <a:rPr lang="es-ES" sz="2000" b="1" i="1" smtClean="0">
                              <a:latin typeface="Cambria Math"/>
                            </a:rPr>
                            <m:t>𝟑𝟏𝟒𝟎𝟓𝟔</m:t>
                          </m:r>
                        </m:num>
                        <m:den>
                          <m:r>
                            <a:rPr lang="es-ES" sz="2000" b="1" i="1" smtClean="0">
                              <a:solidFill>
                                <a:srgbClr val="002060"/>
                              </a:solidFill>
                              <a:latin typeface="Cambria Math"/>
                            </a:rPr>
                            <m:t>𝟐𝟎</m:t>
                          </m:r>
                        </m:den>
                      </m:f>
                      <m:r>
                        <a:rPr lang="es-ES" sz="2000" b="1" i="1" smtClean="0">
                          <a:solidFill>
                            <a:srgbClr val="002060"/>
                          </a:solidFill>
                          <a:latin typeface="Cambria Math"/>
                        </a:rPr>
                        <m:t>=</m:t>
                      </m:r>
                      <m:r>
                        <a:rPr lang="es-ES" sz="2000" b="1" i="1" smtClean="0">
                          <a:solidFill>
                            <a:srgbClr val="002060"/>
                          </a:solidFill>
                          <a:latin typeface="Cambria Math"/>
                        </a:rPr>
                        <m:t>𝟎</m:t>
                      </m:r>
                      <m:r>
                        <a:rPr lang="es-ES" sz="2000" b="1" i="1" smtClean="0">
                          <a:solidFill>
                            <a:srgbClr val="002060"/>
                          </a:solidFill>
                          <a:latin typeface="Cambria Math"/>
                        </a:rPr>
                        <m:t>.</m:t>
                      </m:r>
                      <m:r>
                        <a:rPr lang="es-ES" sz="2000" b="1" i="1" smtClean="0">
                          <a:solidFill>
                            <a:srgbClr val="002060"/>
                          </a:solidFill>
                          <a:latin typeface="Cambria Math"/>
                        </a:rPr>
                        <m:t>𝟎𝟗</m:t>
                      </m:r>
                    </m:oMath>
                  </m:oMathPara>
                </a14:m>
                <a:endParaRPr lang="es-MX" sz="2000" dirty="0">
                  <a:solidFill>
                    <a:srgbClr val="002060"/>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4355976" y="3767725"/>
                <a:ext cx="4541949" cy="676852"/>
              </a:xfrm>
              <a:prstGeom prst="rect">
                <a:avLst/>
              </a:prstGeom>
              <a:blipFill rotWithShape="1">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394702" y="4653136"/>
                <a:ext cx="4281754" cy="541495"/>
              </a:xfrm>
              <a:prstGeom prst="rect">
                <a:avLst/>
              </a:prstGeom>
            </p:spPr>
            <p:txBody>
              <a:bodyPr wrap="square">
                <a:spAutoFit/>
              </a:bodyPr>
              <a:lstStyle/>
              <a:p>
                <a14:m>
                  <m:oMath xmlns:m="http://schemas.openxmlformats.org/officeDocument/2006/math">
                    <m:sSub>
                      <m:sSubPr>
                        <m:ctrlPr>
                          <a:rPr lang="es-ES" sz="2000" b="1" i="1" smtClean="0">
                            <a:solidFill>
                              <a:srgbClr val="000099"/>
                            </a:solidFill>
                            <a:latin typeface="Cambria Math" panose="02040503050406030204" pitchFamily="18" charset="0"/>
                            <a:ea typeface="Cambria Math" panose="02040503050406030204" pitchFamily="18" charset="0"/>
                          </a:rPr>
                        </m:ctrlPr>
                      </m:sSubPr>
                      <m:e>
                        <m:sSup>
                          <m:sSupPr>
                            <m:ctrlPr>
                              <a:rPr lang="es-ES" sz="2000" b="1" i="1" smtClean="0">
                                <a:solidFill>
                                  <a:srgbClr val="000099"/>
                                </a:solidFill>
                                <a:latin typeface="Cambria Math" panose="02040503050406030204" pitchFamily="18" charset="0"/>
                                <a:ea typeface="Cambria Math" panose="02040503050406030204" pitchFamily="18" charset="0"/>
                              </a:rPr>
                            </m:ctrlPr>
                          </m:sSupPr>
                          <m:e>
                            <m:r>
                              <a:rPr lang="es-ES" sz="2000" b="1" i="0" smtClean="0">
                                <a:solidFill>
                                  <a:srgbClr val="000099"/>
                                </a:solidFill>
                                <a:latin typeface="Cambria Math" panose="02040503050406030204" pitchFamily="18" charset="0"/>
                                <a:ea typeface="Cambria Math" panose="02040503050406030204" pitchFamily="18" charset="0"/>
                              </a:rPr>
                              <m:t>𝛔</m:t>
                            </m:r>
                          </m:e>
                          <m:sup>
                            <m:r>
                              <a:rPr lang="es-ES" sz="2000" b="1" i="0" smtClean="0">
                                <a:solidFill>
                                  <a:srgbClr val="000099"/>
                                </a:solidFill>
                                <a:latin typeface="Cambria Math" panose="02040503050406030204" pitchFamily="18" charset="0"/>
                                <a:ea typeface="Cambria Math" panose="02040503050406030204" pitchFamily="18" charset="0"/>
                              </a:rPr>
                              <m:t>𝟐</m:t>
                            </m:r>
                          </m:sup>
                        </m:sSup>
                      </m:e>
                      <m:sub>
                        <m:r>
                          <a:rPr lang="es-ES" sz="2000" b="1" i="0" smtClean="0">
                            <a:solidFill>
                              <a:srgbClr val="000099"/>
                            </a:solidFill>
                            <a:latin typeface="Cambria Math" panose="02040503050406030204" pitchFamily="18" charset="0"/>
                            <a:ea typeface="Cambria Math" panose="02040503050406030204" pitchFamily="18" charset="0"/>
                          </a:rPr>
                          <m:t>𝐩𝐚𝐫𝐭𝐞</m:t>
                        </m:r>
                      </m:sub>
                    </m:sSub>
                    <m:r>
                      <a:rPr lang="es-ES" sz="2000" b="1" i="0">
                        <a:solidFill>
                          <a:srgbClr val="000099"/>
                        </a:solidFill>
                        <a:latin typeface="Cambria Math" panose="02040503050406030204" pitchFamily="18" charset="0"/>
                        <a:ea typeface="Cambria Math" panose="02040503050406030204" pitchFamily="18" charset="0"/>
                      </a:rPr>
                      <m:t>=</m:t>
                    </m:r>
                    <m:f>
                      <m:fPr>
                        <m:ctrlPr>
                          <a:rPr lang="es-ES" sz="2000" b="1" i="1">
                            <a:solidFill>
                              <a:srgbClr val="000099"/>
                            </a:solidFill>
                            <a:latin typeface="Cambria Math" panose="02040503050406030204" pitchFamily="18" charset="0"/>
                            <a:ea typeface="Cambria Math" panose="02040503050406030204" pitchFamily="18" charset="0"/>
                          </a:rPr>
                        </m:ctrlPr>
                      </m:fPr>
                      <m:num>
                        <m:r>
                          <a:rPr lang="es-MX" sz="2000" b="1" i="0" smtClean="0">
                            <a:solidFill>
                              <a:srgbClr val="000099"/>
                            </a:solidFill>
                            <a:latin typeface="Cambria Math" panose="02040503050406030204" pitchFamily="18" charset="0"/>
                            <a:ea typeface="Cambria Math" panose="02040503050406030204" pitchFamily="18" charset="0"/>
                          </a:rPr>
                          <m:t>𝟒𝟏</m:t>
                        </m:r>
                        <m:r>
                          <a:rPr lang="es-MX" sz="2000" b="1" i="0" smtClean="0">
                            <a:solidFill>
                              <a:srgbClr val="000099"/>
                            </a:solidFill>
                            <a:latin typeface="Cambria Math" panose="02040503050406030204" pitchFamily="18" charset="0"/>
                            <a:ea typeface="Cambria Math" panose="02040503050406030204" pitchFamily="18" charset="0"/>
                          </a:rPr>
                          <m:t>.</m:t>
                        </m:r>
                        <m:r>
                          <a:rPr lang="es-MX" sz="2000" b="1" i="0" smtClean="0">
                            <a:solidFill>
                              <a:srgbClr val="000099"/>
                            </a:solidFill>
                            <a:latin typeface="Cambria Math" panose="02040503050406030204" pitchFamily="18" charset="0"/>
                            <a:ea typeface="Cambria Math" panose="02040503050406030204" pitchFamily="18" charset="0"/>
                          </a:rPr>
                          <m:t>𝟔𝟐𝟏𝟗</m:t>
                        </m:r>
                        <m:r>
                          <a:rPr lang="es-ES" sz="2000" b="1" i="0" smtClean="0">
                            <a:solidFill>
                              <a:srgbClr val="000099"/>
                            </a:solidFill>
                            <a:latin typeface="Cambria Math" panose="02040503050406030204" pitchFamily="18" charset="0"/>
                            <a:ea typeface="Cambria Math" panose="02040503050406030204" pitchFamily="18" charset="0"/>
                          </a:rPr>
                          <m:t>−</m:t>
                        </m:r>
                        <m:r>
                          <a:rPr lang="es-MX" sz="2000" b="1" i="0" smtClean="0">
                            <a:solidFill>
                              <a:srgbClr val="000099"/>
                            </a:solidFill>
                            <a:latin typeface="Cambria Math" panose="02040503050406030204" pitchFamily="18" charset="0"/>
                            <a:ea typeface="Cambria Math" panose="02040503050406030204" pitchFamily="18" charset="0"/>
                          </a:rPr>
                          <m:t>𝟎</m:t>
                        </m:r>
                        <m:r>
                          <a:rPr lang="es-MX" sz="2000" b="1" i="0" smtClean="0">
                            <a:solidFill>
                              <a:srgbClr val="000099"/>
                            </a:solidFill>
                            <a:latin typeface="Cambria Math" panose="02040503050406030204" pitchFamily="18" charset="0"/>
                            <a:ea typeface="Cambria Math" panose="02040503050406030204" pitchFamily="18" charset="0"/>
                          </a:rPr>
                          <m:t>.</m:t>
                        </m:r>
                        <m:r>
                          <a:rPr lang="es-MX" sz="2000" b="1" i="0" smtClean="0">
                            <a:solidFill>
                              <a:srgbClr val="000099"/>
                            </a:solidFill>
                            <a:latin typeface="Cambria Math" panose="02040503050406030204" pitchFamily="18" charset="0"/>
                            <a:ea typeface="Cambria Math" panose="02040503050406030204" pitchFamily="18" charset="0"/>
                          </a:rPr>
                          <m:t>𝟑𝟏𝟒𝟎𝟓𝟔</m:t>
                        </m:r>
                      </m:num>
                      <m:den>
                        <m:r>
                          <a:rPr lang="es-MX" sz="2000" b="1" i="0" smtClean="0">
                            <a:solidFill>
                              <a:srgbClr val="000099"/>
                            </a:solidFill>
                            <a:latin typeface="Cambria Math" panose="02040503050406030204" pitchFamily="18" charset="0"/>
                            <a:ea typeface="Cambria Math" panose="02040503050406030204" pitchFamily="18" charset="0"/>
                          </a:rPr>
                          <m:t>𝟔</m:t>
                        </m:r>
                      </m:den>
                    </m:f>
                  </m:oMath>
                </a14:m>
                <a:r>
                  <a:rPr lang="es-MX" sz="2000" b="1" dirty="0" smtClean="0">
                    <a:solidFill>
                      <a:srgbClr val="000099"/>
                    </a:solidFill>
                    <a:latin typeface="Cambria Math" panose="02040503050406030204" pitchFamily="18" charset="0"/>
                    <a:ea typeface="Cambria Math" panose="02040503050406030204" pitchFamily="18" charset="0"/>
                  </a:rPr>
                  <a:t>=6.88</a:t>
                </a:r>
                <a:endParaRPr lang="es-MX" sz="2000" b="1" dirty="0">
                  <a:solidFill>
                    <a:srgbClr val="000099"/>
                  </a:solidFill>
                  <a:latin typeface="Cambria Math" panose="02040503050406030204" pitchFamily="18" charset="0"/>
                  <a:ea typeface="Cambria Math" panose="02040503050406030204" pitchFamily="18" charset="0"/>
                </a:endParaRPr>
              </a:p>
            </p:txBody>
          </p:sp>
        </mc:Choice>
        <mc:Fallback xmlns="">
          <p:sp>
            <p:nvSpPr>
              <p:cNvPr id="9" name="8 Rectángulo"/>
              <p:cNvSpPr>
                <a:spLocks noRot="1" noChangeAspect="1" noMove="1" noResize="1" noEditPoints="1" noAdjustHandles="1" noChangeArrowheads="1" noChangeShapeType="1" noTextEdit="1"/>
              </p:cNvSpPr>
              <p:nvPr/>
            </p:nvSpPr>
            <p:spPr>
              <a:xfrm>
                <a:off x="4394702" y="4653136"/>
                <a:ext cx="4281754" cy="541495"/>
              </a:xfrm>
              <a:prstGeom prst="rect">
                <a:avLst/>
              </a:prstGeom>
              <a:blipFill rotWithShape="1">
                <a:blip r:embed="rId7"/>
                <a:stretch>
                  <a:fillRect b="-5618"/>
                </a:stretch>
              </a:blipFill>
            </p:spPr>
            <p:txBody>
              <a:bodyPr/>
              <a:lstStyle/>
              <a:p>
                <a:r>
                  <a:rPr lang="es-MX">
                    <a:noFill/>
                  </a:rPr>
                  <a:t> </a:t>
                </a:r>
              </a:p>
            </p:txBody>
          </p:sp>
        </mc:Fallback>
      </mc:AlternateContent>
    </p:spTree>
    <p:extLst>
      <p:ext uri="{BB962C8B-B14F-4D97-AF65-F5344CB8AC3E}">
        <p14:creationId xmlns:p14="http://schemas.microsoft.com/office/powerpoint/2010/main" val="2473198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765281813"/>
              </p:ext>
            </p:extLst>
          </p:nvPr>
        </p:nvGraphicFramePr>
        <p:xfrm>
          <a:off x="251520" y="548680"/>
          <a:ext cx="8568952" cy="2189026"/>
        </p:xfrm>
        <a:graphic>
          <a:graphicData uri="http://schemas.openxmlformats.org/drawingml/2006/table">
            <a:tbl>
              <a:tblPr>
                <a:tableStyleId>{5C22544A-7EE6-4342-B048-85BDC9FD1C3A}</a:tableStyleId>
              </a:tblPr>
              <a:tblGrid>
                <a:gridCol w="1777922"/>
                <a:gridCol w="1193869"/>
                <a:gridCol w="1674853"/>
                <a:gridCol w="1296938"/>
                <a:gridCol w="1468718"/>
                <a:gridCol w="1156652"/>
              </a:tblGrid>
              <a:tr h="277143">
                <a:tc>
                  <a:txBody>
                    <a:bodyPr/>
                    <a:lstStyle/>
                    <a:p>
                      <a:pPr algn="l" fontAlgn="b"/>
                      <a:r>
                        <a:rPr lang="es-MX" sz="2000" u="none" strike="noStrike" dirty="0">
                          <a:effectLst/>
                        </a:rPr>
                        <a:t>Medición</a:t>
                      </a:r>
                      <a:endParaRPr lang="es-MX" sz="2000" b="1" i="0" u="none" strike="noStrike" dirty="0">
                        <a:solidFill>
                          <a:srgbClr val="000000"/>
                        </a:solidFill>
                        <a:effectLst/>
                        <a:latin typeface="Calibri"/>
                      </a:endParaRPr>
                    </a:p>
                  </a:txBody>
                  <a:tcPr marL="7918" marR="7918" marT="7918" marB="0" anchor="b"/>
                </a:tc>
                <a:tc>
                  <a:txBody>
                    <a:bodyPr/>
                    <a:lstStyle/>
                    <a:p>
                      <a:pPr algn="l" fontAlgn="b"/>
                      <a:r>
                        <a:rPr lang="es-MX" sz="2000" u="none" strike="noStrike">
                          <a:effectLst/>
                        </a:rPr>
                        <a:t>Sigma</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Porcentaje</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Varianza</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Porcentaje de</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Porcentaje</a:t>
                      </a:r>
                      <a:endParaRPr lang="es-MX" sz="2000" b="1" i="0" u="none" strike="noStrike">
                        <a:solidFill>
                          <a:srgbClr val="000000"/>
                        </a:solidFill>
                        <a:effectLst/>
                        <a:latin typeface="Calibri"/>
                      </a:endParaRPr>
                    </a:p>
                  </a:txBody>
                  <a:tcPr marL="7918" marR="7918" marT="7918" marB="0" anchor="b"/>
                </a:tc>
              </a:tr>
              <a:tr h="277143">
                <a:tc>
                  <a:txBody>
                    <a:bodyPr/>
                    <a:lstStyle/>
                    <a:p>
                      <a:pPr algn="l" fontAlgn="b"/>
                      <a:r>
                        <a:rPr lang="es-MX" sz="2000" u="none" strike="noStrike">
                          <a:effectLst/>
                        </a:rPr>
                        <a:t>Unidad</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Estimada</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Variación Total</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Estimada</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Contribución</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de R&amp;R</a:t>
                      </a:r>
                      <a:endParaRPr lang="es-MX" sz="2000" b="1" i="0" u="none" strike="noStrike">
                        <a:solidFill>
                          <a:srgbClr val="000000"/>
                        </a:solidFill>
                        <a:effectLst/>
                        <a:latin typeface="Calibri"/>
                      </a:endParaRPr>
                    </a:p>
                  </a:txBody>
                  <a:tcPr marL="7918" marR="7918" marT="7918" marB="0" anchor="b"/>
                </a:tc>
              </a:tr>
              <a:tr h="277143">
                <a:tc>
                  <a:txBody>
                    <a:bodyPr/>
                    <a:lstStyle/>
                    <a:p>
                      <a:pPr algn="l" fontAlgn="b"/>
                      <a:r>
                        <a:rPr lang="es-MX" sz="2000" u="none" strike="noStrike">
                          <a:effectLst/>
                        </a:rPr>
                        <a:t>Repetibilidad</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0.560407</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20.7552</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0.314056</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4.30779</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77.4</a:t>
                      </a:r>
                      <a:endParaRPr lang="es-MX" sz="2000" b="1" i="0" u="none" strike="noStrike">
                        <a:solidFill>
                          <a:srgbClr val="000000"/>
                        </a:solidFill>
                        <a:effectLst/>
                        <a:latin typeface="Calibri"/>
                      </a:endParaRPr>
                    </a:p>
                  </a:txBody>
                  <a:tcPr marL="7918" marR="7918" marT="7918" marB="0" anchor="b"/>
                </a:tc>
              </a:tr>
              <a:tr h="277143">
                <a:tc>
                  <a:txBody>
                    <a:bodyPr/>
                    <a:lstStyle/>
                    <a:p>
                      <a:pPr algn="l" fontAlgn="b"/>
                      <a:r>
                        <a:rPr lang="es-MX" sz="2000" u="none" strike="noStrike">
                          <a:effectLst/>
                        </a:rPr>
                        <a:t>Reporducibilidad</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0.302857</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11.2166</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0.0917222</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1.25812</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dirty="0">
                          <a:effectLst/>
                        </a:rPr>
                        <a:t>22.6</a:t>
                      </a:r>
                      <a:endParaRPr lang="es-MX" sz="2000" b="1" i="0" u="none" strike="noStrike" dirty="0">
                        <a:solidFill>
                          <a:srgbClr val="000000"/>
                        </a:solidFill>
                        <a:effectLst/>
                        <a:latin typeface="Calibri"/>
                      </a:endParaRPr>
                    </a:p>
                  </a:txBody>
                  <a:tcPr marL="7918" marR="7918" marT="7918" marB="0" anchor="b"/>
                </a:tc>
              </a:tr>
              <a:tr h="277143">
                <a:tc>
                  <a:txBody>
                    <a:bodyPr/>
                    <a:lstStyle/>
                    <a:p>
                      <a:pPr algn="l" fontAlgn="b"/>
                      <a:r>
                        <a:rPr lang="es-MX" sz="2000" u="none" strike="noStrike">
                          <a:effectLst/>
                        </a:rPr>
                        <a:t>R &amp; R</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0.637007</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23.5922</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0.405778</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5.56591</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100</a:t>
                      </a:r>
                      <a:endParaRPr lang="es-MX" sz="2000" b="1" i="0" u="none" strike="noStrike">
                        <a:solidFill>
                          <a:srgbClr val="000000"/>
                        </a:solidFill>
                        <a:effectLst/>
                        <a:latin typeface="Calibri"/>
                      </a:endParaRPr>
                    </a:p>
                  </a:txBody>
                  <a:tcPr marL="7918" marR="7918" marT="7918" marB="0" anchor="b"/>
                </a:tc>
              </a:tr>
              <a:tr h="277143">
                <a:tc>
                  <a:txBody>
                    <a:bodyPr/>
                    <a:lstStyle/>
                    <a:p>
                      <a:pPr algn="l" fontAlgn="b"/>
                      <a:r>
                        <a:rPr lang="es-MX" sz="2000" u="none" strike="noStrike">
                          <a:effectLst/>
                        </a:rPr>
                        <a:t>Partes</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2.62386</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97.1772</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6.88464</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94.4341</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7918" marR="7918" marT="7918" marB="0" anchor="b"/>
                </a:tc>
              </a:tr>
              <a:tr h="277143">
                <a:tc>
                  <a:txBody>
                    <a:bodyPr/>
                    <a:lstStyle/>
                    <a:p>
                      <a:pPr algn="l" fontAlgn="b"/>
                      <a:r>
                        <a:rPr lang="es-MX" sz="2000" u="none" strike="noStrike">
                          <a:effectLst/>
                        </a:rPr>
                        <a:t>Variación Total</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2.70008</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100</a:t>
                      </a:r>
                      <a:endParaRPr lang="es-MX" sz="2000" b="1" i="0" u="none" strike="noStrike">
                        <a:solidFill>
                          <a:srgbClr val="000000"/>
                        </a:solidFill>
                        <a:effectLst/>
                        <a:latin typeface="Calibri"/>
                      </a:endParaRPr>
                    </a:p>
                  </a:txBody>
                  <a:tcPr marL="7918" marR="7918" marT="7918" marB="0" anchor="b"/>
                </a:tc>
                <a:tc>
                  <a:txBody>
                    <a:bodyPr/>
                    <a:lstStyle/>
                    <a:p>
                      <a:pPr algn="r" fontAlgn="b"/>
                      <a:r>
                        <a:rPr lang="es-MX" sz="2000" u="none" strike="noStrike">
                          <a:effectLst/>
                        </a:rPr>
                        <a:t>7.29041</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7918" marR="7918" marT="7918" marB="0" anchor="b"/>
                </a:tc>
                <a:tc>
                  <a:txBody>
                    <a:bodyPr/>
                    <a:lstStyle/>
                    <a:p>
                      <a:pPr algn="l" fontAlgn="b"/>
                      <a:r>
                        <a:rPr lang="es-MX" sz="2000" u="none" strike="noStrike" dirty="0">
                          <a:effectLst/>
                        </a:rPr>
                        <a:t> </a:t>
                      </a:r>
                      <a:endParaRPr lang="es-MX" sz="2000" b="1" i="0" u="none" strike="noStrike" dirty="0">
                        <a:solidFill>
                          <a:srgbClr val="000000"/>
                        </a:solidFill>
                        <a:effectLst/>
                        <a:latin typeface="Calibri"/>
                      </a:endParaRPr>
                    </a:p>
                  </a:txBody>
                  <a:tcPr marL="7918" marR="7918" marT="7918" marB="0" anchor="b"/>
                </a:tc>
              </a:tr>
            </a:tbl>
          </a:graphicData>
        </a:graphic>
      </p:graphicFrame>
      <mc:AlternateContent xmlns:mc="http://schemas.openxmlformats.org/markup-compatibility/2006" xmlns:a14="http://schemas.microsoft.com/office/drawing/2010/main">
        <mc:Choice Requires="a14">
          <p:sp>
            <p:nvSpPr>
              <p:cNvPr id="8" name="7 Rectángulo"/>
              <p:cNvSpPr/>
              <p:nvPr/>
            </p:nvSpPr>
            <p:spPr>
              <a:xfrm>
                <a:off x="256052" y="2852936"/>
                <a:ext cx="4941991" cy="948208"/>
              </a:xfrm>
              <a:prstGeom prst="rect">
                <a:avLst/>
              </a:prstGeom>
            </p:spPr>
            <p:txBody>
              <a:bodyPr wrap="square">
                <a:spAutoFit/>
              </a:bodyPr>
              <a:lstStyle/>
              <a:p>
                <a14:m>
                  <m:oMath xmlns:m="http://schemas.openxmlformats.org/officeDocument/2006/math">
                    <m:r>
                      <a:rPr lang="es-MX" sz="1600" i="1" smtClean="0">
                        <a:latin typeface="Cambria Math"/>
                      </a:rPr>
                      <m:t>𝑉𝐸</m:t>
                    </m:r>
                    <m:r>
                      <a:rPr lang="es-MX" sz="1600" i="1" smtClean="0">
                        <a:latin typeface="Cambria Math"/>
                      </a:rPr>
                      <m:t>=5.15</m:t>
                    </m:r>
                    <m:sSub>
                      <m:sSubPr>
                        <m:ctrlPr>
                          <a:rPr lang="es-ES" sz="1800" b="1" i="1">
                            <a:solidFill>
                              <a:srgbClr val="002060"/>
                            </a:solidFill>
                            <a:latin typeface="Cambria Math" panose="02040503050406030204" pitchFamily="18" charset="0"/>
                          </a:rPr>
                        </m:ctrlPr>
                      </m:sSubPr>
                      <m:e>
                        <m:r>
                          <a:rPr lang="es-ES" sz="1800" b="1" i="1" smtClean="0">
                            <a:solidFill>
                              <a:srgbClr val="002060"/>
                            </a:solidFill>
                            <a:latin typeface="Cambria Math"/>
                            <a:ea typeface="Cambria Math"/>
                          </a:rPr>
                          <m:t>𝝈</m:t>
                        </m:r>
                      </m:e>
                      <m:sub>
                        <m:r>
                          <a:rPr lang="es-MX" sz="1800" b="1" i="1" smtClean="0">
                            <a:solidFill>
                              <a:srgbClr val="002060"/>
                            </a:solidFill>
                            <a:latin typeface="Cambria Math"/>
                          </a:rPr>
                          <m:t>𝒓𝒆𝒑</m:t>
                        </m:r>
                      </m:sub>
                    </m:sSub>
                    <m:r>
                      <a:rPr lang="es-MX" sz="1800" b="1" i="1" smtClean="0">
                        <a:solidFill>
                          <a:srgbClr val="002060"/>
                        </a:solidFill>
                        <a:latin typeface="Cambria Math"/>
                      </a:rPr>
                      <m:t>=</m:t>
                    </m:r>
                    <m:r>
                      <a:rPr lang="es-MX" sz="1800" b="1" i="1" smtClean="0">
                        <a:solidFill>
                          <a:srgbClr val="002060"/>
                        </a:solidFill>
                        <a:latin typeface="Cambria Math"/>
                      </a:rPr>
                      <m:t>𝟓</m:t>
                    </m:r>
                    <m:r>
                      <a:rPr lang="es-MX" sz="1800" b="1" i="1" smtClean="0">
                        <a:solidFill>
                          <a:srgbClr val="002060"/>
                        </a:solidFill>
                        <a:latin typeface="Cambria Math"/>
                      </a:rPr>
                      <m:t>.</m:t>
                    </m:r>
                    <m:r>
                      <a:rPr lang="es-MX" sz="1800" b="1" i="1" smtClean="0">
                        <a:solidFill>
                          <a:srgbClr val="002060"/>
                        </a:solidFill>
                        <a:latin typeface="Cambria Math"/>
                      </a:rPr>
                      <m:t>𝟏𝟓</m:t>
                    </m:r>
                    <m:d>
                      <m:dPr>
                        <m:ctrlPr>
                          <a:rPr lang="es-MX" sz="1800" b="1" i="1" smtClean="0">
                            <a:solidFill>
                              <a:srgbClr val="002060"/>
                            </a:solidFill>
                            <a:latin typeface="Cambria Math" panose="02040503050406030204" pitchFamily="18" charset="0"/>
                          </a:rPr>
                        </m:ctrlPr>
                      </m:dPr>
                      <m:e>
                        <m:r>
                          <a:rPr lang="es-MX" sz="1800" b="1" i="1" smtClean="0">
                            <a:solidFill>
                              <a:srgbClr val="002060"/>
                            </a:solidFill>
                            <a:latin typeface="Cambria Math"/>
                          </a:rPr>
                          <m:t>𝟎</m:t>
                        </m:r>
                        <m:r>
                          <a:rPr lang="es-MX" sz="1800" b="1" i="1" smtClean="0">
                            <a:solidFill>
                              <a:srgbClr val="002060"/>
                            </a:solidFill>
                            <a:latin typeface="Cambria Math"/>
                          </a:rPr>
                          <m:t>.</m:t>
                        </m:r>
                        <m:r>
                          <a:rPr lang="es-MX" sz="1800" b="1" i="1" smtClean="0">
                            <a:solidFill>
                              <a:srgbClr val="002060"/>
                            </a:solidFill>
                            <a:latin typeface="Cambria Math"/>
                          </a:rPr>
                          <m:t>𝟓𝟔𝟎𝟒</m:t>
                        </m:r>
                      </m:e>
                    </m:d>
                    <m:r>
                      <a:rPr lang="es-MX" sz="1800" b="1" i="1" smtClean="0">
                        <a:solidFill>
                          <a:srgbClr val="002060"/>
                        </a:solidFill>
                        <a:latin typeface="Cambria Math"/>
                      </a:rPr>
                      <m:t>=</m:t>
                    </m:r>
                    <m:r>
                      <a:rPr lang="es-MX" sz="1800" b="1" i="1" smtClean="0">
                        <a:solidFill>
                          <a:srgbClr val="002060"/>
                        </a:solidFill>
                        <a:latin typeface="Cambria Math"/>
                      </a:rPr>
                      <m:t>𝟐</m:t>
                    </m:r>
                    <m:r>
                      <a:rPr lang="es-MX" sz="1800" b="1" i="1" smtClean="0">
                        <a:solidFill>
                          <a:srgbClr val="002060"/>
                        </a:solidFill>
                        <a:latin typeface="Cambria Math"/>
                      </a:rPr>
                      <m:t>.</m:t>
                    </m:r>
                    <m:r>
                      <a:rPr lang="es-MX" sz="1800" b="1" i="1" smtClean="0">
                        <a:solidFill>
                          <a:srgbClr val="002060"/>
                        </a:solidFill>
                        <a:latin typeface="Cambria Math"/>
                      </a:rPr>
                      <m:t>𝟖𝟖</m:t>
                    </m:r>
                  </m:oMath>
                </a14:m>
                <a:r>
                  <a:rPr lang="es-MX" sz="1800" b="1" i="1" dirty="0" smtClean="0">
                    <a:solidFill>
                      <a:srgbClr val="002060"/>
                    </a:solidFill>
                    <a:latin typeface="Cambria Math"/>
                  </a:rPr>
                  <a:t>6</a:t>
                </a:r>
              </a:p>
              <a:p>
                <a:pPr/>
                <a14:m>
                  <m:oMathPara xmlns:m="http://schemas.openxmlformats.org/officeDocument/2006/math">
                    <m:oMathParaPr>
                      <m:jc m:val="left"/>
                    </m:oMathParaPr>
                    <m:oMath xmlns:m="http://schemas.openxmlformats.org/officeDocument/2006/math">
                      <m:r>
                        <a:rPr lang="es-MX" sz="1800" i="1">
                          <a:latin typeface="Cambria Math"/>
                        </a:rPr>
                        <m:t>𝑉𝑂</m:t>
                      </m:r>
                      <m:r>
                        <a:rPr lang="es-MX" sz="1800" i="1">
                          <a:latin typeface="Cambria Math"/>
                        </a:rPr>
                        <m:t>=5.15</m:t>
                      </m:r>
                      <m:sSub>
                        <m:sSubPr>
                          <m:ctrlPr>
                            <a:rPr lang="es-ES" sz="1800" b="1" i="1">
                              <a:solidFill>
                                <a:srgbClr val="002060"/>
                              </a:solidFill>
                              <a:latin typeface="Cambria Math" panose="02040503050406030204" pitchFamily="18" charset="0"/>
                            </a:rPr>
                          </m:ctrlPr>
                        </m:sSubPr>
                        <m:e>
                          <m:r>
                            <a:rPr lang="es-ES" sz="1800" b="1" i="1">
                              <a:solidFill>
                                <a:srgbClr val="002060"/>
                              </a:solidFill>
                              <a:latin typeface="Cambria Math"/>
                              <a:ea typeface="Cambria Math"/>
                            </a:rPr>
                            <m:t>𝝈</m:t>
                          </m:r>
                        </m:e>
                        <m:sub>
                          <m:r>
                            <a:rPr lang="es-MX" sz="1800" b="1" i="1">
                              <a:solidFill>
                                <a:srgbClr val="002060"/>
                              </a:solidFill>
                              <a:latin typeface="Cambria Math"/>
                            </a:rPr>
                            <m:t>𝒓</m:t>
                          </m:r>
                          <m:r>
                            <a:rPr lang="es-MX" sz="1800" b="1" i="1" smtClean="0">
                              <a:solidFill>
                                <a:srgbClr val="002060"/>
                              </a:solidFill>
                              <a:latin typeface="Cambria Math"/>
                            </a:rPr>
                            <m:t>𝒆𝒑𝒓𝒐𝒅</m:t>
                          </m:r>
                        </m:sub>
                      </m:sSub>
                      <m:r>
                        <a:rPr lang="es-MX" sz="1800" b="1" i="1" smtClean="0">
                          <a:solidFill>
                            <a:srgbClr val="002060"/>
                          </a:solidFill>
                          <a:latin typeface="Cambria Math"/>
                        </a:rPr>
                        <m:t>=</m:t>
                      </m:r>
                      <m:r>
                        <a:rPr lang="es-MX" sz="1800" b="1" i="1" smtClean="0">
                          <a:solidFill>
                            <a:srgbClr val="002060"/>
                          </a:solidFill>
                          <a:latin typeface="Cambria Math"/>
                        </a:rPr>
                        <m:t>𝟓</m:t>
                      </m:r>
                      <m:r>
                        <a:rPr lang="es-MX" sz="1800" b="1" i="1" smtClean="0">
                          <a:solidFill>
                            <a:srgbClr val="002060"/>
                          </a:solidFill>
                          <a:latin typeface="Cambria Math"/>
                        </a:rPr>
                        <m:t>.</m:t>
                      </m:r>
                      <m:r>
                        <a:rPr lang="es-MX" sz="1800" b="1" i="1" smtClean="0">
                          <a:solidFill>
                            <a:srgbClr val="002060"/>
                          </a:solidFill>
                          <a:latin typeface="Cambria Math"/>
                        </a:rPr>
                        <m:t>𝟏𝟓</m:t>
                      </m:r>
                      <m:d>
                        <m:dPr>
                          <m:ctrlPr>
                            <a:rPr lang="es-MX" sz="1800" b="1" i="1" smtClean="0">
                              <a:solidFill>
                                <a:srgbClr val="002060"/>
                              </a:solidFill>
                              <a:latin typeface="Cambria Math" panose="02040503050406030204" pitchFamily="18" charset="0"/>
                            </a:rPr>
                          </m:ctrlPr>
                        </m:dPr>
                        <m:e>
                          <m:r>
                            <a:rPr lang="es-MX" sz="1800" b="1" i="1" smtClean="0">
                              <a:solidFill>
                                <a:srgbClr val="002060"/>
                              </a:solidFill>
                              <a:latin typeface="Cambria Math"/>
                            </a:rPr>
                            <m:t>𝟎</m:t>
                          </m:r>
                          <m:r>
                            <a:rPr lang="es-MX" sz="1800" b="1" i="1" smtClean="0">
                              <a:solidFill>
                                <a:srgbClr val="002060"/>
                              </a:solidFill>
                              <a:latin typeface="Cambria Math"/>
                            </a:rPr>
                            <m:t>.</m:t>
                          </m:r>
                          <m:r>
                            <a:rPr lang="es-MX" sz="1800" b="1" i="1" smtClean="0">
                              <a:solidFill>
                                <a:srgbClr val="002060"/>
                              </a:solidFill>
                              <a:latin typeface="Cambria Math"/>
                            </a:rPr>
                            <m:t>𝟑𝟎𝟐𝟖</m:t>
                          </m:r>
                        </m:e>
                      </m:d>
                      <m:r>
                        <a:rPr lang="es-MX" sz="1800" b="1" i="1" smtClean="0">
                          <a:solidFill>
                            <a:srgbClr val="002060"/>
                          </a:solidFill>
                          <a:latin typeface="Cambria Math"/>
                        </a:rPr>
                        <m:t>=</m:t>
                      </m:r>
                      <m:r>
                        <a:rPr lang="es-MX" sz="1800" b="1" i="1" smtClean="0">
                          <a:solidFill>
                            <a:srgbClr val="002060"/>
                          </a:solidFill>
                          <a:latin typeface="Cambria Math"/>
                        </a:rPr>
                        <m:t>𝟏</m:t>
                      </m:r>
                      <m:r>
                        <a:rPr lang="es-MX" sz="1800" b="1" i="1" smtClean="0">
                          <a:solidFill>
                            <a:srgbClr val="002060"/>
                          </a:solidFill>
                          <a:latin typeface="Cambria Math"/>
                        </a:rPr>
                        <m:t>.</m:t>
                      </m:r>
                      <m:r>
                        <a:rPr lang="es-MX" sz="1800" b="1" i="1" smtClean="0">
                          <a:solidFill>
                            <a:srgbClr val="002060"/>
                          </a:solidFill>
                          <a:latin typeface="Cambria Math"/>
                        </a:rPr>
                        <m:t>𝟓𝟓𝟗</m:t>
                      </m:r>
                    </m:oMath>
                  </m:oMathPara>
                </a14:m>
                <a:endParaRPr lang="es-MX" sz="1800" b="1" i="1" dirty="0" smtClean="0">
                  <a:solidFill>
                    <a:srgbClr val="002060"/>
                  </a:solidFill>
                  <a:latin typeface="Cambria Math"/>
                </a:endParaRPr>
              </a:p>
              <a:p>
                <a:pPr/>
                <a14:m>
                  <m:oMathPara xmlns:m="http://schemas.openxmlformats.org/officeDocument/2006/math">
                    <m:oMathParaPr>
                      <m:jc m:val="left"/>
                    </m:oMathParaPr>
                    <m:oMath xmlns:m="http://schemas.openxmlformats.org/officeDocument/2006/math">
                      <m:r>
                        <a:rPr lang="es-MX" sz="1800" i="1">
                          <a:latin typeface="Cambria Math"/>
                        </a:rPr>
                        <m:t>𝑅</m:t>
                      </m:r>
                      <m:r>
                        <a:rPr lang="es-MX" sz="1800" i="1">
                          <a:latin typeface="Cambria Math"/>
                        </a:rPr>
                        <m:t>&amp;</m:t>
                      </m:r>
                      <m:r>
                        <a:rPr lang="es-MX" sz="1800" i="1">
                          <a:latin typeface="Cambria Math"/>
                        </a:rPr>
                        <m:t>𝑅</m:t>
                      </m:r>
                      <m:r>
                        <a:rPr lang="es-MX" sz="1800" i="1">
                          <a:latin typeface="Cambria Math"/>
                        </a:rPr>
                        <m:t>=5.15</m:t>
                      </m:r>
                      <m:sSub>
                        <m:sSubPr>
                          <m:ctrlPr>
                            <a:rPr lang="es-ES" sz="1800" b="1" i="1">
                              <a:solidFill>
                                <a:srgbClr val="002060"/>
                              </a:solidFill>
                              <a:latin typeface="Cambria Math" panose="02040503050406030204" pitchFamily="18" charset="0"/>
                            </a:rPr>
                          </m:ctrlPr>
                        </m:sSubPr>
                        <m:e>
                          <m:r>
                            <a:rPr lang="es-ES" sz="1800" b="1" i="1">
                              <a:solidFill>
                                <a:srgbClr val="002060"/>
                              </a:solidFill>
                              <a:latin typeface="Cambria Math"/>
                              <a:ea typeface="Cambria Math"/>
                            </a:rPr>
                            <m:t>𝝈</m:t>
                          </m:r>
                        </m:e>
                        <m:sub>
                          <m:r>
                            <a:rPr lang="es-MX" sz="1800" b="1" i="1" smtClean="0">
                              <a:solidFill>
                                <a:srgbClr val="002060"/>
                              </a:solidFill>
                              <a:latin typeface="Cambria Math"/>
                              <a:ea typeface="Cambria Math"/>
                            </a:rPr>
                            <m:t>𝑹</m:t>
                          </m:r>
                          <m:r>
                            <a:rPr lang="es-MX" sz="1800" b="1" i="1" smtClean="0">
                              <a:solidFill>
                                <a:srgbClr val="002060"/>
                              </a:solidFill>
                              <a:latin typeface="Cambria Math"/>
                              <a:ea typeface="Cambria Math"/>
                            </a:rPr>
                            <m:t>&amp;</m:t>
                          </m:r>
                          <m:r>
                            <a:rPr lang="es-MX" sz="1800" b="1" i="1" smtClean="0">
                              <a:solidFill>
                                <a:srgbClr val="002060"/>
                              </a:solidFill>
                              <a:latin typeface="Cambria Math"/>
                              <a:ea typeface="Cambria Math"/>
                            </a:rPr>
                            <m:t>𝑹</m:t>
                          </m:r>
                        </m:sub>
                      </m:sSub>
                      <m:r>
                        <a:rPr lang="es-MX" sz="1800" b="1" i="1" smtClean="0">
                          <a:solidFill>
                            <a:srgbClr val="002060"/>
                          </a:solidFill>
                          <a:latin typeface="Cambria Math"/>
                        </a:rPr>
                        <m:t>=</m:t>
                      </m:r>
                      <m:r>
                        <a:rPr lang="es-MX" sz="1800" b="1" i="1" smtClean="0">
                          <a:solidFill>
                            <a:srgbClr val="002060"/>
                          </a:solidFill>
                          <a:latin typeface="Cambria Math"/>
                        </a:rPr>
                        <m:t>𝟓</m:t>
                      </m:r>
                      <m:r>
                        <a:rPr lang="es-MX" sz="1800" b="1" i="1" smtClean="0">
                          <a:solidFill>
                            <a:srgbClr val="002060"/>
                          </a:solidFill>
                          <a:latin typeface="Cambria Math"/>
                        </a:rPr>
                        <m:t>.</m:t>
                      </m:r>
                      <m:r>
                        <a:rPr lang="es-MX" sz="1800" b="1" i="1" smtClean="0">
                          <a:solidFill>
                            <a:srgbClr val="002060"/>
                          </a:solidFill>
                          <a:latin typeface="Cambria Math"/>
                        </a:rPr>
                        <m:t>𝟏𝟓</m:t>
                      </m:r>
                      <m:d>
                        <m:dPr>
                          <m:ctrlPr>
                            <a:rPr lang="es-MX" sz="1800" b="1" i="1" smtClean="0">
                              <a:solidFill>
                                <a:srgbClr val="002060"/>
                              </a:solidFill>
                              <a:latin typeface="Cambria Math" panose="02040503050406030204" pitchFamily="18" charset="0"/>
                            </a:rPr>
                          </m:ctrlPr>
                        </m:dPr>
                        <m:e>
                          <m:r>
                            <a:rPr lang="es-MX" sz="1800" b="1" i="1" smtClean="0">
                              <a:solidFill>
                                <a:srgbClr val="002060"/>
                              </a:solidFill>
                              <a:latin typeface="Cambria Math"/>
                            </a:rPr>
                            <m:t>𝟎</m:t>
                          </m:r>
                          <m:r>
                            <a:rPr lang="es-MX" sz="1800" b="1" i="1" smtClean="0">
                              <a:solidFill>
                                <a:srgbClr val="002060"/>
                              </a:solidFill>
                              <a:latin typeface="Cambria Math"/>
                            </a:rPr>
                            <m:t>.</m:t>
                          </m:r>
                          <m:r>
                            <a:rPr lang="es-MX" sz="1800" b="1" i="1" smtClean="0">
                              <a:solidFill>
                                <a:srgbClr val="002060"/>
                              </a:solidFill>
                              <a:latin typeface="Cambria Math"/>
                            </a:rPr>
                            <m:t>𝟔𝟑𝟕</m:t>
                          </m:r>
                        </m:e>
                      </m:d>
                      <m:r>
                        <a:rPr lang="es-MX" sz="1800" b="1" i="1" smtClean="0">
                          <a:solidFill>
                            <a:srgbClr val="002060"/>
                          </a:solidFill>
                          <a:latin typeface="Cambria Math"/>
                        </a:rPr>
                        <m:t>=</m:t>
                      </m:r>
                      <m:r>
                        <a:rPr lang="es-MX" sz="1800" b="1" i="1" smtClean="0">
                          <a:solidFill>
                            <a:srgbClr val="002060"/>
                          </a:solidFill>
                          <a:latin typeface="Cambria Math"/>
                        </a:rPr>
                        <m:t>𝟑</m:t>
                      </m:r>
                      <m:r>
                        <a:rPr lang="es-MX" sz="1800" b="1" i="1" smtClean="0">
                          <a:solidFill>
                            <a:srgbClr val="002060"/>
                          </a:solidFill>
                          <a:latin typeface="Cambria Math"/>
                        </a:rPr>
                        <m:t>.</m:t>
                      </m:r>
                      <m:r>
                        <a:rPr lang="es-MX" sz="1800" b="1" i="1" smtClean="0">
                          <a:solidFill>
                            <a:srgbClr val="002060"/>
                          </a:solidFill>
                          <a:latin typeface="Cambria Math"/>
                        </a:rPr>
                        <m:t>𝟐𝟖</m:t>
                      </m:r>
                    </m:oMath>
                  </m:oMathPara>
                </a14:m>
                <a:endParaRPr lang="es-MX" sz="1800" dirty="0"/>
              </a:p>
            </p:txBody>
          </p:sp>
        </mc:Choice>
        <mc:Fallback xmlns="">
          <p:sp>
            <p:nvSpPr>
              <p:cNvPr id="8" name="7 Rectángulo"/>
              <p:cNvSpPr>
                <a:spLocks noRot="1" noChangeAspect="1" noMove="1" noResize="1" noEditPoints="1" noAdjustHandles="1" noChangeArrowheads="1" noChangeShapeType="1" noTextEdit="1"/>
              </p:cNvSpPr>
              <p:nvPr/>
            </p:nvSpPr>
            <p:spPr>
              <a:xfrm>
                <a:off x="256052" y="2852936"/>
                <a:ext cx="4941991" cy="948208"/>
              </a:xfrm>
              <a:prstGeom prst="rect">
                <a:avLst/>
              </a:prstGeom>
              <a:blipFill rotWithShape="1">
                <a:blip r:embed="rId2"/>
                <a:stretch>
                  <a:fillRect t="-576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288977" y="3933056"/>
                <a:ext cx="4859087" cy="1982081"/>
              </a:xfrm>
              <a:prstGeom prst="rect">
                <a:avLst/>
              </a:prstGeom>
            </p:spPr>
            <p:txBody>
              <a:bodyPr wrap="square">
                <a:spAutoFit/>
              </a:bodyPr>
              <a:lstStyle/>
              <a:p>
                <a:r>
                  <a:rPr lang="es-MX" sz="1800" b="1" dirty="0" smtClean="0"/>
                  <a:t>Análisis </a:t>
                </a:r>
                <a:r>
                  <a:rPr lang="es-MX" sz="1800" b="1" dirty="0"/>
                  <a:t>en % de tolerancias</a:t>
                </a:r>
              </a:p>
              <a:p>
                <a:pPr/>
                <a14:m>
                  <m:oMathPara xmlns:m="http://schemas.openxmlformats.org/officeDocument/2006/math">
                    <m:oMathParaPr>
                      <m:jc m:val="left"/>
                    </m:oMathParaPr>
                    <m:oMath xmlns:m="http://schemas.openxmlformats.org/officeDocument/2006/math">
                      <m:r>
                        <a:rPr lang="es-MX" sz="1800" b="1" i="1" smtClean="0">
                          <a:latin typeface="Cambria Math"/>
                        </a:rPr>
                        <m:t>%</m:t>
                      </m:r>
                      <m:r>
                        <a:rPr lang="es-MX" sz="1800" b="1" i="1">
                          <a:latin typeface="Cambria Math"/>
                        </a:rPr>
                        <m:t>𝑽𝑬</m:t>
                      </m:r>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d>
                            <m:dPr>
                              <m:ctrlPr>
                                <a:rPr lang="es-MX" sz="1800" b="1" i="1">
                                  <a:latin typeface="Cambria Math" panose="02040503050406030204" pitchFamily="18" charset="0"/>
                                </a:rPr>
                              </m:ctrlPr>
                            </m:dPr>
                            <m:e>
                              <m:r>
                                <a:rPr lang="es-MX" sz="1800" b="1" i="1">
                                  <a:latin typeface="Cambria Math"/>
                                </a:rPr>
                                <m:t>𝑽𝑬</m:t>
                              </m:r>
                            </m:e>
                          </m:d>
                        </m:num>
                        <m:den>
                          <m:r>
                            <a:rPr lang="es-MX" sz="1800" b="1" i="1">
                              <a:latin typeface="Cambria Math"/>
                            </a:rPr>
                            <m:t>𝑬𝑺</m:t>
                          </m:r>
                          <m:r>
                            <a:rPr lang="es-MX" sz="1800" b="1" i="1">
                              <a:latin typeface="Cambria Math"/>
                            </a:rPr>
                            <m:t>−</m:t>
                          </m:r>
                          <m:r>
                            <a:rPr lang="es-MX" sz="1800" b="1" i="1">
                              <a:latin typeface="Cambria Math"/>
                            </a:rPr>
                            <m:t>𝑬𝑰</m:t>
                          </m:r>
                        </m:den>
                      </m:f>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r>
                            <a:rPr lang="es-MX" sz="1800" b="1" i="1">
                              <a:latin typeface="Cambria Math"/>
                            </a:rPr>
                            <m:t>(</m:t>
                          </m:r>
                          <m:r>
                            <a:rPr lang="es-MX" sz="1800" b="1" i="1" smtClean="0">
                              <a:latin typeface="Cambria Math"/>
                            </a:rPr>
                            <m:t>𝟐</m:t>
                          </m:r>
                          <m:r>
                            <a:rPr lang="es-MX" sz="1800" b="1" i="1" smtClean="0">
                              <a:latin typeface="Cambria Math"/>
                            </a:rPr>
                            <m:t>.</m:t>
                          </m:r>
                          <m:r>
                            <a:rPr lang="es-MX" sz="1800" b="1" i="1" smtClean="0">
                              <a:latin typeface="Cambria Math"/>
                            </a:rPr>
                            <m:t>𝟖𝟖𝟔</m:t>
                          </m:r>
                          <m:r>
                            <a:rPr lang="es-MX" sz="1800" b="1" i="1">
                              <a:latin typeface="Cambria Math"/>
                            </a:rPr>
                            <m:t>)</m:t>
                          </m:r>
                        </m:num>
                        <m:den>
                          <m:r>
                            <a:rPr lang="es-MX" sz="1800" b="1" i="1">
                              <a:latin typeface="Cambria Math"/>
                            </a:rPr>
                            <m:t>𝟏𝟓</m:t>
                          </m:r>
                        </m:den>
                      </m:f>
                      <m:r>
                        <a:rPr lang="es-MX" sz="1800" b="1" i="1">
                          <a:latin typeface="Cambria Math"/>
                        </a:rPr>
                        <m:t>=</m:t>
                      </m:r>
                      <m:r>
                        <a:rPr lang="es-MX" sz="1800" b="1" i="1" smtClean="0">
                          <a:solidFill>
                            <a:srgbClr val="FF0000"/>
                          </a:solidFill>
                          <a:latin typeface="Cambria Math"/>
                        </a:rPr>
                        <m:t>𝟏𝟗</m:t>
                      </m:r>
                      <m:r>
                        <a:rPr lang="es-MX" sz="1800" b="1" i="1" smtClean="0">
                          <a:solidFill>
                            <a:srgbClr val="FF0000"/>
                          </a:solidFill>
                          <a:latin typeface="Cambria Math"/>
                        </a:rPr>
                        <m:t>.</m:t>
                      </m:r>
                      <m:r>
                        <a:rPr lang="es-MX" sz="1800" b="1" i="1" smtClean="0">
                          <a:solidFill>
                            <a:srgbClr val="FF0000"/>
                          </a:solidFill>
                          <a:latin typeface="Cambria Math"/>
                        </a:rPr>
                        <m:t>𝟐𝟒</m:t>
                      </m:r>
                      <m:r>
                        <a:rPr lang="es-MX" sz="1800" b="1" i="1">
                          <a:solidFill>
                            <a:srgbClr val="FF0000"/>
                          </a:solidFill>
                          <a:latin typeface="Cambria Math"/>
                        </a:rPr>
                        <m:t>%</m:t>
                      </m:r>
                    </m:oMath>
                  </m:oMathPara>
                </a14:m>
                <a:endParaRPr lang="es-MX" sz="1800" b="1" dirty="0"/>
              </a:p>
              <a:p>
                <a:pPr/>
                <a14:m>
                  <m:oMathPara xmlns:m="http://schemas.openxmlformats.org/officeDocument/2006/math">
                    <m:oMathParaPr>
                      <m:jc m:val="left"/>
                    </m:oMathParaPr>
                    <m:oMath xmlns:m="http://schemas.openxmlformats.org/officeDocument/2006/math">
                      <m:r>
                        <a:rPr lang="es-MX" sz="1800" b="1" i="1">
                          <a:latin typeface="Cambria Math"/>
                        </a:rPr>
                        <m:t>%</m:t>
                      </m:r>
                      <m:r>
                        <a:rPr lang="es-MX" sz="1800" b="1" i="1">
                          <a:latin typeface="Cambria Math"/>
                        </a:rPr>
                        <m:t>𝑽𝑶</m:t>
                      </m:r>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d>
                            <m:dPr>
                              <m:ctrlPr>
                                <a:rPr lang="es-MX" sz="1800" b="1" i="1">
                                  <a:latin typeface="Cambria Math" panose="02040503050406030204" pitchFamily="18" charset="0"/>
                                </a:rPr>
                              </m:ctrlPr>
                            </m:dPr>
                            <m:e>
                              <m:r>
                                <a:rPr lang="es-MX" sz="1800" b="1" i="1">
                                  <a:latin typeface="Cambria Math"/>
                                </a:rPr>
                                <m:t>𝑽𝑶</m:t>
                              </m:r>
                            </m:e>
                          </m:d>
                        </m:num>
                        <m:den>
                          <m:r>
                            <a:rPr lang="es-MX" sz="1800" b="1" i="1">
                              <a:latin typeface="Cambria Math"/>
                            </a:rPr>
                            <m:t>𝑬𝑺</m:t>
                          </m:r>
                          <m:r>
                            <a:rPr lang="es-MX" sz="1800" b="1" i="1">
                              <a:latin typeface="Cambria Math"/>
                            </a:rPr>
                            <m:t>−</m:t>
                          </m:r>
                          <m:r>
                            <a:rPr lang="es-MX" sz="1800" b="1" i="1">
                              <a:latin typeface="Cambria Math"/>
                            </a:rPr>
                            <m:t>𝑬𝑰</m:t>
                          </m:r>
                        </m:den>
                      </m:f>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r>
                            <a:rPr lang="es-MX" sz="1800" b="1" i="1">
                              <a:latin typeface="Cambria Math"/>
                            </a:rPr>
                            <m:t>(</m:t>
                          </m:r>
                          <m:r>
                            <a:rPr lang="es-MX" sz="1800" b="1" i="1">
                              <a:latin typeface="Cambria Math"/>
                            </a:rPr>
                            <m:t>𝟏</m:t>
                          </m:r>
                          <m:r>
                            <a:rPr lang="es-MX" sz="1800" b="1" i="1">
                              <a:latin typeface="Cambria Math"/>
                            </a:rPr>
                            <m:t>.</m:t>
                          </m:r>
                          <m:r>
                            <a:rPr lang="es-MX" sz="1800" b="1" i="1" smtClean="0">
                              <a:latin typeface="Cambria Math"/>
                            </a:rPr>
                            <m:t>𝟓𝟓𝟗</m:t>
                          </m:r>
                          <m:r>
                            <a:rPr lang="es-MX" sz="1800" b="1" i="1">
                              <a:latin typeface="Cambria Math"/>
                            </a:rPr>
                            <m:t>)</m:t>
                          </m:r>
                        </m:num>
                        <m:den>
                          <m:r>
                            <a:rPr lang="es-MX" sz="1800" b="1" i="1">
                              <a:latin typeface="Cambria Math"/>
                            </a:rPr>
                            <m:t>𝟏𝟓</m:t>
                          </m:r>
                        </m:den>
                      </m:f>
                      <m:r>
                        <a:rPr lang="es-MX" sz="1800" b="1" i="1">
                          <a:latin typeface="Cambria Math"/>
                        </a:rPr>
                        <m:t>=</m:t>
                      </m:r>
                      <m:r>
                        <a:rPr lang="es-MX" sz="1800" b="1" i="1">
                          <a:latin typeface="Cambria Math"/>
                        </a:rPr>
                        <m:t>𝟏𝟎</m:t>
                      </m:r>
                      <m:r>
                        <a:rPr lang="es-MX" sz="1800" b="1" i="1">
                          <a:latin typeface="Cambria Math"/>
                        </a:rPr>
                        <m:t>.</m:t>
                      </m:r>
                      <m:r>
                        <a:rPr lang="es-MX" sz="1800" b="1" i="1" smtClean="0">
                          <a:latin typeface="Cambria Math"/>
                        </a:rPr>
                        <m:t>𝟑𝟗</m:t>
                      </m:r>
                      <m:r>
                        <a:rPr lang="es-MX" sz="1800" b="1" i="1">
                          <a:latin typeface="Cambria Math"/>
                        </a:rPr>
                        <m:t>%</m:t>
                      </m:r>
                    </m:oMath>
                  </m:oMathPara>
                </a14:m>
                <a:endParaRPr lang="es-MX" sz="1800" b="1" dirty="0"/>
              </a:p>
              <a:p>
                <a:pPr/>
                <a14:m>
                  <m:oMathPara xmlns:m="http://schemas.openxmlformats.org/officeDocument/2006/math">
                    <m:oMathParaPr>
                      <m:jc m:val="left"/>
                    </m:oMathParaPr>
                    <m:oMath xmlns:m="http://schemas.openxmlformats.org/officeDocument/2006/math">
                      <m:r>
                        <a:rPr lang="es-MX" sz="1800" b="1" i="1">
                          <a:latin typeface="Cambria Math"/>
                        </a:rPr>
                        <m:t>%</m:t>
                      </m:r>
                      <m:r>
                        <a:rPr lang="es-MX" sz="1800" b="1" i="1">
                          <a:latin typeface="Cambria Math"/>
                        </a:rPr>
                        <m:t>𝑹</m:t>
                      </m:r>
                      <m:r>
                        <a:rPr lang="es-MX" sz="1800" b="1" i="1">
                          <a:latin typeface="Cambria Math"/>
                        </a:rPr>
                        <m:t>&amp;</m:t>
                      </m:r>
                      <m:r>
                        <a:rPr lang="es-MX" sz="1800" b="1" i="1">
                          <a:latin typeface="Cambria Math"/>
                        </a:rPr>
                        <m:t>𝑹</m:t>
                      </m:r>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d>
                            <m:dPr>
                              <m:ctrlPr>
                                <a:rPr lang="es-MX" sz="1800" b="1" i="1">
                                  <a:latin typeface="Cambria Math" panose="02040503050406030204" pitchFamily="18" charset="0"/>
                                </a:rPr>
                              </m:ctrlPr>
                            </m:dPr>
                            <m:e>
                              <m:r>
                                <a:rPr lang="es-MX" sz="1800" b="1" i="1">
                                  <a:latin typeface="Cambria Math"/>
                                </a:rPr>
                                <m:t>𝑹</m:t>
                              </m:r>
                              <m:r>
                                <a:rPr lang="es-MX" sz="1800" b="1" i="1">
                                  <a:latin typeface="Cambria Math"/>
                                </a:rPr>
                                <m:t>&amp;</m:t>
                              </m:r>
                              <m:r>
                                <a:rPr lang="es-MX" sz="1800" b="1" i="1">
                                  <a:latin typeface="Cambria Math"/>
                                </a:rPr>
                                <m:t>𝑹</m:t>
                              </m:r>
                            </m:e>
                          </m:d>
                        </m:num>
                        <m:den>
                          <m:r>
                            <a:rPr lang="es-MX" sz="1800" b="1" i="1">
                              <a:latin typeface="Cambria Math"/>
                            </a:rPr>
                            <m:t>𝑬𝑺</m:t>
                          </m:r>
                          <m:r>
                            <a:rPr lang="es-MX" sz="1800" b="1" i="1">
                              <a:latin typeface="Cambria Math"/>
                            </a:rPr>
                            <m:t>−</m:t>
                          </m:r>
                          <m:r>
                            <a:rPr lang="es-MX" sz="1800" b="1" i="1">
                              <a:latin typeface="Cambria Math"/>
                            </a:rPr>
                            <m:t>𝑬𝑰</m:t>
                          </m:r>
                        </m:den>
                      </m:f>
                      <m:r>
                        <a:rPr lang="es-MX" sz="1800" b="1" i="1">
                          <a:latin typeface="Cambria Math"/>
                        </a:rPr>
                        <m:t>=</m:t>
                      </m:r>
                      <m:f>
                        <m:fPr>
                          <m:ctrlPr>
                            <a:rPr lang="es-MX" sz="1800" b="1" i="1">
                              <a:latin typeface="Cambria Math" panose="02040503050406030204" pitchFamily="18" charset="0"/>
                            </a:rPr>
                          </m:ctrlPr>
                        </m:fPr>
                        <m:num>
                          <m:r>
                            <a:rPr lang="es-MX" sz="1800" b="1" i="1">
                              <a:latin typeface="Cambria Math"/>
                            </a:rPr>
                            <m:t>𝟏𝟎𝟎</m:t>
                          </m:r>
                          <m:d>
                            <m:dPr>
                              <m:ctrlPr>
                                <a:rPr lang="es-MX" sz="1800" b="1" i="1">
                                  <a:latin typeface="Cambria Math" panose="02040503050406030204" pitchFamily="18" charset="0"/>
                                </a:rPr>
                              </m:ctrlPr>
                            </m:dPr>
                            <m:e>
                              <m:r>
                                <a:rPr lang="es-MX" sz="1800" b="1" i="1">
                                  <a:latin typeface="Cambria Math"/>
                                </a:rPr>
                                <m:t>𝟑</m:t>
                              </m:r>
                              <m:r>
                                <a:rPr lang="es-MX" sz="1800" b="1" i="1">
                                  <a:latin typeface="Cambria Math"/>
                                </a:rPr>
                                <m:t>.</m:t>
                              </m:r>
                              <m:r>
                                <a:rPr lang="es-MX" sz="1800" b="1" i="1" smtClean="0">
                                  <a:latin typeface="Cambria Math"/>
                                </a:rPr>
                                <m:t>𝟐𝟖</m:t>
                              </m:r>
                            </m:e>
                          </m:d>
                        </m:num>
                        <m:den>
                          <m:r>
                            <a:rPr lang="es-MX" sz="1800" b="1" i="1">
                              <a:latin typeface="Cambria Math"/>
                            </a:rPr>
                            <m:t>𝟏𝟓</m:t>
                          </m:r>
                        </m:den>
                      </m:f>
                      <m:r>
                        <a:rPr lang="es-MX" sz="1800" b="1" i="1">
                          <a:latin typeface="Cambria Math"/>
                        </a:rPr>
                        <m:t>=</m:t>
                      </m:r>
                      <m:r>
                        <a:rPr lang="es-MX" sz="1800" b="1" i="1">
                          <a:solidFill>
                            <a:srgbClr val="FF0000"/>
                          </a:solidFill>
                          <a:latin typeface="Cambria Math"/>
                        </a:rPr>
                        <m:t>𝟐</m:t>
                      </m:r>
                      <m:r>
                        <a:rPr lang="es-MX" sz="1800" b="1" i="1" smtClean="0">
                          <a:solidFill>
                            <a:srgbClr val="FF0000"/>
                          </a:solidFill>
                          <a:latin typeface="Cambria Math"/>
                        </a:rPr>
                        <m:t>𝟏</m:t>
                      </m:r>
                      <m:r>
                        <a:rPr lang="es-MX" sz="1800" b="1" i="1">
                          <a:solidFill>
                            <a:srgbClr val="FF0000"/>
                          </a:solidFill>
                          <a:latin typeface="Cambria Math"/>
                        </a:rPr>
                        <m:t>.</m:t>
                      </m:r>
                      <m:r>
                        <a:rPr lang="es-MX" sz="1800" b="1" i="1" smtClean="0">
                          <a:solidFill>
                            <a:srgbClr val="FF0000"/>
                          </a:solidFill>
                          <a:latin typeface="Cambria Math"/>
                        </a:rPr>
                        <m:t>𝟖𝟔</m:t>
                      </m:r>
                      <m:r>
                        <a:rPr lang="es-MX" sz="1800" b="1" i="1">
                          <a:solidFill>
                            <a:srgbClr val="FF0000"/>
                          </a:solidFill>
                          <a:latin typeface="Cambria Math"/>
                        </a:rPr>
                        <m:t>%</m:t>
                      </m:r>
                    </m:oMath>
                  </m:oMathPara>
                </a14:m>
                <a:endParaRPr lang="es-MX" sz="1800" b="1" dirty="0"/>
              </a:p>
            </p:txBody>
          </p:sp>
        </mc:Choice>
        <mc:Fallback xmlns="">
          <p:sp>
            <p:nvSpPr>
              <p:cNvPr id="9" name="8 Rectángulo"/>
              <p:cNvSpPr>
                <a:spLocks noRot="1" noChangeAspect="1" noMove="1" noResize="1" noEditPoints="1" noAdjustHandles="1" noChangeArrowheads="1" noChangeShapeType="1" noTextEdit="1"/>
              </p:cNvSpPr>
              <p:nvPr/>
            </p:nvSpPr>
            <p:spPr>
              <a:xfrm>
                <a:off x="288977" y="3933056"/>
                <a:ext cx="4859087" cy="1982081"/>
              </a:xfrm>
              <a:prstGeom prst="rect">
                <a:avLst/>
              </a:prstGeom>
              <a:blipFill rotWithShape="1">
                <a:blip r:embed="rId3"/>
                <a:stretch>
                  <a:fillRect l="-1004" t="-1538"/>
                </a:stretch>
              </a:blipFill>
            </p:spPr>
            <p:txBody>
              <a:bodyPr/>
              <a:lstStyle/>
              <a:p>
                <a:r>
                  <a:rPr lang="es-MX">
                    <a:noFill/>
                  </a:rPr>
                  <a:t> </a:t>
                </a:r>
              </a:p>
            </p:txBody>
          </p:sp>
        </mc:Fallback>
      </mc:AlternateContent>
      <p:sp>
        <p:nvSpPr>
          <p:cNvPr id="10" name="9 Rectángulo"/>
          <p:cNvSpPr/>
          <p:nvPr/>
        </p:nvSpPr>
        <p:spPr>
          <a:xfrm>
            <a:off x="4900298" y="3068960"/>
            <a:ext cx="3960440" cy="2139047"/>
          </a:xfrm>
          <a:prstGeom prst="rect">
            <a:avLst/>
          </a:prstGeom>
        </p:spPr>
        <p:txBody>
          <a:bodyPr wrap="square">
            <a:spAutoFit/>
          </a:bodyPr>
          <a:lstStyle/>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b="1" dirty="0">
                <a:solidFill>
                  <a:srgbClr val="000099"/>
                </a:solidFill>
                <a:latin typeface="Calibri"/>
              </a:rPr>
              <a:t>De 0 a 10%  (excelente)</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b="1" dirty="0">
                <a:solidFill>
                  <a:srgbClr val="000099"/>
                </a:solidFill>
                <a:latin typeface="Calibri"/>
              </a:rPr>
              <a:t>De 10 a 20% (buena)</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b="1" dirty="0">
                <a:solidFill>
                  <a:srgbClr val="000099"/>
                </a:solidFill>
                <a:latin typeface="Calibri"/>
              </a:rPr>
              <a:t> De 20 a 30% (marginal o casi inaceptable)</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s-ES_tradnl" altLang="es-MX" sz="2000" b="1" dirty="0">
                <a:solidFill>
                  <a:srgbClr val="000099"/>
                </a:solidFill>
                <a:latin typeface="Calibri"/>
              </a:rPr>
              <a:t> Mayor al 30% (inaceptable, debe corregirse)</a:t>
            </a:r>
          </a:p>
        </p:txBody>
      </p:sp>
    </p:spTree>
    <p:extLst>
      <p:ext uri="{BB962C8B-B14F-4D97-AF65-F5344CB8AC3E}">
        <p14:creationId xmlns:p14="http://schemas.microsoft.com/office/powerpoint/2010/main" val="2827787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Text Box 2"/>
          <p:cNvSpPr txBox="1">
            <a:spLocks noChangeArrowheads="1"/>
          </p:cNvSpPr>
          <p:nvPr/>
        </p:nvSpPr>
        <p:spPr bwMode="auto">
          <a:xfrm>
            <a:off x="395536" y="704850"/>
            <a:ext cx="835292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altLang="es-MX" sz="3200" b="1" dirty="0"/>
              <a:t>El estudio del gage R&amp;R permite:</a:t>
            </a:r>
          </a:p>
          <a:p>
            <a:endParaRPr lang="es-ES_tradnl" altLang="es-MX" sz="3200" dirty="0"/>
          </a:p>
          <a:p>
            <a:pPr algn="just">
              <a:buFontTx/>
              <a:buChar char="•"/>
            </a:pPr>
            <a:r>
              <a:rPr lang="es-ES_tradnl" altLang="es-MX" sz="3200" dirty="0"/>
              <a:t> Determinar si el error de medición es pequeño y </a:t>
            </a:r>
          </a:p>
          <a:p>
            <a:pPr algn="just"/>
            <a:r>
              <a:rPr lang="es-ES_tradnl" altLang="es-MX" sz="3200" dirty="0"/>
              <a:t>aceptable relativo a la variación del proceso o </a:t>
            </a:r>
            <a:r>
              <a:rPr lang="es-ES_tradnl" altLang="es-MX" sz="3200" dirty="0" smtClean="0"/>
              <a:t>especificación </a:t>
            </a:r>
            <a:r>
              <a:rPr lang="es-ES_tradnl" altLang="es-MX" sz="3200" dirty="0"/>
              <a:t>del producto.</a:t>
            </a:r>
          </a:p>
          <a:p>
            <a:pPr algn="just">
              <a:buFontTx/>
              <a:buChar char="•"/>
            </a:pPr>
            <a:r>
              <a:rPr lang="es-ES_tradnl" altLang="es-MX" sz="3200" dirty="0"/>
              <a:t> Determinar la confianza de la “certeza” de los </a:t>
            </a:r>
          </a:p>
          <a:p>
            <a:pPr algn="just"/>
            <a:r>
              <a:rPr lang="es-ES_tradnl" altLang="es-MX" sz="3200" dirty="0"/>
              <a:t>datos.</a:t>
            </a:r>
          </a:p>
          <a:p>
            <a:pPr>
              <a:buFontTx/>
              <a:buChar char="•"/>
            </a:pPr>
            <a:r>
              <a:rPr lang="es-ES_tradnl" altLang="es-MX" sz="3200" dirty="0"/>
              <a:t>Obtener una adecuada resolución del gauge.</a:t>
            </a:r>
          </a:p>
          <a:p>
            <a:pPr algn="just">
              <a:buFontTx/>
              <a:buChar char="•"/>
            </a:pPr>
            <a:r>
              <a:rPr lang="es-ES_tradnl" altLang="es-MX" sz="3200" dirty="0"/>
              <a:t> Enfocar los esfuerzos de mejora si la variación </a:t>
            </a:r>
          </a:p>
          <a:p>
            <a:pPr algn="just"/>
            <a:r>
              <a:rPr lang="es-ES_tradnl" altLang="es-MX" sz="3200" dirty="0"/>
              <a:t>de la medición es inaceptable.</a:t>
            </a:r>
          </a:p>
          <a:p>
            <a:r>
              <a:rPr lang="es-ES_tradnl" altLang="es-MX" sz="3200" dirty="0">
                <a:solidFill>
                  <a:schemeClr val="bg1"/>
                </a:solidFill>
              </a:rPr>
              <a:t> </a:t>
            </a:r>
          </a:p>
        </p:txBody>
      </p:sp>
    </p:spTree>
    <p:extLst>
      <p:ext uri="{BB962C8B-B14F-4D97-AF65-F5344CB8AC3E}">
        <p14:creationId xmlns:p14="http://schemas.microsoft.com/office/powerpoint/2010/main" val="1955219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436173582"/>
              </p:ext>
            </p:extLst>
          </p:nvPr>
        </p:nvGraphicFramePr>
        <p:xfrm>
          <a:off x="971600" y="548680"/>
          <a:ext cx="6768753" cy="2333625"/>
        </p:xfrm>
        <a:graphic>
          <a:graphicData uri="http://schemas.openxmlformats.org/drawingml/2006/table">
            <a:tbl>
              <a:tblPr>
                <a:tableStyleId>{5C22544A-7EE6-4342-B048-85BDC9FD1C3A}</a:tableStyleId>
              </a:tblPr>
              <a:tblGrid>
                <a:gridCol w="2400883"/>
                <a:gridCol w="2010377"/>
                <a:gridCol w="2357493"/>
              </a:tblGrid>
              <a:tr h="333375">
                <a:tc gridSpan="2">
                  <a:txBody>
                    <a:bodyPr/>
                    <a:lstStyle/>
                    <a:p>
                      <a:pPr algn="l" fontAlgn="b"/>
                      <a:r>
                        <a:rPr lang="es-MX" sz="2000" u="none" strike="noStrike" dirty="0">
                          <a:effectLst/>
                        </a:rPr>
                        <a:t>Tolerancia = 15.0</a:t>
                      </a:r>
                      <a:endParaRPr lang="es-MX" sz="2000" b="0" i="0" u="none" strike="noStrike" dirty="0">
                        <a:solidFill>
                          <a:srgbClr val="000000"/>
                        </a:solidFill>
                        <a:effectLst/>
                        <a:latin typeface="Calibri"/>
                      </a:endParaRPr>
                    </a:p>
                  </a:txBody>
                  <a:tcPr marL="9525" marR="9525" marT="9525" marB="0" anchor="b"/>
                </a:tc>
                <a:tc hMerge="1">
                  <a:txBody>
                    <a:bodyPr/>
                    <a:lstStyle/>
                    <a:p>
                      <a:endParaRPr lang="es-MX"/>
                    </a:p>
                  </a:txBody>
                  <a:tcPr/>
                </a:tc>
                <a:tc>
                  <a:txBody>
                    <a:bodyPr/>
                    <a:lstStyle/>
                    <a:p>
                      <a:pPr algn="l" fontAlgn="b"/>
                      <a:r>
                        <a:rPr lang="es-MX" sz="2000" u="none" strike="noStrike">
                          <a:effectLst/>
                        </a:rPr>
                        <a:t> </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Medición</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5.15</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Porcentaje de</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Unidad</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Desv. Estd.</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Tolerancia</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Repetibilidad</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2.88609</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19.2406</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Reporducibilidad</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1.55971</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10.3981</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R &amp; R</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3.28059</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21.8706</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partes</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13.5129</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90.0858</a:t>
                      </a:r>
                      <a:endParaRPr lang="es-MX" sz="2000" b="0" i="0" u="none" strike="noStrike" dirty="0">
                        <a:solidFill>
                          <a:srgbClr val="C00000"/>
                        </a:solidFill>
                        <a:effectLst/>
                        <a:latin typeface="Calibri"/>
                      </a:endParaRPr>
                    </a:p>
                  </a:txBody>
                  <a:tcPr marL="9525" marR="9525" marT="9525"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991326360"/>
              </p:ext>
            </p:extLst>
          </p:nvPr>
        </p:nvGraphicFramePr>
        <p:xfrm>
          <a:off x="971600" y="3212976"/>
          <a:ext cx="6552727" cy="2333625"/>
        </p:xfrm>
        <a:graphic>
          <a:graphicData uri="http://schemas.openxmlformats.org/drawingml/2006/table">
            <a:tbl>
              <a:tblPr>
                <a:tableStyleId>{5C22544A-7EE6-4342-B048-85BDC9FD1C3A}</a:tableStyleId>
              </a:tblPr>
              <a:tblGrid>
                <a:gridCol w="2399860"/>
                <a:gridCol w="1182706"/>
                <a:gridCol w="1561631"/>
                <a:gridCol w="1408530"/>
              </a:tblGrid>
              <a:tr h="333375">
                <a:tc gridSpan="3">
                  <a:txBody>
                    <a:bodyPr/>
                    <a:lstStyle/>
                    <a:p>
                      <a:pPr algn="l" fontAlgn="b"/>
                      <a:r>
                        <a:rPr lang="es-MX" sz="2000" u="none" strike="noStrike" dirty="0">
                          <a:effectLst/>
                        </a:rPr>
                        <a:t>Intervalos de confianza del 95.0%</a:t>
                      </a:r>
                      <a:endParaRPr lang="es-MX" sz="2000" b="0" i="0" u="none" strike="noStrike" dirty="0">
                        <a:solidFill>
                          <a:srgbClr val="000000"/>
                        </a:solidFill>
                        <a:effectLst/>
                        <a:latin typeface="Calibri"/>
                      </a:endParaRPr>
                    </a:p>
                  </a:txBody>
                  <a:tcPr marL="9525" marR="9525" marT="9525" marB="0" anchor="b"/>
                </a:tc>
                <a:tc hMerge="1">
                  <a:txBody>
                    <a:bodyPr/>
                    <a:lstStyle/>
                    <a:p>
                      <a:endParaRPr lang="es-MX"/>
                    </a:p>
                  </a:txBody>
                  <a:tcPr/>
                </a:tc>
                <a:tc hMerge="1">
                  <a:txBody>
                    <a:bodyPr/>
                    <a:lstStyle/>
                    <a:p>
                      <a:endParaRPr lang="es-MX"/>
                    </a:p>
                  </a:txBody>
                  <a:tcPr/>
                </a:tc>
                <a:tc>
                  <a:txBody>
                    <a:bodyPr/>
                    <a:lstStyle/>
                    <a:p>
                      <a:pPr algn="l" fontAlgn="b"/>
                      <a:r>
                        <a:rPr lang="es-MX" sz="2000" u="none" strike="noStrike">
                          <a:effectLst/>
                        </a:rPr>
                        <a:t> </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 </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Inferior</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a:effectLst/>
                        </a:rPr>
                        <a:t>5.15</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Superior</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 </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Límite</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Desv. Estd.</a:t>
                      </a:r>
                      <a:endParaRPr lang="es-MX" sz="2000" b="0" i="0" u="none" strike="noStrike">
                        <a:solidFill>
                          <a:srgbClr val="000000"/>
                        </a:solidFill>
                        <a:effectLst/>
                        <a:latin typeface="Calibri"/>
                      </a:endParaRPr>
                    </a:p>
                  </a:txBody>
                  <a:tcPr marL="9525" marR="9525" marT="9525" marB="0" anchor="b"/>
                </a:tc>
                <a:tc>
                  <a:txBody>
                    <a:bodyPr/>
                    <a:lstStyle/>
                    <a:p>
                      <a:pPr algn="l" fontAlgn="b"/>
                      <a:r>
                        <a:rPr lang="es-MX" sz="2000" u="none" strike="noStrike">
                          <a:effectLst/>
                        </a:rPr>
                        <a:t>Límite</a:t>
                      </a:r>
                      <a:endParaRPr lang="es-MX" sz="2000" b="0" i="0" u="none" strike="noStrike">
                        <a:solidFill>
                          <a:srgbClr val="000000"/>
                        </a:solidFill>
                        <a:effectLst/>
                        <a:latin typeface="Calibri"/>
                      </a:endParaRPr>
                    </a:p>
                  </a:txBody>
                  <a:tcPr marL="9525" marR="9525" marT="9525" marB="0" anchor="b"/>
                </a:tc>
              </a:tr>
              <a:tr h="333375">
                <a:tc>
                  <a:txBody>
                    <a:bodyPr/>
                    <a:lstStyle/>
                    <a:p>
                      <a:pPr algn="l" fontAlgn="b"/>
                      <a:r>
                        <a:rPr lang="es-MX" sz="2000" u="none" strike="noStrike">
                          <a:effectLst/>
                        </a:rPr>
                        <a:t>Repetibilidad</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2.4068</a:t>
                      </a:r>
                      <a:endParaRPr lang="es-MX" sz="2000" b="0" i="0" u="none" strike="noStrike" dirty="0">
                        <a:solidFill>
                          <a:srgbClr val="C00000"/>
                        </a:solidFill>
                        <a:effectLst/>
                        <a:latin typeface="Calibri"/>
                      </a:endParaRPr>
                    </a:p>
                  </a:txBody>
                  <a:tcPr marL="9525" marR="9525" marT="9525" marB="0" anchor="b"/>
                </a:tc>
                <a:tc>
                  <a:txBody>
                    <a:bodyPr/>
                    <a:lstStyle/>
                    <a:p>
                      <a:pPr algn="r" fontAlgn="b"/>
                      <a:r>
                        <a:rPr lang="es-MX" sz="2000" u="none" strike="noStrike">
                          <a:effectLst/>
                        </a:rPr>
                        <a:t>2.88609</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3.60559</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Reproducibilidad</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0.7811</a:t>
                      </a:r>
                      <a:endParaRPr lang="es-MX" sz="2000" b="0" i="0" u="none" strike="noStrike" dirty="0">
                        <a:solidFill>
                          <a:srgbClr val="C00000"/>
                        </a:solidFill>
                        <a:effectLst/>
                        <a:latin typeface="Calibri"/>
                      </a:endParaRPr>
                    </a:p>
                  </a:txBody>
                  <a:tcPr marL="9525" marR="9525" marT="9525" marB="0" anchor="b"/>
                </a:tc>
                <a:tc>
                  <a:txBody>
                    <a:bodyPr/>
                    <a:lstStyle/>
                    <a:p>
                      <a:pPr algn="r" fontAlgn="b"/>
                      <a:r>
                        <a:rPr lang="es-MX" sz="2000" u="none" strike="noStrike">
                          <a:effectLst/>
                        </a:rPr>
                        <a:t>1.55971</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9.79979</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R &amp; R</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2.9471</a:t>
                      </a:r>
                      <a:endParaRPr lang="es-MX" sz="2000" b="0" i="0" u="none" strike="noStrike" dirty="0">
                        <a:solidFill>
                          <a:srgbClr val="C00000"/>
                        </a:solidFill>
                        <a:effectLst/>
                        <a:latin typeface="Calibri"/>
                      </a:endParaRPr>
                    </a:p>
                  </a:txBody>
                  <a:tcPr marL="9525" marR="9525" marT="9525" marB="0" anchor="b"/>
                </a:tc>
                <a:tc>
                  <a:txBody>
                    <a:bodyPr/>
                    <a:lstStyle/>
                    <a:p>
                      <a:pPr algn="r" fontAlgn="b"/>
                      <a:r>
                        <a:rPr lang="es-MX" sz="2000" u="none" strike="noStrike">
                          <a:effectLst/>
                        </a:rPr>
                        <a:t>3.28059</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10.975</a:t>
                      </a:r>
                      <a:endParaRPr lang="es-MX" sz="2000" b="0" i="0" u="none" strike="noStrike" dirty="0">
                        <a:solidFill>
                          <a:srgbClr val="C00000"/>
                        </a:solidFill>
                        <a:effectLst/>
                        <a:latin typeface="Calibri"/>
                      </a:endParaRPr>
                    </a:p>
                  </a:txBody>
                  <a:tcPr marL="9525" marR="9525" marT="9525" marB="0" anchor="b"/>
                </a:tc>
              </a:tr>
              <a:tr h="333375">
                <a:tc>
                  <a:txBody>
                    <a:bodyPr/>
                    <a:lstStyle/>
                    <a:p>
                      <a:pPr algn="l" fontAlgn="b"/>
                      <a:r>
                        <a:rPr lang="es-MX" sz="2000" u="none" strike="noStrike">
                          <a:effectLst/>
                        </a:rPr>
                        <a:t>partes</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4.0789</a:t>
                      </a:r>
                      <a:endParaRPr lang="es-MX" sz="2000" b="0" i="0" u="none" strike="noStrike" dirty="0">
                        <a:solidFill>
                          <a:srgbClr val="C00000"/>
                        </a:solidFill>
                        <a:effectLst/>
                        <a:latin typeface="Calibri"/>
                      </a:endParaRPr>
                    </a:p>
                  </a:txBody>
                  <a:tcPr marL="9525" marR="9525" marT="9525" marB="0" anchor="b"/>
                </a:tc>
                <a:tc>
                  <a:txBody>
                    <a:bodyPr/>
                    <a:lstStyle/>
                    <a:p>
                      <a:pPr algn="r" fontAlgn="b"/>
                      <a:r>
                        <a:rPr lang="es-MX" sz="2000" u="none" strike="noStrike">
                          <a:effectLst/>
                        </a:rPr>
                        <a:t>13.5129</a:t>
                      </a:r>
                      <a:endParaRPr lang="es-MX" sz="2000" b="0" i="0" u="none" strike="noStrike">
                        <a:solidFill>
                          <a:srgbClr val="000000"/>
                        </a:solidFill>
                        <a:effectLst/>
                        <a:latin typeface="Calibri"/>
                      </a:endParaRPr>
                    </a:p>
                  </a:txBody>
                  <a:tcPr marL="9525" marR="9525" marT="9525" marB="0" anchor="b"/>
                </a:tc>
                <a:tc>
                  <a:txBody>
                    <a:bodyPr/>
                    <a:lstStyle/>
                    <a:p>
                      <a:pPr algn="r" fontAlgn="b"/>
                      <a:r>
                        <a:rPr lang="es-MX" sz="2000" u="none" strike="noStrike" dirty="0">
                          <a:solidFill>
                            <a:srgbClr val="C00000"/>
                          </a:solidFill>
                          <a:effectLst/>
                        </a:rPr>
                        <a:t>25.1991</a:t>
                      </a:r>
                      <a:endParaRPr lang="es-MX" sz="2000" b="0" i="0" u="none" strike="noStrike" dirty="0">
                        <a:solidFill>
                          <a:srgbClr val="C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528815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Rectángulo"/>
              <p:cNvSpPr/>
              <p:nvPr/>
            </p:nvSpPr>
            <p:spPr>
              <a:xfrm>
                <a:off x="251520" y="548680"/>
                <a:ext cx="7848872" cy="1747401"/>
              </a:xfrm>
              <a:prstGeom prst="rect">
                <a:avLst/>
              </a:prstGeom>
            </p:spPr>
            <p:txBody>
              <a:bodyPr wrap="square">
                <a:spAutoFit/>
              </a:bodyPr>
              <a:lstStyle/>
              <a:p>
                <a:pPr algn="ctr"/>
                <a:r>
                  <a:rPr lang="es-MX" b="1" dirty="0">
                    <a:solidFill>
                      <a:srgbClr val="0066FF"/>
                    </a:solidFill>
                  </a:rPr>
                  <a:t>Número de categorías distintas </a:t>
                </a:r>
                <a14:m>
                  <m:oMath xmlns:m="http://schemas.openxmlformats.org/officeDocument/2006/math">
                    <m:sSub>
                      <m:sSubPr>
                        <m:ctrlPr>
                          <a:rPr lang="es-MX" b="1" i="1">
                            <a:solidFill>
                              <a:srgbClr val="0066FF"/>
                            </a:solidFill>
                            <a:latin typeface="Cambria Math" panose="02040503050406030204" pitchFamily="18" charset="0"/>
                          </a:rPr>
                        </m:ctrlPr>
                      </m:sSubPr>
                      <m:e>
                        <m:r>
                          <a:rPr lang="es-MX" b="1" i="1">
                            <a:solidFill>
                              <a:srgbClr val="0066FF"/>
                            </a:solidFill>
                            <a:latin typeface="Cambria Math"/>
                          </a:rPr>
                          <m:t>𝒏</m:t>
                        </m:r>
                      </m:e>
                      <m:sub>
                        <m:r>
                          <a:rPr lang="es-MX" b="1" i="1">
                            <a:solidFill>
                              <a:srgbClr val="0066FF"/>
                            </a:solidFill>
                            <a:latin typeface="Cambria Math"/>
                          </a:rPr>
                          <m:t>𝒄</m:t>
                        </m:r>
                      </m:sub>
                    </m:sSub>
                  </m:oMath>
                </a14:m>
                <a:endParaRPr lang="es-MX" b="1" dirty="0"/>
              </a:p>
              <a:p>
                <a:pPr marL="0" indent="0">
                  <a:buNone/>
                </a:pPr>
                <a:endParaRPr lang="es-MX" sz="2000" b="1" dirty="0" smtClean="0"/>
              </a:p>
              <a:p>
                <a:pPr marL="0" indent="0">
                  <a:buNone/>
                </a:pPr>
                <a:r>
                  <a:rPr lang="es-MX" sz="2000" b="1" dirty="0" smtClean="0"/>
                  <a:t>El </a:t>
                </a:r>
                <a:r>
                  <a:rPr lang="es-MX" sz="2000" b="1" dirty="0"/>
                  <a:t>número de categorías distintas o distinguibles, se calcula </a:t>
                </a:r>
                <a:r>
                  <a:rPr lang="es-MX" sz="2000" b="1" dirty="0" smtClean="0"/>
                  <a:t>como</a:t>
                </a:r>
              </a:p>
              <a:p>
                <a:pPr marL="0" indent="0">
                  <a:buNone/>
                </a:pPr>
                <a:endParaRPr lang="es-MX" sz="2000" b="1" dirty="0" smtClean="0"/>
              </a:p>
              <a:p>
                <a:pPr marL="0" indent="0" algn="ctr">
                  <a:buNone/>
                </a:pPr>
                <a14:m>
                  <m:oMath xmlns:m="http://schemas.openxmlformats.org/officeDocument/2006/math">
                    <m:sSub>
                      <m:sSubPr>
                        <m:ctrlPr>
                          <a:rPr lang="es-MX" sz="2000" b="1" i="1">
                            <a:latin typeface="Cambria Math" panose="02040503050406030204" pitchFamily="18" charset="0"/>
                          </a:rPr>
                        </m:ctrlPr>
                      </m:sSubPr>
                      <m:e>
                        <m:r>
                          <a:rPr lang="es-MX" sz="2000" b="1" i="1">
                            <a:latin typeface="Cambria Math"/>
                          </a:rPr>
                          <m:t>𝒏</m:t>
                        </m:r>
                      </m:e>
                      <m:sub>
                        <m:r>
                          <a:rPr lang="es-MX" sz="2000" b="1" i="1">
                            <a:latin typeface="Cambria Math"/>
                          </a:rPr>
                          <m:t>𝒄</m:t>
                        </m:r>
                      </m:sub>
                    </m:sSub>
                    <m:r>
                      <a:rPr lang="es-MX" sz="2000" b="1" i="1">
                        <a:latin typeface="Cambria Math"/>
                      </a:rPr>
                      <m:t>=</m:t>
                    </m:r>
                    <m:rad>
                      <m:radPr>
                        <m:degHide m:val="on"/>
                        <m:ctrlPr>
                          <a:rPr lang="es-MX" sz="2000" b="1" i="1">
                            <a:latin typeface="Cambria Math" panose="02040503050406030204" pitchFamily="18" charset="0"/>
                          </a:rPr>
                        </m:ctrlPr>
                      </m:radPr>
                      <m:deg/>
                      <m:e>
                        <m:r>
                          <a:rPr lang="es-MX" sz="2000" b="1" i="1">
                            <a:latin typeface="Cambria Math"/>
                          </a:rPr>
                          <m:t>𝟐</m:t>
                        </m:r>
                      </m:e>
                    </m:rad>
                    <m:d>
                      <m:dPr>
                        <m:ctrlPr>
                          <a:rPr lang="es-MX" sz="2000" b="1" i="1">
                            <a:latin typeface="Cambria Math" panose="02040503050406030204" pitchFamily="18" charset="0"/>
                          </a:rPr>
                        </m:ctrlPr>
                      </m:dPr>
                      <m:e>
                        <m:f>
                          <m:fPr>
                            <m:type m:val="skw"/>
                            <m:ctrlPr>
                              <a:rPr lang="es-MX" sz="2000" b="1" i="1">
                                <a:latin typeface="Cambria Math" panose="02040503050406030204" pitchFamily="18" charset="0"/>
                              </a:rPr>
                            </m:ctrlPr>
                          </m:fPr>
                          <m:num>
                            <m:sSub>
                              <m:sSubPr>
                                <m:ctrlPr>
                                  <a:rPr lang="es-MX" sz="2000" b="1" i="1">
                                    <a:latin typeface="Cambria Math" panose="02040503050406030204" pitchFamily="18" charset="0"/>
                                  </a:rPr>
                                </m:ctrlPr>
                              </m:sSubPr>
                              <m:e>
                                <m:r>
                                  <a:rPr lang="es-MX" sz="2000" b="1" i="1">
                                    <a:latin typeface="Cambria Math"/>
                                    <a:ea typeface="Cambria Math"/>
                                  </a:rPr>
                                  <m:t>𝝈</m:t>
                                </m:r>
                              </m:e>
                              <m:sub>
                                <m:r>
                                  <a:rPr lang="es-MX" sz="2000" b="1" i="1">
                                    <a:latin typeface="Cambria Math"/>
                                  </a:rPr>
                                  <m:t>𝒑𝒂𝒓𝒕𝒆</m:t>
                                </m:r>
                              </m:sub>
                            </m:sSub>
                          </m:num>
                          <m:den>
                            <m:sSub>
                              <m:sSubPr>
                                <m:ctrlPr>
                                  <a:rPr lang="es-MX" sz="2000" b="1" i="1">
                                    <a:latin typeface="Cambria Math" panose="02040503050406030204" pitchFamily="18" charset="0"/>
                                  </a:rPr>
                                </m:ctrlPr>
                              </m:sSubPr>
                              <m:e>
                                <m:r>
                                  <a:rPr lang="es-MX" sz="2000" b="1" i="1">
                                    <a:latin typeface="Cambria Math"/>
                                    <a:ea typeface="Cambria Math"/>
                                  </a:rPr>
                                  <m:t>𝝈</m:t>
                                </m:r>
                              </m:e>
                              <m:sub>
                                <m:r>
                                  <a:rPr lang="es-MX" sz="2000" b="1" i="1">
                                    <a:latin typeface="Cambria Math"/>
                                  </a:rPr>
                                  <m:t>𝑹</m:t>
                                </m:r>
                                <m:r>
                                  <a:rPr lang="es-MX" sz="2000" b="1" i="1">
                                    <a:latin typeface="Cambria Math"/>
                                  </a:rPr>
                                  <m:t>&amp;</m:t>
                                </m:r>
                                <m:r>
                                  <a:rPr lang="es-MX" sz="2000" b="1" i="1">
                                    <a:latin typeface="Cambria Math"/>
                                  </a:rPr>
                                  <m:t>𝑹</m:t>
                                </m:r>
                              </m:sub>
                            </m:sSub>
                          </m:den>
                        </m:f>
                      </m:e>
                    </m:d>
                  </m:oMath>
                </a14:m>
                <a:r>
                  <a:rPr lang="es-MX" sz="2000" b="1" dirty="0"/>
                  <a:t> </a:t>
                </a:r>
              </a:p>
            </p:txBody>
          </p:sp>
        </mc:Choice>
        <mc:Fallback xmlns="">
          <p:sp>
            <p:nvSpPr>
              <p:cNvPr id="3" name="2 Rectángulo"/>
              <p:cNvSpPr>
                <a:spLocks noRot="1" noChangeAspect="1" noMove="1" noResize="1" noEditPoints="1" noAdjustHandles="1" noChangeArrowheads="1" noChangeShapeType="1" noTextEdit="1"/>
              </p:cNvSpPr>
              <p:nvPr/>
            </p:nvSpPr>
            <p:spPr>
              <a:xfrm>
                <a:off x="251520" y="548680"/>
                <a:ext cx="7848872" cy="1747401"/>
              </a:xfrm>
              <a:prstGeom prst="rect">
                <a:avLst/>
              </a:prstGeom>
              <a:blipFill rotWithShape="1">
                <a:blip r:embed="rId2"/>
                <a:stretch>
                  <a:fillRect l="-776" t="-2787" b="-5400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2317370" y="2457176"/>
                <a:ext cx="3717172" cy="504625"/>
              </a:xfrm>
              <a:prstGeom prst="rect">
                <a:avLst/>
              </a:prstGeom>
            </p:spPr>
            <p:txBody>
              <a:bodyPr wrap="none">
                <a:spAutoFit/>
              </a:bodyPr>
              <a:lstStyle/>
              <a:p>
                <a:pPr marL="0" indent="0" algn="ctr">
                  <a:buNone/>
                </a:pPr>
                <a14:m>
                  <m:oMath xmlns:m="http://schemas.openxmlformats.org/officeDocument/2006/math">
                    <m:sSub>
                      <m:sSubPr>
                        <m:ctrlPr>
                          <a:rPr lang="es-MX" b="1" i="1" smtClean="0">
                            <a:latin typeface="Cambria Math" panose="02040503050406030204" pitchFamily="18" charset="0"/>
                          </a:rPr>
                        </m:ctrlPr>
                      </m:sSubPr>
                      <m:e>
                        <m:r>
                          <a:rPr lang="es-MX" b="1" i="1">
                            <a:latin typeface="Cambria Math"/>
                          </a:rPr>
                          <m:t>𝒏</m:t>
                        </m:r>
                      </m:e>
                      <m:sub>
                        <m:r>
                          <a:rPr lang="es-MX" b="1" i="1">
                            <a:latin typeface="Cambria Math"/>
                          </a:rPr>
                          <m:t>𝒄</m:t>
                        </m:r>
                      </m:sub>
                    </m:sSub>
                    <m:r>
                      <a:rPr lang="es-MX" b="1" i="1">
                        <a:latin typeface="Cambria Math"/>
                      </a:rPr>
                      <m:t>=</m:t>
                    </m:r>
                    <m:rad>
                      <m:radPr>
                        <m:degHide m:val="on"/>
                        <m:ctrlPr>
                          <a:rPr lang="es-MX" b="1" i="1">
                            <a:latin typeface="Cambria Math" panose="02040503050406030204" pitchFamily="18" charset="0"/>
                          </a:rPr>
                        </m:ctrlPr>
                      </m:radPr>
                      <m:deg/>
                      <m:e>
                        <m:r>
                          <a:rPr lang="es-MX" b="1" i="1">
                            <a:latin typeface="Cambria Math"/>
                          </a:rPr>
                          <m:t>𝟐</m:t>
                        </m:r>
                      </m:e>
                    </m:rad>
                    <m:d>
                      <m:dPr>
                        <m:ctrlPr>
                          <a:rPr lang="es-MX" b="1" i="1">
                            <a:latin typeface="Cambria Math" panose="02040503050406030204" pitchFamily="18" charset="0"/>
                          </a:rPr>
                        </m:ctrlPr>
                      </m:dPr>
                      <m:e>
                        <m:f>
                          <m:fPr>
                            <m:type m:val="skw"/>
                            <m:ctrlPr>
                              <a:rPr lang="es-MX" b="1" i="1">
                                <a:latin typeface="Cambria Math" panose="02040503050406030204" pitchFamily="18" charset="0"/>
                              </a:rPr>
                            </m:ctrlPr>
                          </m:fPr>
                          <m:num>
                            <m:r>
                              <a:rPr lang="es-MX" b="1" i="1" smtClean="0">
                                <a:latin typeface="Cambria Math"/>
                              </a:rPr>
                              <m:t>𝟐</m:t>
                            </m:r>
                            <m:r>
                              <a:rPr lang="es-MX" b="1" i="1" smtClean="0">
                                <a:latin typeface="Cambria Math"/>
                              </a:rPr>
                              <m:t>.</m:t>
                            </m:r>
                            <m:r>
                              <a:rPr lang="es-MX" b="1" i="1" smtClean="0">
                                <a:latin typeface="Cambria Math"/>
                              </a:rPr>
                              <m:t>𝟔𝟐</m:t>
                            </m:r>
                          </m:num>
                          <m:den>
                            <m:r>
                              <a:rPr lang="es-MX" b="1" i="1" smtClean="0">
                                <a:latin typeface="Cambria Math"/>
                              </a:rPr>
                              <m:t>𝟎</m:t>
                            </m:r>
                            <m:r>
                              <a:rPr lang="es-MX" b="1" i="1" smtClean="0">
                                <a:latin typeface="Cambria Math"/>
                              </a:rPr>
                              <m:t>.</m:t>
                            </m:r>
                            <m:r>
                              <a:rPr lang="es-MX" b="1" i="1" smtClean="0">
                                <a:latin typeface="Cambria Math"/>
                              </a:rPr>
                              <m:t>𝟔𝟑</m:t>
                            </m:r>
                          </m:den>
                        </m:f>
                      </m:e>
                    </m:d>
                    <m:r>
                      <a:rPr lang="es-MX" b="1" i="1" smtClean="0">
                        <a:latin typeface="Cambria Math"/>
                      </a:rPr>
                      <m:t>=</m:t>
                    </m:r>
                    <m:r>
                      <a:rPr lang="es-MX" b="1" i="1" smtClean="0">
                        <a:latin typeface="Cambria Math"/>
                      </a:rPr>
                      <m:t>𝟓</m:t>
                    </m:r>
                    <m:r>
                      <a:rPr lang="es-MX" b="1" i="1" smtClean="0">
                        <a:latin typeface="Cambria Math"/>
                      </a:rPr>
                      <m:t>.</m:t>
                    </m:r>
                    <m:r>
                      <a:rPr lang="es-MX" b="1" i="1" smtClean="0">
                        <a:latin typeface="Cambria Math"/>
                      </a:rPr>
                      <m:t>𝟖𝟔</m:t>
                    </m:r>
                  </m:oMath>
                </a14:m>
                <a:r>
                  <a:rPr lang="es-MX" b="1" dirty="0"/>
                  <a:t> </a:t>
                </a:r>
              </a:p>
            </p:txBody>
          </p:sp>
        </mc:Choice>
        <mc:Fallback xmlns="">
          <p:sp>
            <p:nvSpPr>
              <p:cNvPr id="4" name="3 Rectángulo"/>
              <p:cNvSpPr>
                <a:spLocks noRot="1" noChangeAspect="1" noMove="1" noResize="1" noEditPoints="1" noAdjustHandles="1" noChangeArrowheads="1" noChangeShapeType="1" noTextEdit="1"/>
              </p:cNvSpPr>
              <p:nvPr/>
            </p:nvSpPr>
            <p:spPr>
              <a:xfrm>
                <a:off x="2317370" y="2457176"/>
                <a:ext cx="3717172" cy="504625"/>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505119" y="3452807"/>
                <a:ext cx="8136904" cy="1200329"/>
              </a:xfrm>
              <a:prstGeom prst="rect">
                <a:avLst/>
              </a:prstGeom>
            </p:spPr>
            <p:txBody>
              <a:bodyPr wrap="square">
                <a:spAutoFit/>
              </a:bodyPr>
              <a:lstStyle/>
              <a:p>
                <a:pPr marL="0" indent="0" algn="just">
                  <a:buNone/>
                </a:pPr>
                <a:r>
                  <a:rPr lang="es-MX" b="1" dirty="0"/>
                  <a:t>Si </a:t>
                </a:r>
                <a14:m>
                  <m:oMath xmlns:m="http://schemas.openxmlformats.org/officeDocument/2006/math">
                    <m:sSub>
                      <m:sSubPr>
                        <m:ctrlPr>
                          <a:rPr lang="es-MX" b="1" i="1">
                            <a:latin typeface="Cambria Math" panose="02040503050406030204" pitchFamily="18" charset="0"/>
                          </a:rPr>
                        </m:ctrlPr>
                      </m:sSubPr>
                      <m:e>
                        <m:r>
                          <a:rPr lang="es-MX" b="1" i="1">
                            <a:latin typeface="Cambria Math"/>
                          </a:rPr>
                          <m:t>𝒏</m:t>
                        </m:r>
                      </m:e>
                      <m:sub>
                        <m:r>
                          <a:rPr lang="es-MX" b="1" i="1">
                            <a:latin typeface="Cambria Math"/>
                          </a:rPr>
                          <m:t>𝒄</m:t>
                        </m:r>
                      </m:sub>
                    </m:sSub>
                    <m:r>
                      <a:rPr lang="es-MX" b="1" i="1">
                        <a:latin typeface="Cambria Math"/>
                      </a:rPr>
                      <m:t>&gt;</m:t>
                    </m:r>
                    <m:r>
                      <a:rPr lang="es-MX" b="1" i="1">
                        <a:latin typeface="Cambria Math"/>
                      </a:rPr>
                      <m:t>𝟒</m:t>
                    </m:r>
                  </m:oMath>
                </a14:m>
                <a:r>
                  <a:rPr lang="es-MX" b="1" dirty="0"/>
                  <a:t> </a:t>
                </a:r>
                <a:r>
                  <a:rPr lang="es-MX" b="1" dirty="0">
                    <a:solidFill>
                      <a:srgbClr val="0066FF"/>
                    </a:solidFill>
                  </a:rPr>
                  <a:t>la resolución del sistema de medición es adecuada</a:t>
                </a:r>
              </a:p>
              <a:p>
                <a:pPr marL="0" indent="0" algn="just">
                  <a:buNone/>
                </a:pPr>
                <a:r>
                  <a:rPr lang="es-MX" b="1" dirty="0"/>
                  <a:t>Si </a:t>
                </a:r>
                <a14:m>
                  <m:oMath xmlns:m="http://schemas.openxmlformats.org/officeDocument/2006/math">
                    <m:sSub>
                      <m:sSubPr>
                        <m:ctrlPr>
                          <a:rPr lang="es-MX" b="1" i="1">
                            <a:latin typeface="Cambria Math" panose="02040503050406030204" pitchFamily="18" charset="0"/>
                          </a:rPr>
                        </m:ctrlPr>
                      </m:sSubPr>
                      <m:e>
                        <m:r>
                          <a:rPr lang="es-MX" b="1" i="1">
                            <a:latin typeface="Cambria Math"/>
                          </a:rPr>
                          <m:t>𝒏</m:t>
                        </m:r>
                      </m:e>
                      <m:sub>
                        <m:r>
                          <a:rPr lang="es-MX" b="1" i="1">
                            <a:latin typeface="Cambria Math"/>
                          </a:rPr>
                          <m:t>𝒄</m:t>
                        </m:r>
                      </m:sub>
                    </m:sSub>
                  </m:oMath>
                </a14:m>
                <a:r>
                  <a:rPr lang="es-MX" b="1" dirty="0"/>
                  <a:t>&lt;2 </a:t>
                </a:r>
                <a:r>
                  <a:rPr lang="es-MX" b="1" dirty="0">
                    <a:solidFill>
                      <a:srgbClr val="0066FF"/>
                    </a:solidFill>
                  </a:rPr>
                  <a:t>la resolución del sistema de medición es inadecuada</a:t>
                </a:r>
              </a:p>
              <a:p>
                <a:pPr marL="0" indent="0" algn="just">
                  <a:buNone/>
                </a:pPr>
                <a:r>
                  <a:rPr lang="es-MX" b="1" dirty="0"/>
                  <a:t>Si </a:t>
                </a:r>
                <a14:m>
                  <m:oMath xmlns:m="http://schemas.openxmlformats.org/officeDocument/2006/math">
                    <m:sSub>
                      <m:sSubPr>
                        <m:ctrlPr>
                          <a:rPr lang="es-MX" b="1" i="1">
                            <a:latin typeface="Cambria Math" panose="02040503050406030204" pitchFamily="18" charset="0"/>
                          </a:rPr>
                        </m:ctrlPr>
                      </m:sSubPr>
                      <m:e>
                        <m:r>
                          <a:rPr lang="es-MX" b="1" i="1">
                            <a:latin typeface="Cambria Math"/>
                          </a:rPr>
                          <m:t>𝟐</m:t>
                        </m:r>
                        <m:r>
                          <a:rPr lang="es-MX" b="1" i="1">
                            <a:latin typeface="Cambria Math"/>
                          </a:rPr>
                          <m:t>&lt;</m:t>
                        </m:r>
                        <m:r>
                          <a:rPr lang="es-MX" b="1" i="1">
                            <a:latin typeface="Cambria Math"/>
                          </a:rPr>
                          <m:t>𝒏</m:t>
                        </m:r>
                      </m:e>
                      <m:sub>
                        <m:r>
                          <a:rPr lang="es-MX" b="1" i="1">
                            <a:latin typeface="Cambria Math"/>
                          </a:rPr>
                          <m:t>𝒄</m:t>
                        </m:r>
                      </m:sub>
                    </m:sSub>
                    <m:r>
                      <a:rPr lang="es-MX" b="1" i="1">
                        <a:latin typeface="Cambria Math"/>
                        <a:ea typeface="Cambria Math"/>
                      </a:rPr>
                      <m:t>≤</m:t>
                    </m:r>
                    <m:r>
                      <a:rPr lang="es-MX" b="1" i="1">
                        <a:latin typeface="Cambria Math"/>
                        <a:ea typeface="Cambria Math"/>
                      </a:rPr>
                      <m:t>𝟒</m:t>
                    </m:r>
                  </m:oMath>
                </a14:m>
                <a:r>
                  <a:rPr lang="es-MX" b="1" dirty="0"/>
                  <a:t> </a:t>
                </a:r>
                <a:r>
                  <a:rPr lang="es-MX" b="1" dirty="0">
                    <a:solidFill>
                      <a:srgbClr val="0066FF"/>
                    </a:solidFill>
                  </a:rPr>
                  <a:t>se tiene una resolución poco adecuada</a:t>
                </a:r>
              </a:p>
            </p:txBody>
          </p:sp>
        </mc:Choice>
        <mc:Fallback xmlns="">
          <p:sp>
            <p:nvSpPr>
              <p:cNvPr id="5" name="4 Rectángulo"/>
              <p:cNvSpPr>
                <a:spLocks noRot="1" noChangeAspect="1" noMove="1" noResize="1" noEditPoints="1" noAdjustHandles="1" noChangeArrowheads="1" noChangeShapeType="1" noTextEdit="1"/>
              </p:cNvSpPr>
              <p:nvPr/>
            </p:nvSpPr>
            <p:spPr>
              <a:xfrm>
                <a:off x="505119" y="3452807"/>
                <a:ext cx="8136904" cy="1200329"/>
              </a:xfrm>
              <a:prstGeom prst="rect">
                <a:avLst/>
              </a:prstGeom>
              <a:blipFill rotWithShape="1">
                <a:blip r:embed="rId4"/>
                <a:stretch>
                  <a:fillRect l="-1199" t="-4061" b="-10660"/>
                </a:stretch>
              </a:blipFill>
            </p:spPr>
            <p:txBody>
              <a:bodyPr/>
              <a:lstStyle/>
              <a:p>
                <a:r>
                  <a:rPr lang="es-MX">
                    <a:noFill/>
                  </a:rPr>
                  <a:t> </a:t>
                </a:r>
              </a:p>
            </p:txBody>
          </p:sp>
        </mc:Fallback>
      </mc:AlternateContent>
    </p:spTree>
    <p:extLst>
      <p:ext uri="{BB962C8B-B14F-4D97-AF65-F5344CB8AC3E}">
        <p14:creationId xmlns:p14="http://schemas.microsoft.com/office/powerpoint/2010/main" val="4161460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396044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4314"/>
            <a:ext cx="3888432" cy="293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434515"/>
            <a:ext cx="3600400"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3232203"/>
            <a:ext cx="4032448" cy="27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2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395536" y="1268760"/>
            <a:ext cx="8424936" cy="4401205"/>
          </a:xfrm>
          <a:prstGeom prst="rect">
            <a:avLst/>
          </a:prstGeom>
          <a:noFill/>
        </p:spPr>
        <p:txBody>
          <a:bodyPr wrap="square" rtlCol="0">
            <a:spAutoFit/>
          </a:bodyPr>
          <a:lstStyle/>
          <a:p>
            <a:r>
              <a:rPr lang="es-MX" sz="2800" b="1" dirty="0" smtClean="0">
                <a:solidFill>
                  <a:srgbClr val="002060"/>
                </a:solidFill>
                <a:latin typeface="+mn-lt"/>
              </a:rPr>
              <a:t>Conclusión</a:t>
            </a:r>
          </a:p>
          <a:p>
            <a:pPr algn="just"/>
            <a:r>
              <a:rPr lang="es-MX" sz="2800" b="1" dirty="0" smtClean="0">
                <a:solidFill>
                  <a:srgbClr val="0066FF"/>
                </a:solidFill>
                <a:latin typeface="+mn-lt"/>
              </a:rPr>
              <a:t>El error de medición cubre el 21.87% y representa el 23.60% de la variación total observada.</a:t>
            </a:r>
          </a:p>
          <a:p>
            <a:pPr algn="just"/>
            <a:endParaRPr lang="es-MX" sz="2800" b="1" dirty="0">
              <a:solidFill>
                <a:srgbClr val="0066FF"/>
              </a:solidFill>
              <a:latin typeface="+mn-lt"/>
            </a:endParaRPr>
          </a:p>
          <a:p>
            <a:pPr algn="just"/>
            <a:r>
              <a:rPr lang="es-MX" sz="2800" b="1" dirty="0" smtClean="0">
                <a:solidFill>
                  <a:srgbClr val="0066FF"/>
                </a:solidFill>
                <a:latin typeface="+mn-lt"/>
              </a:rPr>
              <a:t>El sistema de medición del tamaño de la partícula tiene una calidad marginal (es decir, el error de medición es alto).</a:t>
            </a:r>
          </a:p>
          <a:p>
            <a:pPr algn="just"/>
            <a:endParaRPr lang="es-MX" sz="2800" b="1" dirty="0">
              <a:solidFill>
                <a:srgbClr val="0066FF"/>
              </a:solidFill>
              <a:latin typeface="+mn-lt"/>
            </a:endParaRPr>
          </a:p>
          <a:p>
            <a:pPr algn="just"/>
            <a:r>
              <a:rPr lang="es-MX" sz="2800" b="1" dirty="0" smtClean="0">
                <a:solidFill>
                  <a:srgbClr val="0066FF"/>
                </a:solidFill>
                <a:latin typeface="+mn-lt"/>
              </a:rPr>
              <a:t>Por el momento, puede utilizarse en el trabajo, pero con el tiempo se debe mejorar la precisión del sistema. </a:t>
            </a:r>
            <a:endParaRPr lang="es-MX" sz="2800" b="1" dirty="0">
              <a:solidFill>
                <a:srgbClr val="0066FF"/>
              </a:solidFill>
              <a:latin typeface="+mn-lt"/>
            </a:endParaRPr>
          </a:p>
        </p:txBody>
      </p:sp>
    </p:spTree>
    <p:extLst>
      <p:ext uri="{BB962C8B-B14F-4D97-AF65-F5344CB8AC3E}">
        <p14:creationId xmlns:p14="http://schemas.microsoft.com/office/powerpoint/2010/main" val="1708174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1" name="Text Box 3"/>
          <p:cNvSpPr txBox="1">
            <a:spLocks noChangeArrowheads="1"/>
          </p:cNvSpPr>
          <p:nvPr/>
        </p:nvSpPr>
        <p:spPr bwMode="auto">
          <a:xfrm>
            <a:off x="467544" y="404664"/>
            <a:ext cx="8280920" cy="553998"/>
          </a:xfrm>
          <a:prstGeom prst="rect">
            <a:avLst/>
          </a:prstGeom>
          <a:noFill/>
          <a:ln w="9525">
            <a:noFill/>
            <a:miter lim="800000"/>
            <a:headEnd/>
            <a:tailEnd/>
          </a:ln>
          <a:effectLst/>
        </p:spPr>
        <p:txBody>
          <a:bodyPr wrap="square">
            <a:spAutoFit/>
          </a:bodyPr>
          <a:lstStyle/>
          <a:p>
            <a:pPr algn="ctr">
              <a:spcBef>
                <a:spcPct val="50000"/>
              </a:spcBef>
              <a:defRPr/>
            </a:pPr>
            <a:r>
              <a:rPr lang="es-ES_tradnl" sz="3000" dirty="0" smtClean="0">
                <a:solidFill>
                  <a:srgbClr val="800000"/>
                </a:solidFill>
                <a:latin typeface="Tahoma" panose="020B0604030504040204" pitchFamily="34" charset="0"/>
                <a:ea typeface="Tahoma" panose="020B0604030504040204" pitchFamily="34" charset="0"/>
                <a:cs typeface="Tahoma" panose="020B0604030504040204" pitchFamily="34" charset="0"/>
              </a:rPr>
              <a:t>Estudio R&amp;R corto</a:t>
            </a:r>
            <a:endParaRPr lang="es-ES_tradnl" sz="3000"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sp>
        <p:nvSpPr>
          <p:cNvPr id="1046532" name="Rectangle 4"/>
          <p:cNvSpPr>
            <a:spLocks noGrp="1" noChangeArrowheads="1"/>
          </p:cNvSpPr>
          <p:nvPr>
            <p:ph type="body" sz="half" idx="1"/>
          </p:nvPr>
        </p:nvSpPr>
        <p:spPr>
          <a:xfrm>
            <a:off x="611560" y="1196752"/>
            <a:ext cx="7920880" cy="2071163"/>
          </a:xfrm>
        </p:spPr>
        <p:txBody>
          <a:bodyPr>
            <a:noAutofit/>
          </a:bodyPr>
          <a:lstStyle/>
          <a:p>
            <a:pPr algn="just"/>
            <a:r>
              <a:rPr lang="es-MX" sz="2400" dirty="0" smtClean="0"/>
              <a:t>Un estudio de Repetibilidad y Reproducibilidad corto permite estudiar de manera rápida la variabilidad que contribuye el proceso de medición; sin embargo, con este estudio no es posible separar la repetibilidad (instrumento) de la reproducibilidad (operadores), sino que  vienen de manera mezclada.</a:t>
            </a:r>
          </a:p>
          <a:p>
            <a:pPr marL="0" indent="0" algn="ctr" eaLnBrk="1" hangingPunct="1">
              <a:buFont typeface="Wingdings" pitchFamily="2" charset="2"/>
              <a:buNone/>
              <a:defRPr/>
            </a:pPr>
            <a:endParaRPr lang="es-ES_tradnl" sz="2600" dirty="0" smtClean="0">
              <a:cs typeface="Arial" pitchFamily="34" charset="0"/>
            </a:endParaRPr>
          </a:p>
        </p:txBody>
      </p:sp>
      <p:pic>
        <p:nvPicPr>
          <p:cNvPr id="174082" name="Picture 2" descr="http://miquelps.com/wp-content/plugins/wp-math/img/math_810.5_aee8238f1fec9a423cfae717b1fe361b.png"/>
          <p:cNvPicPr>
            <a:picLocks noChangeAspect="1" noChangeArrowheads="1"/>
          </p:cNvPicPr>
          <p:nvPr/>
        </p:nvPicPr>
        <p:blipFill>
          <a:blip r:embed="rId2" cstate="print"/>
          <a:srcRect/>
          <a:stretch>
            <a:fillRect/>
          </a:stretch>
        </p:blipFill>
        <p:spPr bwMode="auto">
          <a:xfrm>
            <a:off x="5364088" y="3345276"/>
            <a:ext cx="3168352" cy="278496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1" name="Text Box 3"/>
          <p:cNvSpPr txBox="1">
            <a:spLocks noChangeArrowheads="1"/>
          </p:cNvSpPr>
          <p:nvPr/>
        </p:nvSpPr>
        <p:spPr bwMode="auto">
          <a:xfrm>
            <a:off x="467544" y="404664"/>
            <a:ext cx="8280920" cy="553998"/>
          </a:xfrm>
          <a:prstGeom prst="rect">
            <a:avLst/>
          </a:prstGeom>
          <a:noFill/>
          <a:ln w="9525">
            <a:noFill/>
            <a:miter lim="800000"/>
            <a:headEnd/>
            <a:tailEnd/>
          </a:ln>
          <a:effectLst/>
        </p:spPr>
        <p:txBody>
          <a:bodyPr wrap="square">
            <a:spAutoFit/>
          </a:bodyPr>
          <a:lstStyle/>
          <a:p>
            <a:pPr algn="ctr">
              <a:spcBef>
                <a:spcPct val="50000"/>
              </a:spcBef>
              <a:defRPr/>
            </a:pPr>
            <a:r>
              <a:rPr lang="es-ES_tradnl" sz="3000" dirty="0" smtClean="0">
                <a:solidFill>
                  <a:srgbClr val="800000"/>
                </a:solidFill>
                <a:latin typeface="Tahoma" panose="020B0604030504040204" pitchFamily="34" charset="0"/>
                <a:ea typeface="Tahoma" panose="020B0604030504040204" pitchFamily="34" charset="0"/>
                <a:cs typeface="Tahoma" panose="020B0604030504040204" pitchFamily="34" charset="0"/>
              </a:rPr>
              <a:t>Pasos para estudio R&amp;R corto</a:t>
            </a:r>
            <a:endParaRPr lang="es-ES_tradnl" sz="3000"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sp>
        <p:nvSpPr>
          <p:cNvPr id="1046532" name="Rectangle 4"/>
          <p:cNvSpPr>
            <a:spLocks noGrp="1" noChangeArrowheads="1"/>
          </p:cNvSpPr>
          <p:nvPr>
            <p:ph type="body" sz="half" idx="1"/>
          </p:nvPr>
        </p:nvSpPr>
        <p:spPr>
          <a:xfrm>
            <a:off x="611560" y="1412776"/>
            <a:ext cx="7920880" cy="3672408"/>
          </a:xfrm>
        </p:spPr>
        <p:txBody>
          <a:bodyPr>
            <a:noAutofit/>
          </a:bodyPr>
          <a:lstStyle/>
          <a:p>
            <a:pPr marL="457200" lvl="0" indent="-457200" algn="just">
              <a:buFont typeface="+mj-lt"/>
              <a:buAutoNum type="arabicPeriod"/>
            </a:pPr>
            <a:r>
              <a:rPr lang="es-MX" sz="2400" dirty="0" smtClean="0"/>
              <a:t>Seleccionar dos o más operadores para conducir el estudio sobre un instrumento de medición dado.</a:t>
            </a:r>
          </a:p>
          <a:p>
            <a:pPr marL="457200" lvl="0" indent="-457200" algn="just">
              <a:buFont typeface="+mj-lt"/>
              <a:buAutoNum type="arabicPeriod"/>
            </a:pPr>
            <a:r>
              <a:rPr lang="es-MX" sz="2400" dirty="0" smtClean="0"/>
              <a:t>Seleccionar un conjunto de 5 a 10 piezas o unidades que serán medidas por cada uno de los dos operarios. Las piezas no tienen que ser homogéneas, pueden seleccionarse aleatoriamente o elegirse de manera que cubran todo el rango en que opera el equipo. Cada pieza se medirá solo una vez por cada operador (recordemos que en el estudio largo cada operador mide varias veces la misma pieza).</a:t>
            </a:r>
          </a:p>
          <a:p>
            <a:pPr algn="just"/>
            <a:endParaRPr lang="es-MX" sz="2400" dirty="0" smtClean="0"/>
          </a:p>
          <a:p>
            <a:pPr marL="0" indent="0" algn="ctr" eaLnBrk="1" hangingPunct="1">
              <a:buFont typeface="Wingdings" pitchFamily="2" charset="2"/>
              <a:buNone/>
              <a:defRPr/>
            </a:pPr>
            <a:endParaRPr lang="es-ES_tradnl" sz="2600" dirty="0" smtClean="0">
              <a:cs typeface="Arial" pitchFamily="34" charset="0"/>
            </a:endParaRPr>
          </a:p>
        </p:txBody>
      </p:sp>
      <p:sp>
        <p:nvSpPr>
          <p:cNvPr id="7" name="Rectangle 4"/>
          <p:cNvSpPr txBox="1">
            <a:spLocks noChangeArrowheads="1"/>
          </p:cNvSpPr>
          <p:nvPr/>
        </p:nvSpPr>
        <p:spPr>
          <a:xfrm>
            <a:off x="5105400" y="1785926"/>
            <a:ext cx="4038600" cy="250033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s-ES_tradnl"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90466" name="Picture 2" descr="http://blog.banesco.com/emprendedores/wp-content/uploads/2012/06/blog-banesco.jpg"/>
          <p:cNvPicPr>
            <a:picLocks noChangeAspect="1" noChangeArrowheads="1"/>
          </p:cNvPicPr>
          <p:nvPr/>
        </p:nvPicPr>
        <p:blipFill>
          <a:blip r:embed="rId2" cstate="print"/>
          <a:srcRect/>
          <a:stretch>
            <a:fillRect/>
          </a:stretch>
        </p:blipFill>
        <p:spPr bwMode="auto">
          <a:xfrm>
            <a:off x="6588224" y="4725144"/>
            <a:ext cx="1440160" cy="144016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1" name="Text Box 3"/>
          <p:cNvSpPr txBox="1">
            <a:spLocks noChangeArrowheads="1"/>
          </p:cNvSpPr>
          <p:nvPr/>
        </p:nvSpPr>
        <p:spPr bwMode="auto">
          <a:xfrm>
            <a:off x="467544" y="404664"/>
            <a:ext cx="8280920" cy="553998"/>
          </a:xfrm>
          <a:prstGeom prst="rect">
            <a:avLst/>
          </a:prstGeom>
          <a:noFill/>
          <a:ln w="9525">
            <a:noFill/>
            <a:miter lim="800000"/>
            <a:headEnd/>
            <a:tailEnd/>
          </a:ln>
          <a:effectLst/>
        </p:spPr>
        <p:txBody>
          <a:bodyPr wrap="square">
            <a:spAutoFit/>
          </a:bodyPr>
          <a:lstStyle/>
          <a:p>
            <a:pPr algn="ctr">
              <a:spcBef>
                <a:spcPct val="50000"/>
              </a:spcBef>
              <a:defRPr/>
            </a:pPr>
            <a:r>
              <a:rPr lang="es-ES_tradnl" sz="3000" dirty="0" smtClean="0">
                <a:solidFill>
                  <a:srgbClr val="800000"/>
                </a:solidFill>
                <a:latin typeface="Tahoma" panose="020B0604030504040204" pitchFamily="34" charset="0"/>
                <a:ea typeface="Tahoma" panose="020B0604030504040204" pitchFamily="34" charset="0"/>
                <a:cs typeface="Tahoma" panose="020B0604030504040204" pitchFamily="34" charset="0"/>
              </a:rPr>
              <a:t>Pasos para estudio R&amp;R corto</a:t>
            </a:r>
            <a:endParaRPr lang="es-ES_tradnl" sz="3000"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sp>
        <p:nvSpPr>
          <p:cNvPr id="1046532" name="Rectangle 4"/>
          <p:cNvSpPr>
            <a:spLocks noGrp="1" noChangeArrowheads="1"/>
          </p:cNvSpPr>
          <p:nvPr>
            <p:ph type="body" sz="half" idx="1"/>
          </p:nvPr>
        </p:nvSpPr>
        <p:spPr>
          <a:xfrm>
            <a:off x="611560" y="1412776"/>
            <a:ext cx="7920880" cy="4104456"/>
          </a:xfrm>
        </p:spPr>
        <p:txBody>
          <a:bodyPr>
            <a:noAutofit/>
          </a:bodyPr>
          <a:lstStyle/>
          <a:p>
            <a:pPr marL="457200" lvl="0" indent="-457200" algn="just">
              <a:buFont typeface="+mj-lt"/>
              <a:buAutoNum type="arabicPeriod" startAt="3"/>
            </a:pPr>
            <a:r>
              <a:rPr lang="es-MX" sz="2400" dirty="0" smtClean="0"/>
              <a:t>Etiquetar o identificar cada pieza y aleatorizar el orden en el cual son dadas a cada uno de los operadores para que sean medidas. </a:t>
            </a:r>
          </a:p>
          <a:p>
            <a:pPr marL="457200" lvl="0" indent="-457200" algn="just">
              <a:buFont typeface="+mj-lt"/>
              <a:buAutoNum type="arabicPeriod" startAt="3"/>
            </a:pPr>
            <a:endParaRPr lang="es-MX" sz="2400" dirty="0" smtClean="0"/>
          </a:p>
          <a:p>
            <a:pPr marL="457200" lvl="0" indent="-457200" algn="just">
              <a:buFont typeface="+mj-lt"/>
              <a:buAutoNum type="arabicPeriod" startAt="3"/>
            </a:pPr>
            <a:r>
              <a:rPr lang="es-MX" sz="2400" dirty="0" smtClean="0"/>
              <a:t>Identificar la zona o punto en la parte donde la medición será tomada y el método o técnica que sebe aplicar.</a:t>
            </a:r>
          </a:p>
          <a:p>
            <a:pPr marL="457200" lvl="0" indent="-457200" algn="just">
              <a:buFont typeface="+mj-lt"/>
              <a:buAutoNum type="arabicPeriod" startAt="3"/>
            </a:pPr>
            <a:endParaRPr lang="es-MX" sz="2400" dirty="0" smtClean="0"/>
          </a:p>
          <a:p>
            <a:pPr marL="457200" lvl="0" indent="-457200" algn="just">
              <a:buFont typeface="+mj-lt"/>
              <a:buAutoNum type="arabicPeriod" startAt="3"/>
            </a:pPr>
            <a:r>
              <a:rPr lang="es-MX" sz="2400" dirty="0" smtClean="0"/>
              <a:t>Hacer el análisis estadístico de los datos, emitir un juicio acerca de la calidad del proceso de medición y decidir acciones futuras sobre el mismo.</a:t>
            </a:r>
          </a:p>
          <a:p>
            <a:pPr algn="just"/>
            <a:endParaRPr lang="es-MX" sz="2400" dirty="0" smtClean="0"/>
          </a:p>
          <a:p>
            <a:pPr marL="0" indent="0" algn="ctr" eaLnBrk="1" hangingPunct="1">
              <a:buFont typeface="Wingdings" pitchFamily="2" charset="2"/>
              <a:buNone/>
              <a:defRPr/>
            </a:pPr>
            <a:endParaRPr lang="es-ES_tradnl" sz="2600" dirty="0" smtClean="0">
              <a:cs typeface="Arial" pitchFamily="34" charset="0"/>
            </a:endParaRPr>
          </a:p>
        </p:txBody>
      </p:sp>
      <p:sp>
        <p:nvSpPr>
          <p:cNvPr id="7" name="Rectangle 4"/>
          <p:cNvSpPr txBox="1">
            <a:spLocks noChangeArrowheads="1"/>
          </p:cNvSpPr>
          <p:nvPr/>
        </p:nvSpPr>
        <p:spPr>
          <a:xfrm>
            <a:off x="5105400" y="1785926"/>
            <a:ext cx="4038600" cy="250033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s-ES_tradnl"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1" name="Text Box 3"/>
          <p:cNvSpPr txBox="1">
            <a:spLocks noChangeArrowheads="1"/>
          </p:cNvSpPr>
          <p:nvPr/>
        </p:nvSpPr>
        <p:spPr bwMode="auto">
          <a:xfrm>
            <a:off x="837720" y="476672"/>
            <a:ext cx="8280920" cy="553998"/>
          </a:xfrm>
          <a:prstGeom prst="rect">
            <a:avLst/>
          </a:prstGeom>
          <a:noFill/>
          <a:ln w="9525">
            <a:noFill/>
            <a:miter lim="800000"/>
            <a:headEnd/>
            <a:tailEnd/>
          </a:ln>
          <a:effectLst/>
        </p:spPr>
        <p:txBody>
          <a:bodyPr wrap="square">
            <a:spAutoFit/>
          </a:bodyPr>
          <a:lstStyle/>
          <a:p>
            <a:pPr>
              <a:spcBef>
                <a:spcPct val="50000"/>
              </a:spcBef>
              <a:defRPr/>
            </a:pPr>
            <a:r>
              <a:rPr lang="es-ES_tradnl" sz="3000" dirty="0" smtClean="0">
                <a:solidFill>
                  <a:srgbClr val="800000"/>
                </a:solidFill>
                <a:latin typeface="Tahoma" panose="020B0604030504040204" pitchFamily="34" charset="0"/>
                <a:ea typeface="Tahoma" panose="020B0604030504040204" pitchFamily="34" charset="0"/>
                <a:cs typeface="Tahoma" panose="020B0604030504040204" pitchFamily="34" charset="0"/>
              </a:rPr>
              <a:t>Problema</a:t>
            </a:r>
            <a:endParaRPr lang="es-ES_tradnl" sz="3000"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sp>
        <p:nvSpPr>
          <p:cNvPr id="1046532" name="Rectangle 4"/>
          <p:cNvSpPr>
            <a:spLocks noGrp="1" noChangeArrowheads="1"/>
          </p:cNvSpPr>
          <p:nvPr>
            <p:ph type="body" sz="half" idx="1"/>
          </p:nvPr>
        </p:nvSpPr>
        <p:spPr>
          <a:xfrm>
            <a:off x="611560" y="1196752"/>
            <a:ext cx="7920880" cy="2160240"/>
          </a:xfrm>
        </p:spPr>
        <p:txBody>
          <a:bodyPr>
            <a:noAutofit/>
          </a:bodyPr>
          <a:lstStyle/>
          <a:p>
            <a:pPr algn="just">
              <a:buNone/>
            </a:pPr>
            <a:r>
              <a:rPr lang="es-MX" sz="2400" dirty="0" smtClean="0"/>
              <a:t>   Se decide realizar un estudio R&amp;R corto para un equipo que mide el grosor de cierta capa de material que debe estar entre 0.025 </a:t>
            </a:r>
            <a:r>
              <a:rPr lang="es-MX" sz="2400" u="sng" dirty="0" smtClean="0"/>
              <a:t>+</a:t>
            </a:r>
            <a:r>
              <a:rPr lang="es-MX" sz="2400" dirty="0" smtClean="0"/>
              <a:t> 0.005. Se seleccionan al azar cinco piezas y cada una es una medida, también en orden aleatorio por dos operadores. Los datos obtenidos se muestran en la siguiente tabla:</a:t>
            </a:r>
            <a:endParaRPr lang="es-MX" sz="2400" u="sng" dirty="0" smtClean="0"/>
          </a:p>
          <a:p>
            <a:pPr marL="0" indent="0" algn="ctr" eaLnBrk="1" hangingPunct="1">
              <a:buFont typeface="Wingdings" pitchFamily="2" charset="2"/>
              <a:buNone/>
              <a:defRPr/>
            </a:pPr>
            <a:endParaRPr lang="es-ES_tradnl" sz="2600" dirty="0" smtClean="0">
              <a:cs typeface="Arial" pitchFamily="34" charset="0"/>
            </a:endParaRPr>
          </a:p>
        </p:txBody>
      </p:sp>
      <p:sp>
        <p:nvSpPr>
          <p:cNvPr id="7" name="Rectangle 4"/>
          <p:cNvSpPr txBox="1">
            <a:spLocks noChangeArrowheads="1"/>
          </p:cNvSpPr>
          <p:nvPr/>
        </p:nvSpPr>
        <p:spPr>
          <a:xfrm>
            <a:off x="5105400" y="1785926"/>
            <a:ext cx="4038600" cy="250033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s-ES_tradnl"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345153705"/>
              </p:ext>
            </p:extLst>
          </p:nvPr>
        </p:nvGraphicFramePr>
        <p:xfrm>
          <a:off x="1043608" y="3284984"/>
          <a:ext cx="6408711" cy="2664299"/>
        </p:xfrm>
        <a:graphic>
          <a:graphicData uri="http://schemas.openxmlformats.org/drawingml/2006/table">
            <a:tbl>
              <a:tblPr firstRow="1" firstCol="1" bandRow="1">
                <a:tableStyleId>{5C22544A-7EE6-4342-B048-85BDC9FD1C3A}</a:tableStyleId>
              </a:tblPr>
              <a:tblGrid>
                <a:gridCol w="1622458"/>
                <a:gridCol w="2460728"/>
                <a:gridCol w="2325525"/>
              </a:tblGrid>
              <a:tr h="662479">
                <a:tc>
                  <a:txBody>
                    <a:bodyPr/>
                    <a:lstStyle/>
                    <a:p>
                      <a:pPr>
                        <a:lnSpc>
                          <a:spcPct val="115000"/>
                        </a:lnSpc>
                        <a:spcAft>
                          <a:spcPts val="0"/>
                        </a:spcAft>
                      </a:pPr>
                      <a:r>
                        <a:rPr lang="es-MX" sz="2000" dirty="0">
                          <a:effectLst/>
                        </a:rPr>
                        <a:t>PARTES</a:t>
                      </a:r>
                      <a:endParaRPr lang="es-MX" sz="2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000" dirty="0">
                          <a:effectLst/>
                        </a:rPr>
                        <a:t>OPERADOR A</a:t>
                      </a:r>
                      <a:endParaRPr lang="es-MX" sz="2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2000" dirty="0">
                          <a:effectLst/>
                        </a:rPr>
                        <a:t>OPERADOR B</a:t>
                      </a:r>
                      <a:endParaRPr lang="es-MX" sz="2000" dirty="0">
                        <a:effectLst/>
                        <a:latin typeface="Calibri"/>
                        <a:ea typeface="Calibri"/>
                        <a:cs typeface="Times New Roman"/>
                      </a:endParaRPr>
                    </a:p>
                  </a:txBody>
                  <a:tcPr marL="44450" marR="44450" marT="0" marB="0" anchor="b"/>
                </a:tc>
              </a:tr>
              <a:tr h="400364">
                <a:tc>
                  <a:txBody>
                    <a:bodyPr/>
                    <a:lstStyle/>
                    <a:p>
                      <a:pPr algn="r">
                        <a:lnSpc>
                          <a:spcPct val="115000"/>
                        </a:lnSpc>
                        <a:spcAft>
                          <a:spcPts val="0"/>
                        </a:spcAft>
                      </a:pPr>
                      <a:r>
                        <a:rPr lang="es-MX" sz="2000" dirty="0">
                          <a:effectLst/>
                        </a:rPr>
                        <a:t>1</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0.022</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0.021</a:t>
                      </a:r>
                      <a:endParaRPr lang="es-MX" sz="2000" dirty="0">
                        <a:effectLst/>
                        <a:latin typeface="Calibri"/>
                        <a:ea typeface="Calibri"/>
                        <a:cs typeface="Times New Roman"/>
                      </a:endParaRPr>
                    </a:p>
                  </a:txBody>
                  <a:tcPr marL="44450" marR="44450" marT="0" marB="0" anchor="b"/>
                </a:tc>
              </a:tr>
              <a:tr h="400364">
                <a:tc>
                  <a:txBody>
                    <a:bodyPr/>
                    <a:lstStyle/>
                    <a:p>
                      <a:pPr algn="r">
                        <a:lnSpc>
                          <a:spcPct val="115000"/>
                        </a:lnSpc>
                        <a:spcAft>
                          <a:spcPts val="0"/>
                        </a:spcAft>
                      </a:pPr>
                      <a:r>
                        <a:rPr lang="es-MX" sz="2000" dirty="0">
                          <a:effectLst/>
                        </a:rPr>
                        <a:t>2</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0.02</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0.02</a:t>
                      </a:r>
                      <a:endParaRPr lang="es-MX" sz="2000" dirty="0">
                        <a:effectLst/>
                        <a:latin typeface="Calibri"/>
                        <a:ea typeface="Calibri"/>
                        <a:cs typeface="Times New Roman"/>
                      </a:endParaRPr>
                    </a:p>
                  </a:txBody>
                  <a:tcPr marL="44450" marR="44450" marT="0" marB="0" anchor="b"/>
                </a:tc>
              </a:tr>
              <a:tr h="400364">
                <a:tc>
                  <a:txBody>
                    <a:bodyPr/>
                    <a:lstStyle/>
                    <a:p>
                      <a:pPr algn="r">
                        <a:lnSpc>
                          <a:spcPct val="115000"/>
                        </a:lnSpc>
                        <a:spcAft>
                          <a:spcPts val="0"/>
                        </a:spcAft>
                      </a:pPr>
                      <a:r>
                        <a:rPr lang="es-MX" sz="2000" dirty="0">
                          <a:effectLst/>
                        </a:rPr>
                        <a:t>3</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0.03</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0.031</a:t>
                      </a:r>
                      <a:endParaRPr lang="es-MX" sz="2000" dirty="0">
                        <a:effectLst/>
                        <a:latin typeface="Calibri"/>
                        <a:ea typeface="Calibri"/>
                        <a:cs typeface="Times New Roman"/>
                      </a:endParaRPr>
                    </a:p>
                  </a:txBody>
                  <a:tcPr marL="44450" marR="44450" marT="0" marB="0" anchor="b"/>
                </a:tc>
              </a:tr>
              <a:tr h="400364">
                <a:tc>
                  <a:txBody>
                    <a:bodyPr/>
                    <a:lstStyle/>
                    <a:p>
                      <a:pPr algn="r">
                        <a:lnSpc>
                          <a:spcPct val="115000"/>
                        </a:lnSpc>
                        <a:spcAft>
                          <a:spcPts val="0"/>
                        </a:spcAft>
                      </a:pPr>
                      <a:r>
                        <a:rPr lang="es-MX" sz="2000" dirty="0">
                          <a:effectLst/>
                        </a:rPr>
                        <a:t>4</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0.024</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0.023</a:t>
                      </a:r>
                      <a:endParaRPr lang="es-MX" sz="2000" dirty="0">
                        <a:effectLst/>
                        <a:latin typeface="Calibri"/>
                        <a:ea typeface="Calibri"/>
                        <a:cs typeface="Times New Roman"/>
                      </a:endParaRPr>
                    </a:p>
                  </a:txBody>
                  <a:tcPr marL="44450" marR="44450" marT="0" marB="0" anchor="b"/>
                </a:tc>
              </a:tr>
              <a:tr h="400364">
                <a:tc>
                  <a:txBody>
                    <a:bodyPr/>
                    <a:lstStyle/>
                    <a:p>
                      <a:pPr algn="r">
                        <a:lnSpc>
                          <a:spcPct val="115000"/>
                        </a:lnSpc>
                        <a:spcAft>
                          <a:spcPts val="0"/>
                        </a:spcAft>
                      </a:pPr>
                      <a:r>
                        <a:rPr lang="es-MX" sz="2000" dirty="0">
                          <a:effectLst/>
                        </a:rPr>
                        <a:t>5</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0.015</a:t>
                      </a:r>
                      <a:endParaRPr lang="es-MX"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2000" dirty="0">
                          <a:effectLst/>
                        </a:rPr>
                        <a:t>0.015</a:t>
                      </a:r>
                      <a:endParaRPr lang="es-MX" sz="2000" dirty="0">
                        <a:effectLst/>
                        <a:latin typeface="Calibri"/>
                        <a:ea typeface="Calibri"/>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716857533"/>
              </p:ext>
            </p:extLst>
          </p:nvPr>
        </p:nvGraphicFramePr>
        <p:xfrm>
          <a:off x="395536" y="332656"/>
          <a:ext cx="6696745" cy="3067050"/>
        </p:xfrm>
        <a:graphic>
          <a:graphicData uri="http://schemas.openxmlformats.org/drawingml/2006/table">
            <a:tbl>
              <a:tblPr firstRow="1" firstCol="1" bandRow="1">
                <a:tableStyleId>{5C22544A-7EE6-4342-B048-85BDC9FD1C3A}</a:tableStyleId>
              </a:tblPr>
              <a:tblGrid>
                <a:gridCol w="1772668"/>
                <a:gridCol w="1758599"/>
                <a:gridCol w="1688255"/>
                <a:gridCol w="1477223"/>
              </a:tblGrid>
              <a:tr h="1009650">
                <a:tc>
                  <a:txBody>
                    <a:bodyPr/>
                    <a:lstStyle/>
                    <a:p>
                      <a:pPr algn="l" rtl="0" fontAlgn="ctr"/>
                      <a:r>
                        <a:rPr lang="es-MX" sz="2000" u="none" strike="noStrike" dirty="0">
                          <a:solidFill>
                            <a:srgbClr val="000099"/>
                          </a:solidFill>
                          <a:effectLst/>
                        </a:rPr>
                        <a:t>PARTES</a:t>
                      </a:r>
                      <a:endParaRPr lang="es-MX" sz="2000" b="1" i="0" u="none" strike="noStrike" dirty="0">
                        <a:solidFill>
                          <a:srgbClr val="000099"/>
                        </a:solidFill>
                        <a:effectLst/>
                        <a:latin typeface="Calibri"/>
                      </a:endParaRPr>
                    </a:p>
                  </a:txBody>
                  <a:tcPr marL="9525" marR="9525" marT="9525" marB="0" anchor="ctr"/>
                </a:tc>
                <a:tc>
                  <a:txBody>
                    <a:bodyPr/>
                    <a:lstStyle/>
                    <a:p>
                      <a:pPr algn="l" rtl="0" fontAlgn="ctr"/>
                      <a:r>
                        <a:rPr lang="es-MX" sz="2000" u="none" strike="noStrike" dirty="0">
                          <a:solidFill>
                            <a:srgbClr val="000099"/>
                          </a:solidFill>
                          <a:effectLst/>
                        </a:rPr>
                        <a:t>OPERADOR A</a:t>
                      </a:r>
                      <a:endParaRPr lang="es-MX" sz="2000" b="1" i="0" u="none" strike="noStrike" dirty="0">
                        <a:solidFill>
                          <a:srgbClr val="000099"/>
                        </a:solidFill>
                        <a:effectLst/>
                        <a:latin typeface="Calibri"/>
                      </a:endParaRPr>
                    </a:p>
                  </a:txBody>
                  <a:tcPr marL="9525" marR="9525" marT="9525" marB="0" anchor="ctr"/>
                </a:tc>
                <a:tc>
                  <a:txBody>
                    <a:bodyPr/>
                    <a:lstStyle/>
                    <a:p>
                      <a:pPr algn="l" rtl="0" fontAlgn="ctr"/>
                      <a:r>
                        <a:rPr lang="es-MX" sz="2000" u="none" strike="noStrike" dirty="0">
                          <a:solidFill>
                            <a:srgbClr val="000099"/>
                          </a:solidFill>
                          <a:effectLst/>
                        </a:rPr>
                        <a:t>OPERADOR B</a:t>
                      </a:r>
                      <a:endParaRPr lang="es-MX" sz="2000" b="1" i="0" u="none" strike="noStrike" dirty="0">
                        <a:solidFill>
                          <a:srgbClr val="000099"/>
                        </a:solidFill>
                        <a:effectLst/>
                        <a:latin typeface="Calibri"/>
                      </a:endParaRPr>
                    </a:p>
                  </a:txBody>
                  <a:tcPr marL="9525" marR="9525" marT="9525" marB="0" anchor="ctr"/>
                </a:tc>
                <a:tc>
                  <a:txBody>
                    <a:bodyPr/>
                    <a:lstStyle/>
                    <a:p>
                      <a:pPr algn="l" rtl="0" fontAlgn="ctr"/>
                      <a:r>
                        <a:rPr lang="es-MX" sz="2000" u="none" strike="noStrike">
                          <a:solidFill>
                            <a:srgbClr val="000099"/>
                          </a:solidFill>
                          <a:effectLst/>
                        </a:rPr>
                        <a:t>RANGOS</a:t>
                      </a:r>
                      <a:endParaRPr lang="es-MX" sz="2000" b="1" i="0" u="none" strike="noStrike">
                        <a:solidFill>
                          <a:srgbClr val="000099"/>
                        </a:solidFill>
                        <a:effectLst/>
                        <a:latin typeface="Calibri"/>
                      </a:endParaRPr>
                    </a:p>
                  </a:txBody>
                  <a:tcPr marL="9525" marR="9525" marT="9525" marB="0" anchor="ctr"/>
                </a:tc>
              </a:tr>
              <a:tr h="352425">
                <a:tc>
                  <a:txBody>
                    <a:bodyPr/>
                    <a:lstStyle/>
                    <a:p>
                      <a:pPr algn="r" rtl="0" fontAlgn="ctr"/>
                      <a:r>
                        <a:rPr lang="es-MX" sz="2000" u="none" strike="noStrike">
                          <a:solidFill>
                            <a:srgbClr val="000099"/>
                          </a:solidFill>
                          <a:effectLst/>
                        </a:rPr>
                        <a:t>1</a:t>
                      </a:r>
                      <a:endParaRPr lang="es-MX" sz="2000" b="1"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a:solidFill>
                            <a:srgbClr val="000099"/>
                          </a:solidFill>
                          <a:effectLst/>
                        </a:rPr>
                        <a:t>0.022</a:t>
                      </a:r>
                      <a:endParaRPr lang="es-MX" sz="2000" b="0"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dirty="0">
                          <a:solidFill>
                            <a:srgbClr val="000099"/>
                          </a:solidFill>
                          <a:effectLst/>
                        </a:rPr>
                        <a:t>0.021</a:t>
                      </a:r>
                      <a:endParaRPr lang="es-MX" sz="2000" b="0" i="0" u="none" strike="noStrike" dirty="0">
                        <a:solidFill>
                          <a:srgbClr val="000099"/>
                        </a:solidFill>
                        <a:effectLst/>
                        <a:latin typeface="Calibri"/>
                      </a:endParaRPr>
                    </a:p>
                  </a:txBody>
                  <a:tcPr marL="9525" marR="9525" marT="9525" marB="0" anchor="ctr"/>
                </a:tc>
                <a:tc>
                  <a:txBody>
                    <a:bodyPr/>
                    <a:lstStyle/>
                    <a:p>
                      <a:pPr algn="r" fontAlgn="b"/>
                      <a:r>
                        <a:rPr lang="es-MX" sz="2000" u="none" strike="noStrike">
                          <a:solidFill>
                            <a:srgbClr val="000099"/>
                          </a:solidFill>
                          <a:effectLst/>
                        </a:rPr>
                        <a:t>0.0010</a:t>
                      </a:r>
                      <a:endParaRPr lang="es-MX" sz="2000" b="1" i="0" u="none" strike="noStrike">
                        <a:solidFill>
                          <a:srgbClr val="000099"/>
                        </a:solidFill>
                        <a:effectLst/>
                        <a:latin typeface="Calibri"/>
                      </a:endParaRPr>
                    </a:p>
                  </a:txBody>
                  <a:tcPr marL="9525" marR="9525" marT="9525" marB="0" anchor="b"/>
                </a:tc>
              </a:tr>
              <a:tr h="342900">
                <a:tc>
                  <a:txBody>
                    <a:bodyPr/>
                    <a:lstStyle/>
                    <a:p>
                      <a:pPr algn="r" rtl="0" fontAlgn="ctr"/>
                      <a:r>
                        <a:rPr lang="es-MX" sz="2000" u="none" strike="noStrike">
                          <a:solidFill>
                            <a:srgbClr val="000099"/>
                          </a:solidFill>
                          <a:effectLst/>
                        </a:rPr>
                        <a:t>2</a:t>
                      </a:r>
                      <a:endParaRPr lang="es-MX" sz="2000" b="1"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a:solidFill>
                            <a:srgbClr val="000099"/>
                          </a:solidFill>
                          <a:effectLst/>
                        </a:rPr>
                        <a:t>0.020</a:t>
                      </a:r>
                      <a:endParaRPr lang="es-MX" sz="2000" b="0"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dirty="0">
                          <a:solidFill>
                            <a:srgbClr val="000099"/>
                          </a:solidFill>
                          <a:effectLst/>
                        </a:rPr>
                        <a:t>0.020</a:t>
                      </a:r>
                      <a:endParaRPr lang="es-MX" sz="2000" b="0" i="0" u="none" strike="noStrike" dirty="0">
                        <a:solidFill>
                          <a:srgbClr val="000099"/>
                        </a:solidFill>
                        <a:effectLst/>
                        <a:latin typeface="Calibri"/>
                      </a:endParaRPr>
                    </a:p>
                  </a:txBody>
                  <a:tcPr marL="9525" marR="9525" marT="9525" marB="0" anchor="ctr"/>
                </a:tc>
                <a:tc>
                  <a:txBody>
                    <a:bodyPr/>
                    <a:lstStyle/>
                    <a:p>
                      <a:pPr algn="r" fontAlgn="b"/>
                      <a:r>
                        <a:rPr lang="es-MX" sz="2000" u="none" strike="noStrike" dirty="0">
                          <a:solidFill>
                            <a:srgbClr val="000099"/>
                          </a:solidFill>
                          <a:effectLst/>
                        </a:rPr>
                        <a:t>0.0000</a:t>
                      </a:r>
                      <a:endParaRPr lang="es-MX" sz="2000" b="1" i="0" u="none" strike="noStrike" dirty="0">
                        <a:solidFill>
                          <a:srgbClr val="000099"/>
                        </a:solidFill>
                        <a:effectLst/>
                        <a:latin typeface="Calibri"/>
                      </a:endParaRPr>
                    </a:p>
                  </a:txBody>
                  <a:tcPr marL="9525" marR="9525" marT="9525" marB="0" anchor="b"/>
                </a:tc>
              </a:tr>
              <a:tr h="342900">
                <a:tc>
                  <a:txBody>
                    <a:bodyPr/>
                    <a:lstStyle/>
                    <a:p>
                      <a:pPr algn="r" rtl="0" fontAlgn="ctr"/>
                      <a:r>
                        <a:rPr lang="es-MX" sz="2000" u="none" strike="noStrike">
                          <a:solidFill>
                            <a:srgbClr val="000099"/>
                          </a:solidFill>
                          <a:effectLst/>
                        </a:rPr>
                        <a:t>3</a:t>
                      </a:r>
                      <a:endParaRPr lang="es-MX" sz="2000" b="1"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a:solidFill>
                            <a:srgbClr val="000099"/>
                          </a:solidFill>
                          <a:effectLst/>
                        </a:rPr>
                        <a:t>0.030</a:t>
                      </a:r>
                      <a:endParaRPr lang="es-MX" sz="2000" b="0"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a:solidFill>
                            <a:srgbClr val="000099"/>
                          </a:solidFill>
                          <a:effectLst/>
                        </a:rPr>
                        <a:t>0.031</a:t>
                      </a:r>
                      <a:endParaRPr lang="es-MX" sz="2000" b="0" i="0" u="none" strike="noStrike">
                        <a:solidFill>
                          <a:srgbClr val="000099"/>
                        </a:solidFill>
                        <a:effectLst/>
                        <a:latin typeface="Calibri"/>
                      </a:endParaRPr>
                    </a:p>
                  </a:txBody>
                  <a:tcPr marL="9525" marR="9525" marT="9525" marB="0" anchor="ctr"/>
                </a:tc>
                <a:tc>
                  <a:txBody>
                    <a:bodyPr/>
                    <a:lstStyle/>
                    <a:p>
                      <a:pPr algn="r" fontAlgn="b"/>
                      <a:r>
                        <a:rPr lang="es-MX" sz="2000" u="none" strike="noStrike" dirty="0">
                          <a:solidFill>
                            <a:srgbClr val="000099"/>
                          </a:solidFill>
                          <a:effectLst/>
                        </a:rPr>
                        <a:t>0.0010</a:t>
                      </a:r>
                      <a:endParaRPr lang="es-MX" sz="2000" b="1" i="0" u="none" strike="noStrike" dirty="0">
                        <a:solidFill>
                          <a:srgbClr val="000099"/>
                        </a:solidFill>
                        <a:effectLst/>
                        <a:latin typeface="Calibri"/>
                      </a:endParaRPr>
                    </a:p>
                  </a:txBody>
                  <a:tcPr marL="9525" marR="9525" marT="9525" marB="0" anchor="b"/>
                </a:tc>
              </a:tr>
              <a:tr h="342900">
                <a:tc>
                  <a:txBody>
                    <a:bodyPr/>
                    <a:lstStyle/>
                    <a:p>
                      <a:pPr algn="r" rtl="0" fontAlgn="ctr"/>
                      <a:r>
                        <a:rPr lang="es-MX" sz="2000" u="none" strike="noStrike">
                          <a:solidFill>
                            <a:srgbClr val="000099"/>
                          </a:solidFill>
                          <a:effectLst/>
                        </a:rPr>
                        <a:t>4</a:t>
                      </a:r>
                      <a:endParaRPr lang="es-MX" sz="2000" b="1"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a:solidFill>
                            <a:srgbClr val="000099"/>
                          </a:solidFill>
                          <a:effectLst/>
                        </a:rPr>
                        <a:t>0.024</a:t>
                      </a:r>
                      <a:endParaRPr lang="es-MX" sz="2000" b="0"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a:solidFill>
                            <a:srgbClr val="000099"/>
                          </a:solidFill>
                          <a:effectLst/>
                        </a:rPr>
                        <a:t>0.023</a:t>
                      </a:r>
                      <a:endParaRPr lang="es-MX" sz="2000" b="0" i="0" u="none" strike="noStrike">
                        <a:solidFill>
                          <a:srgbClr val="000099"/>
                        </a:solidFill>
                        <a:effectLst/>
                        <a:latin typeface="Calibri"/>
                      </a:endParaRPr>
                    </a:p>
                  </a:txBody>
                  <a:tcPr marL="9525" marR="9525" marT="9525" marB="0" anchor="ctr"/>
                </a:tc>
                <a:tc>
                  <a:txBody>
                    <a:bodyPr/>
                    <a:lstStyle/>
                    <a:p>
                      <a:pPr algn="r" fontAlgn="b"/>
                      <a:r>
                        <a:rPr lang="es-MX" sz="2000" u="none" strike="noStrike" dirty="0">
                          <a:solidFill>
                            <a:srgbClr val="000099"/>
                          </a:solidFill>
                          <a:effectLst/>
                        </a:rPr>
                        <a:t>0.0010</a:t>
                      </a:r>
                      <a:endParaRPr lang="es-MX" sz="2000" b="1" i="0" u="none" strike="noStrike" dirty="0">
                        <a:solidFill>
                          <a:srgbClr val="000099"/>
                        </a:solidFill>
                        <a:effectLst/>
                        <a:latin typeface="Calibri"/>
                      </a:endParaRPr>
                    </a:p>
                  </a:txBody>
                  <a:tcPr marL="9525" marR="9525" marT="9525" marB="0" anchor="b"/>
                </a:tc>
              </a:tr>
              <a:tr h="342900">
                <a:tc>
                  <a:txBody>
                    <a:bodyPr/>
                    <a:lstStyle/>
                    <a:p>
                      <a:pPr algn="r" rtl="0" fontAlgn="ctr"/>
                      <a:r>
                        <a:rPr lang="es-MX" sz="2000" u="none" strike="noStrike">
                          <a:solidFill>
                            <a:srgbClr val="000099"/>
                          </a:solidFill>
                          <a:effectLst/>
                        </a:rPr>
                        <a:t>5</a:t>
                      </a:r>
                      <a:endParaRPr lang="es-MX" sz="2000" b="1"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a:solidFill>
                            <a:srgbClr val="000099"/>
                          </a:solidFill>
                          <a:effectLst/>
                        </a:rPr>
                        <a:t>0.015</a:t>
                      </a:r>
                      <a:endParaRPr lang="es-MX" sz="2000" b="0" i="0" u="none" strike="noStrike">
                        <a:solidFill>
                          <a:srgbClr val="000099"/>
                        </a:solidFill>
                        <a:effectLst/>
                        <a:latin typeface="Calibri"/>
                      </a:endParaRPr>
                    </a:p>
                  </a:txBody>
                  <a:tcPr marL="9525" marR="9525" marT="9525" marB="0" anchor="ctr"/>
                </a:tc>
                <a:tc>
                  <a:txBody>
                    <a:bodyPr/>
                    <a:lstStyle/>
                    <a:p>
                      <a:pPr algn="r" rtl="0" fontAlgn="ctr"/>
                      <a:r>
                        <a:rPr lang="es-MX" sz="2000" u="none" strike="noStrike">
                          <a:solidFill>
                            <a:srgbClr val="000099"/>
                          </a:solidFill>
                          <a:effectLst/>
                        </a:rPr>
                        <a:t>0.015</a:t>
                      </a:r>
                      <a:endParaRPr lang="es-MX" sz="2000" b="0" i="0" u="none" strike="noStrike">
                        <a:solidFill>
                          <a:srgbClr val="000099"/>
                        </a:solidFill>
                        <a:effectLst/>
                        <a:latin typeface="Calibri"/>
                      </a:endParaRPr>
                    </a:p>
                  </a:txBody>
                  <a:tcPr marL="9525" marR="9525" marT="9525" marB="0" anchor="ctr"/>
                </a:tc>
                <a:tc>
                  <a:txBody>
                    <a:bodyPr/>
                    <a:lstStyle/>
                    <a:p>
                      <a:pPr algn="r" fontAlgn="b"/>
                      <a:r>
                        <a:rPr lang="es-MX" sz="2000" u="none" strike="noStrike" dirty="0">
                          <a:solidFill>
                            <a:srgbClr val="000099"/>
                          </a:solidFill>
                          <a:effectLst/>
                        </a:rPr>
                        <a:t>0.0000</a:t>
                      </a:r>
                      <a:endParaRPr lang="es-MX" sz="2000" b="1" i="0" u="none" strike="noStrike" dirty="0">
                        <a:solidFill>
                          <a:srgbClr val="000099"/>
                        </a:solidFill>
                        <a:effectLst/>
                        <a:latin typeface="Calibri"/>
                      </a:endParaRPr>
                    </a:p>
                  </a:txBody>
                  <a:tcPr marL="9525" marR="9525" marT="9525" marB="0" anchor="b"/>
                </a:tc>
              </a:tr>
              <a:tr h="333375">
                <a:tc>
                  <a:txBody>
                    <a:bodyPr/>
                    <a:lstStyle/>
                    <a:p>
                      <a:pPr algn="l" fontAlgn="b"/>
                      <a:endParaRPr lang="es-MX" sz="1100" b="0" i="0" u="none" strike="noStrike">
                        <a:solidFill>
                          <a:srgbClr val="000099"/>
                        </a:solidFill>
                        <a:effectLst/>
                        <a:latin typeface="Calibri"/>
                      </a:endParaRPr>
                    </a:p>
                  </a:txBody>
                  <a:tcPr marL="9525" marR="9525" marT="9525" marB="0" anchor="b"/>
                </a:tc>
                <a:tc gridSpan="2">
                  <a:txBody>
                    <a:bodyPr/>
                    <a:lstStyle/>
                    <a:p>
                      <a:pPr algn="l" fontAlgn="b"/>
                      <a:r>
                        <a:rPr lang="es-MX" sz="1800" u="none" strike="noStrike">
                          <a:solidFill>
                            <a:srgbClr val="000099"/>
                          </a:solidFill>
                          <a:effectLst/>
                        </a:rPr>
                        <a:t>PROMEDIO DE RANGOS</a:t>
                      </a:r>
                      <a:endParaRPr lang="es-MX" sz="1800" b="1" i="0" u="none" strike="noStrike">
                        <a:solidFill>
                          <a:srgbClr val="000099"/>
                        </a:solidFill>
                        <a:effectLst/>
                        <a:latin typeface="Calibri"/>
                      </a:endParaRPr>
                    </a:p>
                  </a:txBody>
                  <a:tcPr marL="9525" marR="9525" marT="9525" marB="0" anchor="b"/>
                </a:tc>
                <a:tc hMerge="1">
                  <a:txBody>
                    <a:bodyPr/>
                    <a:lstStyle/>
                    <a:p>
                      <a:endParaRPr lang="es-MX"/>
                    </a:p>
                  </a:txBody>
                  <a:tcPr/>
                </a:tc>
                <a:tc>
                  <a:txBody>
                    <a:bodyPr/>
                    <a:lstStyle/>
                    <a:p>
                      <a:pPr algn="r" fontAlgn="b"/>
                      <a:r>
                        <a:rPr lang="es-MX" sz="2000" u="none" strike="noStrike" dirty="0">
                          <a:solidFill>
                            <a:srgbClr val="000099"/>
                          </a:solidFill>
                          <a:effectLst/>
                        </a:rPr>
                        <a:t>0.0006</a:t>
                      </a:r>
                      <a:endParaRPr lang="es-MX" sz="2000" b="1" i="0" u="none" strike="noStrike" dirty="0">
                        <a:solidFill>
                          <a:srgbClr val="000099"/>
                        </a:solidFill>
                        <a:effectLst/>
                        <a:latin typeface="Calibri"/>
                      </a:endParaRPr>
                    </a:p>
                  </a:txBody>
                  <a:tcPr marL="9525" marR="9525" marT="9525" marB="0" anchor="b"/>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323528" y="3581723"/>
                <a:ext cx="5616624"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MX" sz="1800" i="1" smtClean="0">
                          <a:latin typeface="Cambria Math"/>
                        </a:rPr>
                        <m:t>𝑅</m:t>
                      </m:r>
                      <m:r>
                        <a:rPr lang="es-MX" sz="1800" i="1" smtClean="0">
                          <a:latin typeface="Cambria Math"/>
                        </a:rPr>
                        <m:t>&amp;</m:t>
                      </m:r>
                      <m:r>
                        <a:rPr lang="es-MX" sz="1800" i="1" smtClean="0">
                          <a:latin typeface="Cambria Math"/>
                        </a:rPr>
                        <m:t>𝑅</m:t>
                      </m:r>
                      <m:r>
                        <a:rPr lang="es-MX" sz="1800" i="1" smtClean="0">
                          <a:latin typeface="Cambria Math"/>
                        </a:rPr>
                        <m:t>=</m:t>
                      </m:r>
                      <m:sSub>
                        <m:sSubPr>
                          <m:ctrlPr>
                            <a:rPr lang="es-ES" sz="1800" b="1" i="1">
                              <a:solidFill>
                                <a:srgbClr val="002060"/>
                              </a:solidFill>
                              <a:latin typeface="Cambria Math" panose="02040503050406030204" pitchFamily="18" charset="0"/>
                            </a:rPr>
                          </m:ctrlPr>
                        </m:sSubPr>
                        <m:e>
                          <m:sSub>
                            <m:sSubPr>
                              <m:ctrlPr>
                                <a:rPr lang="es-ES" sz="1800" b="1" i="1" smtClean="0">
                                  <a:solidFill>
                                    <a:srgbClr val="002060"/>
                                  </a:solidFill>
                                  <a:latin typeface="Cambria Math" panose="02040503050406030204" pitchFamily="18" charset="0"/>
                                </a:rPr>
                              </m:ctrlPr>
                            </m:sSubPr>
                            <m:e>
                              <m:r>
                                <a:rPr lang="es-MX" sz="1800" b="1" i="1" smtClean="0">
                                  <a:solidFill>
                                    <a:srgbClr val="002060"/>
                                  </a:solidFill>
                                  <a:latin typeface="Cambria Math"/>
                                </a:rPr>
                                <m:t>𝒌</m:t>
                              </m:r>
                            </m:e>
                            <m:sub>
                              <m:r>
                                <a:rPr lang="es-MX" sz="1800" b="1" i="1" smtClean="0">
                                  <a:solidFill>
                                    <a:srgbClr val="002060"/>
                                  </a:solidFill>
                                  <a:latin typeface="Cambria Math"/>
                                </a:rPr>
                                <m:t>𝟐</m:t>
                              </m:r>
                            </m:sub>
                          </m:sSub>
                          <m:r>
                            <a:rPr lang="es-ES" sz="1800" b="1" i="1">
                              <a:solidFill>
                                <a:srgbClr val="002060"/>
                              </a:solidFill>
                              <a:latin typeface="Cambria Math"/>
                              <a:ea typeface="Cambria Math"/>
                            </a:rPr>
                            <m:t>𝝈</m:t>
                          </m:r>
                        </m:e>
                        <m:sub>
                          <m:r>
                            <a:rPr lang="es-MX" sz="1800" b="1" i="1">
                              <a:solidFill>
                                <a:srgbClr val="002060"/>
                              </a:solidFill>
                              <a:latin typeface="Cambria Math"/>
                              <a:ea typeface="Cambria Math"/>
                            </a:rPr>
                            <m:t>𝑹</m:t>
                          </m:r>
                          <m:r>
                            <a:rPr lang="es-MX" sz="1800" b="1" i="1">
                              <a:solidFill>
                                <a:srgbClr val="002060"/>
                              </a:solidFill>
                              <a:latin typeface="Cambria Math"/>
                              <a:ea typeface="Cambria Math"/>
                            </a:rPr>
                            <m:t>&amp;</m:t>
                          </m:r>
                          <m:r>
                            <a:rPr lang="es-MX" sz="1800" b="1" i="1">
                              <a:solidFill>
                                <a:srgbClr val="002060"/>
                              </a:solidFill>
                              <a:latin typeface="Cambria Math"/>
                              <a:ea typeface="Cambria Math"/>
                            </a:rPr>
                            <m:t>𝑹</m:t>
                          </m:r>
                        </m:sub>
                      </m:sSub>
                      <m:r>
                        <a:rPr lang="es-MX" sz="1800" b="1" i="1">
                          <a:solidFill>
                            <a:srgbClr val="002060"/>
                          </a:solidFill>
                          <a:latin typeface="Cambria Math"/>
                        </a:rPr>
                        <m:t>=</m:t>
                      </m:r>
                      <m:r>
                        <a:rPr lang="es-MX" sz="1800" b="1" i="1" smtClean="0">
                          <a:solidFill>
                            <a:srgbClr val="002060"/>
                          </a:solidFill>
                          <a:latin typeface="Cambria Math"/>
                        </a:rPr>
                        <m:t>𝟒</m:t>
                      </m:r>
                      <m:r>
                        <a:rPr lang="es-MX" sz="1800" b="1" i="1" smtClean="0">
                          <a:solidFill>
                            <a:srgbClr val="002060"/>
                          </a:solidFill>
                          <a:latin typeface="Cambria Math"/>
                        </a:rPr>
                        <m:t>.</m:t>
                      </m:r>
                      <m:r>
                        <a:rPr lang="es-MX" sz="1800" b="1" i="1" smtClean="0">
                          <a:solidFill>
                            <a:srgbClr val="002060"/>
                          </a:solidFill>
                          <a:latin typeface="Cambria Math"/>
                        </a:rPr>
                        <m:t>𝟑𝟑</m:t>
                      </m:r>
                      <m:d>
                        <m:dPr>
                          <m:ctrlPr>
                            <a:rPr lang="es-MX" sz="1800" b="1" i="1">
                              <a:solidFill>
                                <a:srgbClr val="002060"/>
                              </a:solidFill>
                              <a:latin typeface="Cambria Math" panose="02040503050406030204" pitchFamily="18" charset="0"/>
                            </a:rPr>
                          </m:ctrlPr>
                        </m:dPr>
                        <m:e>
                          <m:r>
                            <a:rPr lang="es-MX" sz="1800" b="1" i="1">
                              <a:solidFill>
                                <a:srgbClr val="002060"/>
                              </a:solidFill>
                              <a:latin typeface="Cambria Math"/>
                            </a:rPr>
                            <m:t>𝟎</m:t>
                          </m:r>
                          <m:r>
                            <a:rPr lang="es-MX" sz="1800" b="1" i="1">
                              <a:solidFill>
                                <a:srgbClr val="002060"/>
                              </a:solidFill>
                              <a:latin typeface="Cambria Math"/>
                            </a:rPr>
                            <m:t>.</m:t>
                          </m:r>
                          <m:r>
                            <a:rPr lang="es-MX" sz="1800" b="1" i="1" smtClean="0">
                              <a:solidFill>
                                <a:srgbClr val="002060"/>
                              </a:solidFill>
                              <a:latin typeface="Cambria Math"/>
                            </a:rPr>
                            <m:t>𝟎𝟎𝟎</m:t>
                          </m:r>
                          <m:r>
                            <a:rPr lang="es-MX" sz="1800" b="1" i="1">
                              <a:solidFill>
                                <a:srgbClr val="002060"/>
                              </a:solidFill>
                              <a:latin typeface="Cambria Math"/>
                            </a:rPr>
                            <m:t>𝟔</m:t>
                          </m:r>
                        </m:e>
                      </m:d>
                      <m:r>
                        <a:rPr lang="es-MX" sz="1800" b="1" i="1">
                          <a:solidFill>
                            <a:srgbClr val="002060"/>
                          </a:solidFill>
                          <a:latin typeface="Cambria Math"/>
                        </a:rPr>
                        <m:t>=</m:t>
                      </m:r>
                      <m:r>
                        <a:rPr lang="es-MX" sz="1800" b="1" i="1" smtClean="0">
                          <a:solidFill>
                            <a:srgbClr val="002060"/>
                          </a:solidFill>
                          <a:latin typeface="Cambria Math"/>
                        </a:rPr>
                        <m:t>𝟎</m:t>
                      </m:r>
                      <m:r>
                        <a:rPr lang="es-MX" sz="1800" b="1" i="1" smtClean="0">
                          <a:solidFill>
                            <a:srgbClr val="002060"/>
                          </a:solidFill>
                          <a:latin typeface="Cambria Math"/>
                        </a:rPr>
                        <m:t>.</m:t>
                      </m:r>
                      <m:r>
                        <a:rPr lang="es-MX" sz="1800" b="1" i="1" smtClean="0">
                          <a:solidFill>
                            <a:srgbClr val="002060"/>
                          </a:solidFill>
                          <a:latin typeface="Cambria Math"/>
                        </a:rPr>
                        <m:t>𝟎𝟎𝟐𝟓𝟗𝟖</m:t>
                      </m:r>
                    </m:oMath>
                  </m:oMathPara>
                </a14:m>
                <a:endParaRPr lang="es-MX" sz="1800" dirty="0"/>
              </a:p>
            </p:txBody>
          </p:sp>
        </mc:Choice>
        <mc:Fallback xmlns="">
          <p:sp>
            <p:nvSpPr>
              <p:cNvPr id="6" name="5 Rectángulo"/>
              <p:cNvSpPr>
                <a:spLocks noRot="1" noChangeAspect="1" noMove="1" noResize="1" noEditPoints="1" noAdjustHandles="1" noChangeArrowheads="1" noChangeShapeType="1" noTextEdit="1"/>
              </p:cNvSpPr>
              <p:nvPr/>
            </p:nvSpPr>
            <p:spPr>
              <a:xfrm>
                <a:off x="323528" y="3581723"/>
                <a:ext cx="5616624" cy="369332"/>
              </a:xfrm>
              <a:prstGeom prst="rect">
                <a:avLst/>
              </a:prstGeom>
              <a:blipFill rotWithShape="1">
                <a:blip r:embed="rId2"/>
                <a:stretch>
                  <a:fillRect b="-1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30995" y="4148947"/>
                <a:ext cx="3728841"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b="1" i="1" smtClean="0">
                              <a:solidFill>
                                <a:srgbClr val="002060"/>
                              </a:solidFill>
                              <a:latin typeface="Cambria Math" panose="02040503050406030204" pitchFamily="18" charset="0"/>
                            </a:rPr>
                          </m:ctrlPr>
                        </m:sSubPr>
                        <m:e>
                          <m:r>
                            <a:rPr lang="es-ES" sz="1800" b="1" i="1">
                              <a:solidFill>
                                <a:srgbClr val="002060"/>
                              </a:solidFill>
                              <a:latin typeface="Cambria Math"/>
                              <a:ea typeface="Cambria Math"/>
                            </a:rPr>
                            <m:t>𝝈</m:t>
                          </m:r>
                        </m:e>
                        <m:sub>
                          <m:r>
                            <a:rPr lang="es-MX" sz="1800" b="1" i="1">
                              <a:solidFill>
                                <a:srgbClr val="002060"/>
                              </a:solidFill>
                              <a:latin typeface="Cambria Math"/>
                              <a:ea typeface="Cambria Math"/>
                            </a:rPr>
                            <m:t>𝑹</m:t>
                          </m:r>
                          <m:r>
                            <a:rPr lang="es-MX" sz="1800" b="1" i="1">
                              <a:solidFill>
                                <a:srgbClr val="002060"/>
                              </a:solidFill>
                              <a:latin typeface="Cambria Math"/>
                              <a:ea typeface="Cambria Math"/>
                            </a:rPr>
                            <m:t>&amp;</m:t>
                          </m:r>
                          <m:r>
                            <a:rPr lang="es-MX" sz="1800" b="1" i="1">
                              <a:solidFill>
                                <a:srgbClr val="002060"/>
                              </a:solidFill>
                              <a:latin typeface="Cambria Math"/>
                              <a:ea typeface="Cambria Math"/>
                            </a:rPr>
                            <m:t>𝑹</m:t>
                          </m:r>
                        </m:sub>
                      </m:sSub>
                      <m:r>
                        <a:rPr lang="es-MX" sz="1800" b="1" i="1" smtClean="0">
                          <a:solidFill>
                            <a:srgbClr val="002060"/>
                          </a:solidFill>
                          <a:latin typeface="Cambria Math"/>
                          <a:ea typeface="Cambria Math"/>
                        </a:rPr>
                        <m:t>=</m:t>
                      </m:r>
                      <m:f>
                        <m:fPr>
                          <m:ctrlPr>
                            <a:rPr lang="es-MX" sz="1800" b="1" i="1" smtClean="0">
                              <a:solidFill>
                                <a:srgbClr val="002060"/>
                              </a:solidFill>
                              <a:latin typeface="Cambria Math" panose="02040503050406030204" pitchFamily="18" charset="0"/>
                              <a:ea typeface="Cambria Math"/>
                            </a:rPr>
                          </m:ctrlPr>
                        </m:fPr>
                        <m:num>
                          <m:r>
                            <a:rPr lang="es-MX" sz="1800" b="1" i="1" smtClean="0">
                              <a:solidFill>
                                <a:srgbClr val="002060"/>
                              </a:solidFill>
                              <a:latin typeface="Cambria Math"/>
                              <a:ea typeface="Cambria Math"/>
                            </a:rPr>
                            <m:t>𝟎</m:t>
                          </m:r>
                          <m:r>
                            <a:rPr lang="es-MX" sz="1800" b="1" i="1" smtClean="0">
                              <a:solidFill>
                                <a:srgbClr val="002060"/>
                              </a:solidFill>
                              <a:latin typeface="Cambria Math"/>
                              <a:ea typeface="Cambria Math"/>
                            </a:rPr>
                            <m:t>.</m:t>
                          </m:r>
                          <m:r>
                            <a:rPr lang="es-MX" sz="1800" b="1" i="1" smtClean="0">
                              <a:solidFill>
                                <a:srgbClr val="002060"/>
                              </a:solidFill>
                              <a:latin typeface="Cambria Math"/>
                              <a:ea typeface="Cambria Math"/>
                            </a:rPr>
                            <m:t>𝟎𝟎𝟐𝟓𝟗𝟖</m:t>
                          </m:r>
                        </m:num>
                        <m:den>
                          <m:r>
                            <a:rPr lang="es-MX" sz="1800" b="1" i="1" smtClean="0">
                              <a:solidFill>
                                <a:srgbClr val="002060"/>
                              </a:solidFill>
                              <a:latin typeface="Cambria Math"/>
                              <a:ea typeface="Cambria Math"/>
                            </a:rPr>
                            <m:t>𝟓</m:t>
                          </m:r>
                          <m:r>
                            <a:rPr lang="es-MX" sz="1800" b="1" i="1" smtClean="0">
                              <a:solidFill>
                                <a:srgbClr val="002060"/>
                              </a:solidFill>
                              <a:latin typeface="Cambria Math"/>
                              <a:ea typeface="Cambria Math"/>
                            </a:rPr>
                            <m:t>.</m:t>
                          </m:r>
                          <m:r>
                            <a:rPr lang="es-MX" sz="1800" b="1" i="1" smtClean="0">
                              <a:solidFill>
                                <a:srgbClr val="002060"/>
                              </a:solidFill>
                              <a:latin typeface="Cambria Math"/>
                              <a:ea typeface="Cambria Math"/>
                            </a:rPr>
                            <m:t>𝟏𝟓</m:t>
                          </m:r>
                        </m:den>
                      </m:f>
                      <m:r>
                        <a:rPr lang="es-MX" sz="1800" b="1" i="1" smtClean="0">
                          <a:solidFill>
                            <a:srgbClr val="002060"/>
                          </a:solidFill>
                          <a:latin typeface="Cambria Math"/>
                          <a:ea typeface="Cambria Math"/>
                        </a:rPr>
                        <m:t>=</m:t>
                      </m:r>
                      <m:r>
                        <a:rPr lang="es-MX" sz="1800" b="1" i="1" smtClean="0">
                          <a:solidFill>
                            <a:srgbClr val="002060"/>
                          </a:solidFill>
                          <a:latin typeface="Cambria Math"/>
                          <a:ea typeface="Cambria Math"/>
                        </a:rPr>
                        <m:t>𝟎</m:t>
                      </m:r>
                      <m:r>
                        <a:rPr lang="es-MX" sz="1800" b="1" i="1" smtClean="0">
                          <a:solidFill>
                            <a:srgbClr val="002060"/>
                          </a:solidFill>
                          <a:latin typeface="Cambria Math"/>
                          <a:ea typeface="Cambria Math"/>
                        </a:rPr>
                        <m:t>.</m:t>
                      </m:r>
                      <m:r>
                        <a:rPr lang="es-MX" sz="1800" b="1" i="1" smtClean="0">
                          <a:solidFill>
                            <a:srgbClr val="002060"/>
                          </a:solidFill>
                          <a:latin typeface="Cambria Math"/>
                          <a:ea typeface="Cambria Math"/>
                        </a:rPr>
                        <m:t>𝟎𝟎𝟎𝟓𝟎𝟒𝟒𝟔</m:t>
                      </m:r>
                    </m:oMath>
                  </m:oMathPara>
                </a14:m>
                <a:endParaRPr lang="es-MX" sz="1800" dirty="0"/>
              </a:p>
            </p:txBody>
          </p:sp>
        </mc:Choice>
        <mc:Fallback xmlns="">
          <p:sp>
            <p:nvSpPr>
              <p:cNvPr id="7" name="6 Rectángulo"/>
              <p:cNvSpPr>
                <a:spLocks noRot="1" noChangeAspect="1" noMove="1" noResize="1" noEditPoints="1" noAdjustHandles="1" noChangeArrowheads="1" noChangeShapeType="1" noTextEdit="1"/>
              </p:cNvSpPr>
              <p:nvPr/>
            </p:nvSpPr>
            <p:spPr>
              <a:xfrm>
                <a:off x="330995" y="4148947"/>
                <a:ext cx="3728841" cy="618374"/>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251520" y="4956624"/>
                <a:ext cx="5256584" cy="550856"/>
              </a:xfrm>
              <a:prstGeom prst="rect">
                <a:avLst/>
              </a:prstGeom>
            </p:spPr>
            <p:txBody>
              <a:bodyPr wrap="square">
                <a:spAutoFit/>
              </a:bodyPr>
              <a:lstStyle/>
              <a:p>
                <a14:m>
                  <m:oMath xmlns:m="http://schemas.openxmlformats.org/officeDocument/2006/math">
                    <m:r>
                      <a:rPr lang="es-MX" sz="2000" b="1" i="1" smtClean="0">
                        <a:latin typeface="Cambria Math" panose="02040503050406030204" pitchFamily="18" charset="0"/>
                        <a:ea typeface="Cambria Math" panose="02040503050406030204" pitchFamily="18" charset="0"/>
                      </a:rPr>
                      <m:t>%</m:t>
                    </m:r>
                    <m:r>
                      <a:rPr lang="es-MX" sz="2000" b="1" i="1" smtClean="0">
                        <a:latin typeface="Cambria Math" panose="02040503050406030204" pitchFamily="18" charset="0"/>
                        <a:ea typeface="Cambria Math" panose="02040503050406030204" pitchFamily="18" charset="0"/>
                      </a:rPr>
                      <m:t>𝑹</m:t>
                    </m:r>
                    <m:r>
                      <a:rPr lang="es-MX" sz="2000" b="1" i="1" smtClean="0">
                        <a:latin typeface="Cambria Math" panose="02040503050406030204" pitchFamily="18" charset="0"/>
                        <a:ea typeface="Cambria Math" panose="02040503050406030204" pitchFamily="18" charset="0"/>
                      </a:rPr>
                      <m:t>&amp;</m:t>
                    </m:r>
                    <m:r>
                      <a:rPr lang="es-MX" sz="2000" b="1" i="1" smtClean="0">
                        <a:latin typeface="Cambria Math" panose="02040503050406030204" pitchFamily="18" charset="0"/>
                        <a:ea typeface="Cambria Math" panose="02040503050406030204" pitchFamily="18" charset="0"/>
                      </a:rPr>
                      <m:t>𝑹</m:t>
                    </m:r>
                    <m:r>
                      <a:rPr lang="es-MX" sz="2000" b="1" i="1" smtClean="0">
                        <a:latin typeface="Cambria Math" panose="02040503050406030204" pitchFamily="18" charset="0"/>
                        <a:ea typeface="Cambria Math" panose="02040503050406030204" pitchFamily="18" charset="0"/>
                      </a:rPr>
                      <m:t>=</m:t>
                    </m:r>
                    <m:f>
                      <m:fPr>
                        <m:ctrlPr>
                          <a:rPr lang="es-MX" sz="2000" b="1" i="1">
                            <a:latin typeface="Cambria Math" panose="02040503050406030204" pitchFamily="18" charset="0"/>
                            <a:ea typeface="Cambria Math" panose="02040503050406030204" pitchFamily="18" charset="0"/>
                          </a:rPr>
                        </m:ctrlPr>
                      </m:fPr>
                      <m:num>
                        <m:r>
                          <a:rPr lang="es-MX" sz="2000" b="1" i="1">
                            <a:latin typeface="Cambria Math" panose="02040503050406030204" pitchFamily="18" charset="0"/>
                            <a:ea typeface="Cambria Math" panose="02040503050406030204" pitchFamily="18" charset="0"/>
                          </a:rPr>
                          <m:t>𝟏𝟎𝟎</m:t>
                        </m:r>
                        <m:d>
                          <m:dPr>
                            <m:ctrlPr>
                              <a:rPr lang="es-MX" sz="2000" b="1" i="1">
                                <a:latin typeface="Cambria Math" panose="02040503050406030204" pitchFamily="18" charset="0"/>
                                <a:ea typeface="Cambria Math" panose="02040503050406030204" pitchFamily="18" charset="0"/>
                              </a:rPr>
                            </m:ctrlPr>
                          </m:dPr>
                          <m:e>
                            <m:r>
                              <a:rPr lang="es-MX" sz="2000" b="1" i="1">
                                <a:latin typeface="Cambria Math" panose="02040503050406030204" pitchFamily="18" charset="0"/>
                                <a:ea typeface="Cambria Math" panose="02040503050406030204" pitchFamily="18" charset="0"/>
                              </a:rPr>
                              <m:t>𝑹</m:t>
                            </m:r>
                            <m:r>
                              <a:rPr lang="es-MX" sz="2000" b="1" i="1">
                                <a:latin typeface="Cambria Math" panose="02040503050406030204" pitchFamily="18" charset="0"/>
                                <a:ea typeface="Cambria Math" panose="02040503050406030204" pitchFamily="18" charset="0"/>
                              </a:rPr>
                              <m:t>&amp;</m:t>
                            </m:r>
                            <m:r>
                              <a:rPr lang="es-MX" sz="2000" b="1" i="1">
                                <a:latin typeface="Cambria Math" panose="02040503050406030204" pitchFamily="18" charset="0"/>
                                <a:ea typeface="Cambria Math" panose="02040503050406030204" pitchFamily="18" charset="0"/>
                              </a:rPr>
                              <m:t>𝑹</m:t>
                            </m:r>
                          </m:e>
                        </m:d>
                      </m:num>
                      <m:den>
                        <m:r>
                          <a:rPr lang="es-MX" sz="2000" b="1" i="1">
                            <a:latin typeface="Cambria Math" panose="02040503050406030204" pitchFamily="18" charset="0"/>
                            <a:ea typeface="Cambria Math" panose="02040503050406030204" pitchFamily="18" charset="0"/>
                          </a:rPr>
                          <m:t>𝑬𝑺</m:t>
                        </m:r>
                        <m:r>
                          <a:rPr lang="es-MX" sz="2000" b="1" i="1">
                            <a:latin typeface="Cambria Math" panose="02040503050406030204" pitchFamily="18" charset="0"/>
                            <a:ea typeface="Cambria Math" panose="02040503050406030204" pitchFamily="18" charset="0"/>
                          </a:rPr>
                          <m:t>−</m:t>
                        </m:r>
                        <m:r>
                          <a:rPr lang="es-MX" sz="2000" b="1" i="1">
                            <a:latin typeface="Cambria Math" panose="02040503050406030204" pitchFamily="18" charset="0"/>
                            <a:ea typeface="Cambria Math" panose="02040503050406030204" pitchFamily="18" charset="0"/>
                          </a:rPr>
                          <m:t>𝑬𝑰</m:t>
                        </m:r>
                      </m:den>
                    </m:f>
                  </m:oMath>
                </a14:m>
                <a:r>
                  <a:rPr lang="es-MX" sz="2000" b="1" i="1" dirty="0" smtClean="0">
                    <a:latin typeface="Cambria Math" panose="02040503050406030204" pitchFamily="18" charset="0"/>
                    <a:ea typeface="Cambria Math" panose="02040503050406030204" pitchFamily="18" charset="0"/>
                  </a:rPr>
                  <a:t> </a:t>
                </a:r>
                <a14:m>
                  <m:oMath xmlns:m="http://schemas.openxmlformats.org/officeDocument/2006/math">
                    <m:r>
                      <a:rPr lang="es-MX" sz="2000" b="1" i="1">
                        <a:latin typeface="Cambria Math" panose="02040503050406030204" pitchFamily="18" charset="0"/>
                        <a:ea typeface="Cambria Math" panose="02040503050406030204" pitchFamily="18" charset="0"/>
                      </a:rPr>
                      <m:t>=</m:t>
                    </m:r>
                    <m:f>
                      <m:fPr>
                        <m:ctrlPr>
                          <a:rPr lang="es-MX" sz="2000" b="1" i="1">
                            <a:latin typeface="Cambria Math" panose="02040503050406030204" pitchFamily="18" charset="0"/>
                            <a:ea typeface="Cambria Math" panose="02040503050406030204" pitchFamily="18" charset="0"/>
                          </a:rPr>
                        </m:ctrlPr>
                      </m:fPr>
                      <m:num>
                        <m:r>
                          <a:rPr lang="es-MX" sz="2000" b="1" i="1">
                            <a:latin typeface="Cambria Math" panose="02040503050406030204" pitchFamily="18" charset="0"/>
                            <a:ea typeface="Cambria Math" panose="02040503050406030204" pitchFamily="18" charset="0"/>
                          </a:rPr>
                          <m:t>𝟏𝟎𝟎</m:t>
                        </m:r>
                        <m:d>
                          <m:dPr>
                            <m:ctrlPr>
                              <a:rPr lang="es-MX" sz="2000" b="1" i="1">
                                <a:latin typeface="Cambria Math" panose="02040503050406030204" pitchFamily="18" charset="0"/>
                                <a:ea typeface="Cambria Math" panose="02040503050406030204" pitchFamily="18" charset="0"/>
                              </a:rPr>
                            </m:ctrlPr>
                          </m:dPr>
                          <m:e>
                            <m:r>
                              <a:rPr lang="es-MX" sz="2000" b="1" i="1" smtClean="0">
                                <a:latin typeface="Cambria Math" panose="02040503050406030204" pitchFamily="18" charset="0"/>
                                <a:ea typeface="Cambria Math" panose="02040503050406030204" pitchFamily="18" charset="0"/>
                              </a:rPr>
                              <m:t>𝟎</m:t>
                            </m:r>
                            <m:r>
                              <a:rPr lang="es-MX" sz="2000" b="1" i="1" smtClean="0">
                                <a:latin typeface="Cambria Math" panose="02040503050406030204" pitchFamily="18" charset="0"/>
                                <a:ea typeface="Cambria Math" panose="02040503050406030204" pitchFamily="18" charset="0"/>
                              </a:rPr>
                              <m:t>.</m:t>
                            </m:r>
                            <m:r>
                              <a:rPr lang="es-MX" sz="2000" b="1" i="1" smtClean="0">
                                <a:latin typeface="Cambria Math" panose="02040503050406030204" pitchFamily="18" charset="0"/>
                                <a:ea typeface="Cambria Math" panose="02040503050406030204" pitchFamily="18" charset="0"/>
                              </a:rPr>
                              <m:t>𝟎𝟎𝟐𝟓𝟗𝟖</m:t>
                            </m:r>
                          </m:e>
                        </m:d>
                      </m:num>
                      <m:den>
                        <m:r>
                          <a:rPr lang="es-MX" sz="2000" b="1" i="1" smtClean="0">
                            <a:latin typeface="Cambria Math" panose="02040503050406030204" pitchFamily="18" charset="0"/>
                            <a:ea typeface="Cambria Math" panose="02040503050406030204" pitchFamily="18" charset="0"/>
                          </a:rPr>
                          <m:t>𝟎</m:t>
                        </m:r>
                        <m:r>
                          <a:rPr lang="es-MX" sz="2000" b="1" i="1" smtClean="0">
                            <a:latin typeface="Cambria Math" panose="02040503050406030204" pitchFamily="18" charset="0"/>
                            <a:ea typeface="Cambria Math" panose="02040503050406030204" pitchFamily="18" charset="0"/>
                          </a:rPr>
                          <m:t>.</m:t>
                        </m:r>
                        <m:r>
                          <a:rPr lang="es-MX" sz="2000" b="1" i="1" smtClean="0">
                            <a:latin typeface="Cambria Math" panose="02040503050406030204" pitchFamily="18" charset="0"/>
                            <a:ea typeface="Cambria Math" panose="02040503050406030204" pitchFamily="18" charset="0"/>
                          </a:rPr>
                          <m:t>𝟎𝟑</m:t>
                        </m:r>
                        <m:r>
                          <a:rPr lang="es-MX" sz="2000" b="1" i="1" smtClean="0">
                            <a:latin typeface="Cambria Math" panose="02040503050406030204" pitchFamily="18" charset="0"/>
                            <a:ea typeface="Cambria Math" panose="02040503050406030204" pitchFamily="18" charset="0"/>
                          </a:rPr>
                          <m:t>−</m:t>
                        </m:r>
                        <m:r>
                          <a:rPr lang="es-MX" sz="2000" b="1" i="1" smtClean="0">
                            <a:latin typeface="Cambria Math" panose="02040503050406030204" pitchFamily="18" charset="0"/>
                            <a:ea typeface="Cambria Math" panose="02040503050406030204" pitchFamily="18" charset="0"/>
                          </a:rPr>
                          <m:t>𝟎</m:t>
                        </m:r>
                        <m:r>
                          <a:rPr lang="es-MX" sz="2000" b="1" i="1" smtClean="0">
                            <a:latin typeface="Cambria Math" panose="02040503050406030204" pitchFamily="18" charset="0"/>
                            <a:ea typeface="Cambria Math" panose="02040503050406030204" pitchFamily="18" charset="0"/>
                          </a:rPr>
                          <m:t>.</m:t>
                        </m:r>
                        <m:r>
                          <a:rPr lang="es-MX" sz="2000" b="1" i="1" smtClean="0">
                            <a:latin typeface="Cambria Math" panose="02040503050406030204" pitchFamily="18" charset="0"/>
                            <a:ea typeface="Cambria Math" panose="02040503050406030204" pitchFamily="18" charset="0"/>
                          </a:rPr>
                          <m:t>𝟎𝟐</m:t>
                        </m:r>
                      </m:den>
                    </m:f>
                    <m:r>
                      <a:rPr lang="es-MX" sz="2000" b="1" i="1">
                        <a:latin typeface="Cambria Math" panose="02040503050406030204" pitchFamily="18" charset="0"/>
                        <a:ea typeface="Cambria Math" panose="02040503050406030204" pitchFamily="18" charset="0"/>
                      </a:rPr>
                      <m:t>=</m:t>
                    </m:r>
                    <m:r>
                      <a:rPr lang="es-MX" sz="2000" b="1" i="1" smtClean="0">
                        <a:latin typeface="Cambria Math" panose="02040503050406030204" pitchFamily="18" charset="0"/>
                        <a:ea typeface="Cambria Math" panose="02040503050406030204" pitchFamily="18" charset="0"/>
                      </a:rPr>
                      <m:t>𝟐𝟓</m:t>
                    </m:r>
                    <m:r>
                      <a:rPr lang="es-MX" sz="2000" b="1" i="1" smtClean="0">
                        <a:latin typeface="Cambria Math" panose="02040503050406030204" pitchFamily="18" charset="0"/>
                        <a:ea typeface="Cambria Math" panose="02040503050406030204" pitchFamily="18" charset="0"/>
                      </a:rPr>
                      <m:t>.</m:t>
                    </m:r>
                    <m:r>
                      <a:rPr lang="es-MX" sz="2000" b="1" i="1" smtClean="0">
                        <a:latin typeface="Cambria Math" panose="02040503050406030204" pitchFamily="18" charset="0"/>
                        <a:ea typeface="Cambria Math" panose="02040503050406030204" pitchFamily="18" charset="0"/>
                      </a:rPr>
                      <m:t>𝟗𝟖</m:t>
                    </m:r>
                  </m:oMath>
                </a14:m>
                <a:endParaRPr lang="es-MX" sz="2000" b="1" i="1" dirty="0">
                  <a:latin typeface="Cambria Math" panose="02040503050406030204" pitchFamily="18" charset="0"/>
                  <a:ea typeface="Cambria Math" panose="02040503050406030204" pitchFamily="18" charset="0"/>
                </a:endParaRPr>
              </a:p>
            </p:txBody>
          </p:sp>
        </mc:Choice>
        <mc:Fallback xmlns="">
          <p:sp>
            <p:nvSpPr>
              <p:cNvPr id="8" name="7 Rectángulo"/>
              <p:cNvSpPr>
                <a:spLocks noRot="1" noChangeAspect="1" noMove="1" noResize="1" noEditPoints="1" noAdjustHandles="1" noChangeArrowheads="1" noChangeShapeType="1" noTextEdit="1"/>
              </p:cNvSpPr>
              <p:nvPr/>
            </p:nvSpPr>
            <p:spPr>
              <a:xfrm>
                <a:off x="251520" y="4956624"/>
                <a:ext cx="5256584" cy="550856"/>
              </a:xfrm>
              <a:prstGeom prst="rect">
                <a:avLst/>
              </a:prstGeom>
              <a:blipFill rotWithShape="1">
                <a:blip r:embed="rId4"/>
                <a:stretch>
                  <a:fillRect/>
                </a:stretch>
              </a:blipFill>
            </p:spPr>
            <p:txBody>
              <a:bodyPr/>
              <a:lstStyle/>
              <a:p>
                <a:r>
                  <a:rPr lang="es-MX">
                    <a:noFill/>
                  </a:rPr>
                  <a:t> </a:t>
                </a:r>
              </a:p>
            </p:txBody>
          </p:sp>
        </mc:Fallback>
      </mc:AlternateContent>
      <p:pic>
        <p:nvPicPr>
          <p:cNvPr id="20480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113" y="3576144"/>
            <a:ext cx="3744417" cy="222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759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Mis documentos\long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70" y="260649"/>
            <a:ext cx="8747918" cy="59766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9" name="Text Box 3"/>
          <p:cNvSpPr txBox="1">
            <a:spLocks noChangeArrowheads="1"/>
          </p:cNvSpPr>
          <p:nvPr/>
        </p:nvSpPr>
        <p:spPr bwMode="auto">
          <a:xfrm>
            <a:off x="642910" y="1500174"/>
            <a:ext cx="7916482" cy="1503168"/>
          </a:xfrm>
          <a:prstGeom prst="rect">
            <a:avLst/>
          </a:prstGeom>
          <a:noFill/>
          <a:ln w="12700" cap="sq">
            <a:noFill/>
            <a:miter lim="800000"/>
            <a:headEnd type="none" w="sm" len="sm"/>
            <a:tailEnd type="none" w="sm" len="sm"/>
          </a:ln>
          <a:effectLst/>
        </p:spPr>
        <p:txBody>
          <a:bodyPr wrap="square">
            <a:spAutoFit/>
          </a:bodyPr>
          <a:lstStyle/>
          <a:p>
            <a:pPr algn="just">
              <a:buFont typeface="Wingdings" pitchFamily="2" charset="2"/>
              <a:buChar char="§"/>
            </a:pPr>
            <a:r>
              <a:rPr lang="es-ES_tradnl" dirty="0" smtClean="0">
                <a:latin typeface="Calibri" pitchFamily="34" charset="0"/>
                <a:cs typeface="Calibri" pitchFamily="34" charset="0"/>
              </a:rPr>
              <a:t> </a:t>
            </a:r>
            <a:r>
              <a:rPr lang="es-MX" dirty="0" smtClean="0">
                <a:latin typeface="Calibri" pitchFamily="34" charset="0"/>
                <a:cs typeface="Calibri" pitchFamily="34" charset="0"/>
              </a:rPr>
              <a:t>Las </a:t>
            </a:r>
            <a:r>
              <a:rPr lang="es-MX" i="1" dirty="0" smtClean="0">
                <a:latin typeface="Calibri" pitchFamily="34" charset="0"/>
                <a:cs typeface="Calibri" pitchFamily="34" charset="0"/>
              </a:rPr>
              <a:t>mediciones</a:t>
            </a:r>
            <a:r>
              <a:rPr lang="es-MX" dirty="0" smtClean="0">
                <a:latin typeface="Calibri" pitchFamily="34" charset="0"/>
                <a:cs typeface="Calibri" pitchFamily="34" charset="0"/>
              </a:rPr>
              <a:t> se pueden pensar a su vez como el resultado de un proceso, el cual es influido por causas del mismo tipo que afectan al proceso de producción.</a:t>
            </a:r>
          </a:p>
          <a:p>
            <a:pPr lvl="1" algn="ctr">
              <a:lnSpc>
                <a:spcPct val="80000"/>
              </a:lnSpc>
            </a:pPr>
            <a:endParaRPr lang="en-US" dirty="0">
              <a:latin typeface="Calibri" pitchFamily="34" charset="0"/>
              <a:cs typeface="Calibri" pitchFamily="34" charset="0"/>
              <a:sym typeface="Symbol" pitchFamily="18" charset="2"/>
            </a:endParaRPr>
          </a:p>
        </p:txBody>
      </p:sp>
      <p:sp>
        <p:nvSpPr>
          <p:cNvPr id="6" name="Text Box 2"/>
          <p:cNvSpPr txBox="1">
            <a:spLocks noChangeArrowheads="1"/>
          </p:cNvSpPr>
          <p:nvPr/>
        </p:nvSpPr>
        <p:spPr bwMode="auto">
          <a:xfrm>
            <a:off x="1327590" y="260648"/>
            <a:ext cx="6912768" cy="954107"/>
          </a:xfrm>
          <a:prstGeom prst="rect">
            <a:avLst/>
          </a:prstGeom>
          <a:noFill/>
          <a:ln w="9525">
            <a:noFill/>
            <a:miter lim="800000"/>
            <a:headEnd/>
            <a:tailEnd/>
          </a:ln>
          <a:effectLst/>
        </p:spPr>
        <p:txBody>
          <a:bodyPr wrap="square">
            <a:spAutoFit/>
          </a:bodyPr>
          <a:lstStyle/>
          <a:p>
            <a:pPr algn="ctr">
              <a:spcBef>
                <a:spcPct val="50000"/>
              </a:spcBef>
              <a:defRPr/>
            </a:pPr>
            <a:r>
              <a:rPr lang="es-ES_tradnl" sz="2800" dirty="0" smtClean="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Calidad de mediciones (repetitibilidad, reproducibilidad) R&amp;R</a:t>
            </a:r>
            <a:endParaRPr lang="es-ES_tradnl" sz="2800" dirty="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0594" name="Object 2"/>
          <p:cNvGraphicFramePr>
            <a:graphicFrameLocks noChangeAspect="1"/>
          </p:cNvGraphicFramePr>
          <p:nvPr/>
        </p:nvGraphicFramePr>
        <p:xfrm>
          <a:off x="1000100" y="2928934"/>
          <a:ext cx="7292316" cy="3269711"/>
        </p:xfrm>
        <a:graphic>
          <a:graphicData uri="http://schemas.openxmlformats.org/presentationml/2006/ole">
            <mc:AlternateContent xmlns:mc="http://schemas.openxmlformats.org/markup-compatibility/2006">
              <mc:Choice xmlns:v="urn:schemas-microsoft-com:vml" Requires="v">
                <p:oleObj spid="_x0000_s110687" name="Diapositiva" r:id="rId3" imgW="4533840" imgH="3390840" progId="PowerPoint.Slide.8">
                  <p:embed/>
                </p:oleObj>
              </mc:Choice>
              <mc:Fallback>
                <p:oleObj name="Diapositiva" r:id="rId3" imgW="4533840" imgH="3390840"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2928934"/>
                        <a:ext cx="7292316" cy="32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63" y="1340768"/>
            <a:ext cx="770485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485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02932008"/>
              </p:ext>
            </p:extLst>
          </p:nvPr>
        </p:nvGraphicFramePr>
        <p:xfrm>
          <a:off x="395536" y="1340768"/>
          <a:ext cx="7886700" cy="2451198"/>
        </p:xfrm>
        <a:graphic>
          <a:graphicData uri="http://schemas.openxmlformats.org/drawingml/2006/table">
            <a:tbl>
              <a:tblPr>
                <a:tableStyleId>{5C22544A-7EE6-4342-B048-85BDC9FD1C3A}</a:tableStyleId>
              </a:tblPr>
              <a:tblGrid>
                <a:gridCol w="1687572"/>
                <a:gridCol w="1764280"/>
                <a:gridCol w="877878"/>
                <a:gridCol w="1613705"/>
                <a:gridCol w="1022771"/>
                <a:gridCol w="920494"/>
              </a:tblGrid>
              <a:tr h="404984">
                <a:tc gridSpan="3">
                  <a:txBody>
                    <a:bodyPr/>
                    <a:lstStyle/>
                    <a:p>
                      <a:pPr algn="l" fontAlgn="b"/>
                      <a:r>
                        <a:rPr lang="es-MX" sz="2000" u="none" strike="noStrike" dirty="0">
                          <a:effectLst/>
                        </a:rPr>
                        <a:t>Tabla ANOVA para MEDICIONES por OPERADOR</a:t>
                      </a:r>
                      <a:endParaRPr lang="es-MX" sz="2000" b="1" i="0" u="none" strike="noStrike" dirty="0">
                        <a:solidFill>
                          <a:srgbClr val="000000"/>
                        </a:solidFill>
                        <a:effectLst/>
                        <a:latin typeface="Calibri"/>
                      </a:endParaRPr>
                    </a:p>
                  </a:txBody>
                  <a:tcPr marL="8523" marR="8523" marT="8523" marB="0" anchor="b"/>
                </a:tc>
                <a:tc hMerge="1">
                  <a:txBody>
                    <a:bodyPr/>
                    <a:lstStyle/>
                    <a:p>
                      <a:endParaRPr lang="es-MX"/>
                    </a:p>
                  </a:txBody>
                  <a:tcPr/>
                </a:tc>
                <a:tc hMerge="1">
                  <a:txBody>
                    <a:bodyPr/>
                    <a:lstStyle/>
                    <a:p>
                      <a:endParaRPr lang="es-MX"/>
                    </a:p>
                  </a:txBody>
                  <a:tcPr/>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8523" marR="8523" marT="8523" marB="0" anchor="b"/>
                </a:tc>
              </a:tr>
              <a:tr h="404984">
                <a:tc>
                  <a:txBody>
                    <a:bodyPr/>
                    <a:lstStyle/>
                    <a:p>
                      <a:pPr algn="l" fontAlgn="b"/>
                      <a:r>
                        <a:rPr lang="es-MX" sz="2000" u="none" strike="noStrike" dirty="0">
                          <a:effectLst/>
                        </a:rPr>
                        <a:t>Fuente</a:t>
                      </a:r>
                      <a:endParaRPr lang="es-MX" sz="2000" b="1" i="0" u="none" strike="noStrike" dirty="0">
                        <a:solidFill>
                          <a:srgbClr val="000000"/>
                        </a:solidFill>
                        <a:effectLst/>
                        <a:latin typeface="Calibri"/>
                      </a:endParaRPr>
                    </a:p>
                  </a:txBody>
                  <a:tcPr marL="8523" marR="8523" marT="8523" marB="0" anchor="b"/>
                </a:tc>
                <a:tc>
                  <a:txBody>
                    <a:bodyPr/>
                    <a:lstStyle/>
                    <a:p>
                      <a:pPr algn="l" fontAlgn="b"/>
                      <a:r>
                        <a:rPr lang="es-MX" sz="2000" u="none" strike="noStrike">
                          <a:effectLst/>
                        </a:rPr>
                        <a:t>Suma de Cuadrados</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Gl</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Cuadrado Medio</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Razón-F</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Valor-P</a:t>
                      </a:r>
                      <a:endParaRPr lang="es-MX" sz="2000" b="1" i="0" u="none" strike="noStrike">
                        <a:solidFill>
                          <a:srgbClr val="000000"/>
                        </a:solidFill>
                        <a:effectLst/>
                        <a:latin typeface="Calibri"/>
                      </a:endParaRPr>
                    </a:p>
                  </a:txBody>
                  <a:tcPr marL="8523" marR="8523" marT="8523" marB="0" anchor="b"/>
                </a:tc>
              </a:tr>
              <a:tr h="404984">
                <a:tc>
                  <a:txBody>
                    <a:bodyPr/>
                    <a:lstStyle/>
                    <a:p>
                      <a:pPr algn="l" fontAlgn="b"/>
                      <a:r>
                        <a:rPr lang="es-MX" sz="2000" u="none" strike="noStrike">
                          <a:effectLst/>
                        </a:rPr>
                        <a:t>Entre grupos</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1.00E-07</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1</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1.00E-07</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0.00</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0.9569</a:t>
                      </a:r>
                      <a:endParaRPr lang="es-MX" sz="2000" b="1" i="0" u="none" strike="noStrike">
                        <a:solidFill>
                          <a:srgbClr val="000000"/>
                        </a:solidFill>
                        <a:effectLst/>
                        <a:latin typeface="Calibri"/>
                      </a:endParaRPr>
                    </a:p>
                  </a:txBody>
                  <a:tcPr marL="8523" marR="8523" marT="8523" marB="0" anchor="b"/>
                </a:tc>
              </a:tr>
              <a:tr h="404984">
                <a:tc>
                  <a:txBody>
                    <a:bodyPr/>
                    <a:lstStyle/>
                    <a:p>
                      <a:pPr algn="l" fontAlgn="b"/>
                      <a:r>
                        <a:rPr lang="es-MX" sz="2000" u="none" strike="noStrike">
                          <a:effectLst/>
                        </a:rPr>
                        <a:t>Intra grupos</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0.0002568</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8</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0.0000321</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8523" marR="8523" marT="8523" marB="0" anchor="b"/>
                </a:tc>
              </a:tr>
              <a:tr h="404984">
                <a:tc>
                  <a:txBody>
                    <a:bodyPr/>
                    <a:lstStyle/>
                    <a:p>
                      <a:pPr algn="l" fontAlgn="b"/>
                      <a:r>
                        <a:rPr lang="es-MX" sz="2000" u="none" strike="noStrike">
                          <a:effectLst/>
                        </a:rPr>
                        <a:t>Total (Corr.)</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0.0002569</a:t>
                      </a:r>
                      <a:endParaRPr lang="es-MX" sz="2000" b="1" i="0" u="none" strike="noStrike">
                        <a:solidFill>
                          <a:srgbClr val="000000"/>
                        </a:solidFill>
                        <a:effectLst/>
                        <a:latin typeface="Calibri"/>
                      </a:endParaRPr>
                    </a:p>
                  </a:txBody>
                  <a:tcPr marL="8523" marR="8523" marT="8523" marB="0" anchor="b"/>
                </a:tc>
                <a:tc>
                  <a:txBody>
                    <a:bodyPr/>
                    <a:lstStyle/>
                    <a:p>
                      <a:pPr algn="r" fontAlgn="b"/>
                      <a:r>
                        <a:rPr lang="es-MX" sz="2000" u="none" strike="noStrike">
                          <a:effectLst/>
                        </a:rPr>
                        <a:t>9</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a:effectLst/>
                        </a:rPr>
                        <a:t> </a:t>
                      </a:r>
                      <a:endParaRPr lang="es-MX" sz="2000" b="1" i="0" u="none" strike="noStrike">
                        <a:solidFill>
                          <a:srgbClr val="000000"/>
                        </a:solidFill>
                        <a:effectLst/>
                        <a:latin typeface="Calibri"/>
                      </a:endParaRPr>
                    </a:p>
                  </a:txBody>
                  <a:tcPr marL="8523" marR="8523" marT="8523" marB="0" anchor="b"/>
                </a:tc>
                <a:tc>
                  <a:txBody>
                    <a:bodyPr/>
                    <a:lstStyle/>
                    <a:p>
                      <a:pPr algn="l" fontAlgn="b"/>
                      <a:r>
                        <a:rPr lang="es-MX" sz="2000" u="none" strike="noStrike" dirty="0">
                          <a:effectLst/>
                        </a:rPr>
                        <a:t> </a:t>
                      </a:r>
                      <a:endParaRPr lang="es-MX" sz="2000" b="1" i="0" u="none" strike="noStrike" dirty="0">
                        <a:solidFill>
                          <a:srgbClr val="000000"/>
                        </a:solidFill>
                        <a:effectLst/>
                        <a:latin typeface="Calibri"/>
                      </a:endParaRPr>
                    </a:p>
                  </a:txBody>
                  <a:tcPr marL="8523" marR="8523" marT="8523" marB="0" anchor="b"/>
                </a:tc>
              </a:tr>
            </a:tbl>
          </a:graphicData>
        </a:graphic>
      </p:graphicFrame>
    </p:spTree>
    <p:extLst>
      <p:ext uri="{BB962C8B-B14F-4D97-AF65-F5344CB8AC3E}">
        <p14:creationId xmlns:p14="http://schemas.microsoft.com/office/powerpoint/2010/main" val="53468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7"/>
          <p:cNvSpPr txBox="1">
            <a:spLocks noChangeArrowheads="1"/>
          </p:cNvSpPr>
          <p:nvPr/>
        </p:nvSpPr>
        <p:spPr bwMode="auto">
          <a:xfrm>
            <a:off x="357158" y="270197"/>
            <a:ext cx="8358246" cy="553998"/>
          </a:xfrm>
          <a:prstGeom prst="rect">
            <a:avLst/>
          </a:prstGeom>
          <a:noFill/>
          <a:ln w="9525">
            <a:noFill/>
            <a:miter lim="800000"/>
            <a:headEnd/>
            <a:tailEnd/>
          </a:ln>
        </p:spPr>
        <p:txBody>
          <a:bodyPr wrap="square">
            <a:spAutoFit/>
          </a:bodyPr>
          <a:lstStyle/>
          <a:p>
            <a:pPr eaLnBrk="1" hangingPunct="1">
              <a:spcBef>
                <a:spcPct val="50000"/>
              </a:spcBef>
            </a:pPr>
            <a:r>
              <a:rPr lang="es-MX" sz="3000" dirty="0" smtClean="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Definiciones:</a:t>
            </a:r>
            <a:endParaRPr lang="es-MX" sz="3000" dirty="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txBox="1">
            <a:spLocks noChangeArrowheads="1"/>
          </p:cNvSpPr>
          <p:nvPr/>
        </p:nvSpPr>
        <p:spPr>
          <a:xfrm>
            <a:off x="714348" y="1357298"/>
            <a:ext cx="7772400" cy="4114800"/>
          </a:xfrm>
          <a:prstGeom prst="rect">
            <a:avLst/>
          </a:prstGeom>
        </p:spPr>
        <p:txBody>
          <a:bodyPr vert="horz" lIns="91440" tIns="45720" rIns="91440" bIns="45720" rtlCol="0">
            <a:normAutofit/>
          </a:bodyPr>
          <a:lstStyle/>
          <a:p>
            <a:pPr algn="just"/>
            <a:r>
              <a:rPr lang="es-ES_tradnl" altLang="es-MX" b="1" i="1" u="sng" dirty="0" smtClean="0">
                <a:latin typeface="+mn-lt"/>
              </a:rPr>
              <a:t>Repetibilidad</a:t>
            </a:r>
            <a:r>
              <a:rPr lang="es-ES_tradnl" altLang="es-MX" b="1" dirty="0" smtClean="0">
                <a:latin typeface="+mn-lt"/>
              </a:rPr>
              <a:t>:</a:t>
            </a:r>
            <a:r>
              <a:rPr lang="es-ES_tradnl" altLang="es-MX" dirty="0" smtClean="0">
                <a:latin typeface="+mn-lt"/>
              </a:rPr>
              <a:t> Es la variación observada cuando un operador mide la misma unidad con el mismo dispositivo varias veces (Variación producida por el equipo de medición: VE).</a:t>
            </a:r>
          </a:p>
          <a:p>
            <a:pPr algn="just">
              <a:buFontTx/>
              <a:buNone/>
            </a:pPr>
            <a:endParaRPr lang="es-ES_tradnl" altLang="es-MX" dirty="0" smtClean="0">
              <a:latin typeface="+mn-lt"/>
            </a:endParaRPr>
          </a:p>
          <a:p>
            <a:pPr algn="just"/>
            <a:r>
              <a:rPr lang="es-ES_tradnl" altLang="es-MX" b="1" i="1" u="sng" dirty="0" smtClean="0">
                <a:latin typeface="+mn-lt"/>
              </a:rPr>
              <a:t>Reproducibilidad</a:t>
            </a:r>
            <a:r>
              <a:rPr lang="es-ES_tradnl" altLang="es-MX" b="1" dirty="0" smtClean="0">
                <a:latin typeface="+mn-lt"/>
              </a:rPr>
              <a:t>:</a:t>
            </a:r>
            <a:r>
              <a:rPr lang="es-ES_tradnl" altLang="es-MX" dirty="0" smtClean="0">
                <a:latin typeface="+mn-lt"/>
              </a:rPr>
              <a:t> Es la variación adicional observada cuando varios operadores usan el mismo dispositivo para medir la misma unidad (Variación producida por el Operador:  VO).</a:t>
            </a:r>
          </a:p>
          <a:p>
            <a:pPr algn="just">
              <a:buFontTx/>
              <a:buNone/>
            </a:pPr>
            <a:endParaRPr lang="es-ES_tradnl" altLang="es-MX" dirty="0" smtClean="0">
              <a:latin typeface="+mn-lt"/>
            </a:endParaRPr>
          </a:p>
          <a:p>
            <a:pPr algn="ctr"/>
            <a:r>
              <a:rPr lang="es-ES_tradnl" altLang="es-MX" b="1" dirty="0" smtClean="0">
                <a:latin typeface="+mn-lt"/>
              </a:rPr>
              <a:t>La combinación de ambas fuentes de variación se conoce como R&amp;R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5" name="Text Box 3"/>
          <p:cNvSpPr txBox="1">
            <a:spLocks noChangeArrowheads="1"/>
          </p:cNvSpPr>
          <p:nvPr/>
        </p:nvSpPr>
        <p:spPr bwMode="auto">
          <a:xfrm>
            <a:off x="785786" y="1714488"/>
            <a:ext cx="7429552" cy="2677656"/>
          </a:xfrm>
          <a:prstGeom prst="rect">
            <a:avLst/>
          </a:prstGeom>
          <a:noFill/>
          <a:ln w="12700">
            <a:noFill/>
            <a:miter lim="800000"/>
            <a:headEnd type="none" w="sm" len="sm"/>
            <a:tailEnd type="none" w="sm" len="sm"/>
          </a:ln>
          <a:effectLst/>
        </p:spPr>
        <p:txBody>
          <a:bodyPr wrap="square">
            <a:spAutoFit/>
          </a:bodyPr>
          <a:lstStyle/>
          <a:p>
            <a:pPr algn="r"/>
            <a:r>
              <a:rPr lang="es-ES_tradnl" altLang="es-MX" dirty="0" smtClean="0">
                <a:latin typeface="+mn-lt"/>
              </a:rPr>
              <a:t> </a:t>
            </a:r>
            <a:r>
              <a:rPr lang="es-ES_tradnl" altLang="es-MX" b="1" dirty="0" smtClean="0">
                <a:latin typeface="+mn-lt"/>
              </a:rPr>
              <a:t>La Repetibilidad (VE)</a:t>
            </a:r>
            <a:r>
              <a:rPr lang="es-ES_tradnl" altLang="es-MX" dirty="0" smtClean="0">
                <a:latin typeface="+mn-lt"/>
              </a:rPr>
              <a:t>. Es estimada por 5.15</a:t>
            </a:r>
            <a:r>
              <a:rPr lang="es-ES_tradnl" altLang="es-MX" dirty="0" smtClean="0">
                <a:latin typeface="+mn-lt"/>
                <a:sym typeface="Symbol" pitchFamily="18" charset="2"/>
              </a:rPr>
              <a:t></a:t>
            </a:r>
            <a:r>
              <a:rPr lang="es-ES_tradnl" altLang="es-MX" dirty="0" smtClean="0">
                <a:latin typeface="+mn-lt"/>
              </a:rPr>
              <a:t>, y estima la dispersión que cubre un 99% de las variaciones en las mediciones debido a los dispositivos.</a:t>
            </a:r>
          </a:p>
          <a:p>
            <a:pPr>
              <a:buFont typeface="Wingdings" pitchFamily="2" charset="2"/>
              <a:buChar char="q"/>
            </a:pPr>
            <a:endParaRPr lang="es-ES_tradnl" altLang="es-MX" dirty="0" smtClean="0">
              <a:latin typeface="+mn-lt"/>
            </a:endParaRPr>
          </a:p>
          <a:p>
            <a:r>
              <a:rPr lang="es-ES_tradnl" altLang="es-MX" b="1" dirty="0" smtClean="0">
                <a:latin typeface="+mn-lt"/>
              </a:rPr>
              <a:t>La  Reproducibilidad  (VO)</a:t>
            </a:r>
            <a:r>
              <a:rPr lang="es-ES_tradnl" altLang="es-MX" dirty="0" smtClean="0">
                <a:latin typeface="+mn-lt"/>
              </a:rPr>
              <a:t>. Es estimada 5.15</a:t>
            </a:r>
            <a:r>
              <a:rPr lang="es-ES_tradnl" altLang="es-MX" dirty="0" smtClean="0">
                <a:latin typeface="+mn-lt"/>
                <a:sym typeface="Symbol" pitchFamily="18" charset="2"/>
              </a:rPr>
              <a:t></a:t>
            </a:r>
            <a:r>
              <a:rPr lang="es-ES_tradnl" altLang="es-MX" dirty="0" smtClean="0">
                <a:latin typeface="+mn-lt"/>
              </a:rPr>
              <a:t>, y estima la dispersión que cubre un 99% de las variaciones en las mediciones debido a los operadores.</a:t>
            </a:r>
          </a:p>
        </p:txBody>
      </p:sp>
      <p:sp>
        <p:nvSpPr>
          <p:cNvPr id="6" name="8 Rectángulo"/>
          <p:cNvSpPr/>
          <p:nvPr/>
        </p:nvSpPr>
        <p:spPr bwMode="auto">
          <a:xfrm>
            <a:off x="857224" y="428604"/>
            <a:ext cx="7286676" cy="10858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2800" dirty="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Procedimiento para realizar un estudio R&amp;R </a:t>
            </a:r>
            <a:endParaRPr lang="es-MX" sz="2800" dirty="0">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1 Rectángulo"/>
          <p:cNvSpPr/>
          <p:nvPr/>
        </p:nvSpPr>
        <p:spPr>
          <a:xfrm>
            <a:off x="1021393" y="4653135"/>
            <a:ext cx="7193945" cy="1200329"/>
          </a:xfrm>
          <a:prstGeom prst="rect">
            <a:avLst/>
          </a:prstGeom>
        </p:spPr>
        <p:txBody>
          <a:bodyPr wrap="square">
            <a:spAutoFit/>
          </a:bodyPr>
          <a:lstStyle/>
          <a:p>
            <a:pPr algn="just"/>
            <a:r>
              <a:rPr lang="es-ES_tradnl" altLang="es-MX" dirty="0" smtClean="0"/>
              <a:t>El  </a:t>
            </a:r>
            <a:r>
              <a:rPr lang="es-ES_tradnl" altLang="es-MX" dirty="0"/>
              <a:t>estudios R&amp;R comprenden un intervalo que contiene 99% (5.15</a:t>
            </a:r>
            <a:r>
              <a:rPr lang="es-ES_tradnl" altLang="es-MX" dirty="0">
                <a:sym typeface="Symbol" pitchFamily="18" charset="2"/>
              </a:rPr>
              <a:t></a:t>
            </a:r>
            <a:r>
              <a:rPr lang="es-ES_tradnl" altLang="es-MX" dirty="0"/>
              <a:t>) de la distribución de la variación de las mediciones.</a:t>
            </a:r>
          </a:p>
        </p:txBody>
      </p:sp>
    </p:spTree>
    <p:extLst>
      <p:ext uri="{BB962C8B-B14F-4D97-AF65-F5344CB8AC3E}">
        <p14:creationId xmlns:p14="http://schemas.microsoft.com/office/powerpoint/2010/main" val="17708169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5" name="Text Box 3"/>
          <p:cNvSpPr txBox="1">
            <a:spLocks noChangeArrowheads="1"/>
          </p:cNvSpPr>
          <p:nvPr/>
        </p:nvSpPr>
        <p:spPr bwMode="auto">
          <a:xfrm>
            <a:off x="785786" y="1714488"/>
            <a:ext cx="7429552" cy="1569660"/>
          </a:xfrm>
          <a:prstGeom prst="rect">
            <a:avLst/>
          </a:prstGeom>
          <a:noFill/>
          <a:ln w="12700">
            <a:noFill/>
            <a:miter lim="800000"/>
            <a:headEnd type="none" w="sm" len="sm"/>
            <a:tailEnd type="none" w="sm" len="sm"/>
          </a:ln>
          <a:effectLst/>
        </p:spPr>
        <p:txBody>
          <a:bodyPr wrap="square">
            <a:spAutoFit/>
          </a:bodyPr>
          <a:lstStyle/>
          <a:p>
            <a:pPr algn="ctr"/>
            <a:r>
              <a:rPr lang="es-ES_tradnl" altLang="es-MX" dirty="0" smtClean="0">
                <a:latin typeface="+mn-lt"/>
              </a:rPr>
              <a:t> La variación observada de cualquier grupo de</a:t>
            </a:r>
          </a:p>
          <a:p>
            <a:pPr algn="ctr"/>
            <a:r>
              <a:rPr lang="es-ES_tradnl" altLang="es-MX" dirty="0" smtClean="0">
                <a:latin typeface="+mn-lt"/>
              </a:rPr>
              <a:t>datos es la suma de la variación real de las </a:t>
            </a:r>
          </a:p>
          <a:p>
            <a:pPr algn="ctr"/>
            <a:r>
              <a:rPr lang="es-ES_tradnl" altLang="es-MX" dirty="0" smtClean="0">
                <a:latin typeface="+mn-lt"/>
              </a:rPr>
              <a:t>partes más la variación del sistema de medición</a:t>
            </a:r>
          </a:p>
          <a:p>
            <a:endParaRPr lang="es-ES_tradnl" altLang="es-MX" dirty="0" smtClean="0">
              <a:latin typeface="+mn-lt"/>
            </a:endParaRPr>
          </a:p>
        </p:txBody>
      </p:sp>
      <p:sp>
        <p:nvSpPr>
          <p:cNvPr id="6" name="8 Rectángulo"/>
          <p:cNvSpPr/>
          <p:nvPr/>
        </p:nvSpPr>
        <p:spPr bwMode="auto">
          <a:xfrm>
            <a:off x="857224" y="428604"/>
            <a:ext cx="7286676" cy="10858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4000" i="0" u="none" strike="noStrike" cap="none" normalizeH="0" dirty="0" smtClean="0">
                <a:ln>
                  <a:noFill/>
                </a:ln>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R&amp;R</a:t>
            </a:r>
            <a:endParaRPr kumimoji="0" lang="es-MX" sz="4000" i="0" u="none" strike="noStrike" cap="none" normalizeH="0" baseline="0" dirty="0" smtClean="0">
              <a:ln>
                <a:noFill/>
              </a:ln>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 Box 3"/>
          <p:cNvSpPr txBox="1">
            <a:spLocks noChangeArrowheads="1"/>
          </p:cNvSpPr>
          <p:nvPr/>
        </p:nvSpPr>
        <p:spPr bwMode="auto">
          <a:xfrm>
            <a:off x="1428728" y="3357562"/>
            <a:ext cx="63198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bg1"/>
                </a:solidFill>
                <a:latin typeface="Univers" pitchFamily="34" charset="0"/>
              </a:defRPr>
            </a:lvl1pPr>
            <a:lvl2pPr marL="742950" indent="-285750">
              <a:defRPr sz="2800">
                <a:solidFill>
                  <a:schemeClr val="bg1"/>
                </a:solidFill>
                <a:latin typeface="Univers" pitchFamily="34" charset="0"/>
              </a:defRPr>
            </a:lvl2pPr>
            <a:lvl3pPr marL="1143000" indent="-228600">
              <a:defRPr sz="2800">
                <a:solidFill>
                  <a:schemeClr val="bg1"/>
                </a:solidFill>
                <a:latin typeface="Univers" pitchFamily="34" charset="0"/>
              </a:defRPr>
            </a:lvl3pPr>
            <a:lvl4pPr marL="1600200" indent="-228600">
              <a:defRPr sz="2800">
                <a:solidFill>
                  <a:schemeClr val="bg1"/>
                </a:solidFill>
                <a:latin typeface="Univers" pitchFamily="34" charset="0"/>
              </a:defRPr>
            </a:lvl4pPr>
            <a:lvl5pPr marL="2057400" indent="-228600">
              <a:defRPr sz="2800">
                <a:solidFill>
                  <a:schemeClr val="bg1"/>
                </a:solidFill>
                <a:latin typeface="Univers" pitchFamily="34" charset="0"/>
              </a:defRPr>
            </a:lvl5pPr>
            <a:lvl6pPr marL="2514600" indent="-228600" eaLnBrk="0" fontAlgn="base" hangingPunct="0">
              <a:spcBef>
                <a:spcPct val="0"/>
              </a:spcBef>
              <a:spcAft>
                <a:spcPct val="0"/>
              </a:spcAft>
              <a:defRPr sz="2800">
                <a:solidFill>
                  <a:schemeClr val="bg1"/>
                </a:solidFill>
                <a:latin typeface="Univers" pitchFamily="34" charset="0"/>
              </a:defRPr>
            </a:lvl6pPr>
            <a:lvl7pPr marL="2971800" indent="-228600" eaLnBrk="0" fontAlgn="base" hangingPunct="0">
              <a:spcBef>
                <a:spcPct val="0"/>
              </a:spcBef>
              <a:spcAft>
                <a:spcPct val="0"/>
              </a:spcAft>
              <a:defRPr sz="2800">
                <a:solidFill>
                  <a:schemeClr val="bg1"/>
                </a:solidFill>
                <a:latin typeface="Univers" pitchFamily="34" charset="0"/>
              </a:defRPr>
            </a:lvl7pPr>
            <a:lvl8pPr marL="3429000" indent="-228600" eaLnBrk="0" fontAlgn="base" hangingPunct="0">
              <a:spcBef>
                <a:spcPct val="0"/>
              </a:spcBef>
              <a:spcAft>
                <a:spcPct val="0"/>
              </a:spcAft>
              <a:defRPr sz="2800">
                <a:solidFill>
                  <a:schemeClr val="bg1"/>
                </a:solidFill>
                <a:latin typeface="Univers" pitchFamily="34" charset="0"/>
              </a:defRPr>
            </a:lvl8pPr>
            <a:lvl9pPr marL="3886200" indent="-228600" eaLnBrk="0" fontAlgn="base" hangingPunct="0">
              <a:spcBef>
                <a:spcPct val="0"/>
              </a:spcBef>
              <a:spcAft>
                <a:spcPct val="0"/>
              </a:spcAft>
              <a:defRPr sz="2800">
                <a:solidFill>
                  <a:schemeClr val="bg1"/>
                </a:solidFill>
                <a:latin typeface="Univers" pitchFamily="34" charset="0"/>
              </a:defRPr>
            </a:lvl9pPr>
          </a:lstStyle>
          <a:p>
            <a:r>
              <a:rPr lang="es-ES_tradnl" altLang="es-MX" sz="4000" b="1" dirty="0">
                <a:solidFill>
                  <a:schemeClr val="tx1"/>
                </a:solidFill>
                <a:latin typeface="Times New Roman" pitchFamily="18" charset="0"/>
                <a:sym typeface="Symbol" pitchFamily="18" charset="2"/>
              </a:rPr>
              <a:t></a:t>
            </a:r>
            <a:r>
              <a:rPr lang="es-ES_tradnl" altLang="es-MX" sz="4000" b="1" baseline="30000" dirty="0">
                <a:solidFill>
                  <a:schemeClr val="tx1"/>
                </a:solidFill>
                <a:latin typeface="Times New Roman" pitchFamily="18" charset="0"/>
                <a:sym typeface="Symbol" pitchFamily="18" charset="2"/>
              </a:rPr>
              <a:t>2</a:t>
            </a:r>
            <a:r>
              <a:rPr lang="es-ES_tradnl" altLang="es-MX" sz="4000" b="1" baseline="-25000" dirty="0">
                <a:solidFill>
                  <a:schemeClr val="tx1"/>
                </a:solidFill>
                <a:latin typeface="Times New Roman" pitchFamily="18" charset="0"/>
                <a:sym typeface="Symbol" pitchFamily="18" charset="2"/>
              </a:rPr>
              <a:t>total</a:t>
            </a:r>
            <a:r>
              <a:rPr lang="es-ES_tradnl" altLang="es-MX" sz="4000" b="1" dirty="0">
                <a:solidFill>
                  <a:schemeClr val="tx1"/>
                </a:solidFill>
                <a:latin typeface="Times New Roman" pitchFamily="18" charset="0"/>
                <a:sym typeface="Symbol" pitchFamily="18" charset="2"/>
              </a:rPr>
              <a:t> = </a:t>
            </a:r>
            <a:r>
              <a:rPr lang="es-ES_tradnl" altLang="es-MX" sz="4000" b="1" baseline="30000" dirty="0">
                <a:solidFill>
                  <a:schemeClr val="tx1"/>
                </a:solidFill>
                <a:latin typeface="Times New Roman" pitchFamily="18" charset="0"/>
                <a:sym typeface="Symbol" pitchFamily="18" charset="2"/>
              </a:rPr>
              <a:t>2</a:t>
            </a:r>
            <a:r>
              <a:rPr lang="es-ES_tradnl" altLang="es-MX" sz="4000" b="1" baseline="-25000" dirty="0">
                <a:solidFill>
                  <a:schemeClr val="tx1"/>
                </a:solidFill>
                <a:latin typeface="Times New Roman" pitchFamily="18" charset="0"/>
                <a:sym typeface="Symbol" pitchFamily="18" charset="2"/>
              </a:rPr>
              <a:t>parte-parte</a:t>
            </a:r>
            <a:r>
              <a:rPr lang="es-ES_tradnl" altLang="es-MX" sz="4000" b="1" dirty="0">
                <a:solidFill>
                  <a:schemeClr val="tx1"/>
                </a:solidFill>
                <a:latin typeface="Times New Roman" pitchFamily="18" charset="0"/>
                <a:sym typeface="Symbol" pitchFamily="18" charset="2"/>
              </a:rPr>
              <a:t> + </a:t>
            </a:r>
            <a:r>
              <a:rPr lang="es-ES_tradnl" altLang="es-MX" sz="4000" b="1" baseline="30000" dirty="0">
                <a:solidFill>
                  <a:schemeClr val="tx1"/>
                </a:solidFill>
                <a:latin typeface="Times New Roman" pitchFamily="18" charset="0"/>
                <a:sym typeface="Symbol" pitchFamily="18" charset="2"/>
              </a:rPr>
              <a:t>2</a:t>
            </a:r>
            <a:r>
              <a:rPr lang="es-ES_tradnl" altLang="es-MX" sz="4000" b="1" baseline="-25000" dirty="0">
                <a:solidFill>
                  <a:schemeClr val="tx1"/>
                </a:solidFill>
                <a:latin typeface="Times New Roman" pitchFamily="18" charset="0"/>
                <a:sym typeface="Symbol" pitchFamily="18" charset="2"/>
              </a:rPr>
              <a:t>R&amp;R</a:t>
            </a:r>
          </a:p>
          <a:p>
            <a:endParaRPr lang="es-ES_tradnl" altLang="es-MX" sz="4000" b="1" dirty="0">
              <a:solidFill>
                <a:schemeClr val="tx1"/>
              </a:solidFill>
              <a:latin typeface="Times New Roman" pitchFamily="18" charset="0"/>
            </a:endParaRPr>
          </a:p>
        </p:txBody>
      </p:sp>
      <p:sp>
        <p:nvSpPr>
          <p:cNvPr id="2" name="1 Rectángulo"/>
          <p:cNvSpPr/>
          <p:nvPr/>
        </p:nvSpPr>
        <p:spPr>
          <a:xfrm>
            <a:off x="1547664" y="4595936"/>
            <a:ext cx="5832648" cy="461665"/>
          </a:xfrm>
          <a:prstGeom prst="rect">
            <a:avLst/>
          </a:prstGeom>
        </p:spPr>
        <p:txBody>
          <a:bodyPr wrap="square">
            <a:spAutoFit/>
          </a:bodyPr>
          <a:lstStyle/>
          <a:p>
            <a:r>
              <a:rPr lang="es-ES_tradnl" altLang="es-MX" b="1" dirty="0">
                <a:sym typeface="Symbol" pitchFamily="18" charset="2"/>
              </a:rPr>
              <a:t></a:t>
            </a:r>
            <a:r>
              <a:rPr lang="es-ES_tradnl" altLang="es-MX" b="1" baseline="30000" dirty="0">
                <a:sym typeface="Symbol" pitchFamily="18" charset="2"/>
              </a:rPr>
              <a:t>2</a:t>
            </a:r>
            <a:r>
              <a:rPr lang="es-ES_tradnl" altLang="es-MX" b="1" baseline="-25000" dirty="0">
                <a:sym typeface="Symbol" pitchFamily="18" charset="2"/>
              </a:rPr>
              <a:t>R&amp;R</a:t>
            </a:r>
            <a:r>
              <a:rPr lang="es-ES_tradnl" altLang="es-MX" b="1" dirty="0" smtClean="0">
                <a:sym typeface="Symbol" pitchFamily="18" charset="2"/>
              </a:rPr>
              <a:t> </a:t>
            </a:r>
            <a:r>
              <a:rPr lang="es-ES_tradnl" altLang="es-MX" b="1" dirty="0">
                <a:sym typeface="Symbol" pitchFamily="18" charset="2"/>
              </a:rPr>
              <a:t>= </a:t>
            </a:r>
            <a:r>
              <a:rPr lang="es-ES_tradnl" altLang="es-MX" b="1" dirty="0" smtClean="0">
                <a:sym typeface="Symbol" pitchFamily="18" charset="2"/>
              </a:rPr>
              <a:t></a:t>
            </a:r>
            <a:r>
              <a:rPr lang="es-ES_tradnl" altLang="es-MX" b="1" baseline="30000" dirty="0" smtClean="0">
                <a:sym typeface="Symbol" pitchFamily="18" charset="2"/>
              </a:rPr>
              <a:t>2</a:t>
            </a:r>
            <a:r>
              <a:rPr lang="es-ES_tradnl" altLang="es-MX" b="1" baseline="-25000" dirty="0" smtClean="0">
                <a:sym typeface="Symbol" pitchFamily="18" charset="2"/>
              </a:rPr>
              <a:t>repet</a:t>
            </a:r>
            <a:r>
              <a:rPr lang="es-ES_tradnl" altLang="es-MX" b="1" dirty="0" smtClean="0">
                <a:sym typeface="Symbol" pitchFamily="18" charset="2"/>
              </a:rPr>
              <a:t> </a:t>
            </a:r>
            <a:r>
              <a:rPr lang="es-ES_tradnl" altLang="es-MX" b="1" dirty="0">
                <a:sym typeface="Symbol" pitchFamily="18" charset="2"/>
              </a:rPr>
              <a:t>+ </a:t>
            </a:r>
            <a:r>
              <a:rPr lang="es-ES_tradnl" altLang="es-MX" b="1" baseline="30000" dirty="0" smtClean="0">
                <a:sym typeface="Symbol" pitchFamily="18" charset="2"/>
              </a:rPr>
              <a:t>2</a:t>
            </a:r>
            <a:r>
              <a:rPr lang="es-ES_tradnl" altLang="es-MX" b="1" baseline="-25000" dirty="0" smtClean="0">
                <a:sym typeface="Symbol" pitchFamily="18" charset="2"/>
              </a:rPr>
              <a:t>reprod</a:t>
            </a:r>
            <a:endParaRPr lang="es-ES_tradnl" altLang="es-MX" b="1" baseline="-25000" dirty="0">
              <a:sym typeface="Symbol" pitchFamily="18" charset="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Rectángulo"/>
          <p:cNvSpPr/>
          <p:nvPr/>
        </p:nvSpPr>
        <p:spPr bwMode="auto">
          <a:xfrm>
            <a:off x="857224" y="428604"/>
            <a:ext cx="7286676" cy="10858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4000" i="0" u="none" strike="noStrike" cap="none" normalizeH="0" dirty="0" smtClean="0">
                <a:ln>
                  <a:noFill/>
                </a:ln>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R&amp;R</a:t>
            </a:r>
            <a:endParaRPr kumimoji="0" lang="es-MX" sz="4000" i="0" u="none" strike="noStrike" cap="none" normalizeH="0" baseline="0" dirty="0" smtClean="0">
              <a:ln>
                <a:noFill/>
              </a:ln>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txBox="1">
            <a:spLocks noChangeArrowheads="1"/>
          </p:cNvSpPr>
          <p:nvPr/>
        </p:nvSpPr>
        <p:spPr>
          <a:xfrm>
            <a:off x="614362" y="1494238"/>
            <a:ext cx="7772400" cy="34469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r>
              <a:rPr lang="es-ES_tradnl" altLang="es-MX" dirty="0" smtClean="0"/>
              <a:t> El estudio de la variabilidad de las mediciones será expresado en un porcentaje de tolerancias, para la variación del equipo (VE), la variación del operador  (VO) y la variación conjunta R&amp;R. </a:t>
            </a:r>
          </a:p>
          <a:p>
            <a:pPr algn="just" fontAlgn="auto">
              <a:spcAft>
                <a:spcPts val="0"/>
              </a:spcAft>
            </a:pPr>
            <a:r>
              <a:rPr lang="es-ES_tradnl" altLang="es-MX" dirty="0" smtClean="0"/>
              <a:t>Dependiendo de la magnitud de este porcentaje (entre más pequeña es mejor) es la  calificación que podría recibir la correspondiente fuente de variación.</a:t>
            </a:r>
            <a:endParaRPr lang="es-MX" altLang="es-MX" dirty="0" smtClean="0"/>
          </a:p>
        </p:txBody>
      </p:sp>
    </p:spTree>
    <p:extLst>
      <p:ext uri="{BB962C8B-B14F-4D97-AF65-F5344CB8AC3E}">
        <p14:creationId xmlns:p14="http://schemas.microsoft.com/office/powerpoint/2010/main" val="19797966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Rectángulo"/>
          <p:cNvSpPr/>
          <p:nvPr/>
        </p:nvSpPr>
        <p:spPr bwMode="auto">
          <a:xfrm>
            <a:off x="878628" y="199996"/>
            <a:ext cx="7286676" cy="7143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3200" i="0" u="none" strike="noStrike" cap="none" normalizeH="0" baseline="0" dirty="0" smtClean="0">
                <a:ln>
                  <a:noFill/>
                </a:ln>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Criterios</a:t>
            </a:r>
            <a:endParaRPr kumimoji="0" lang="es-MX" sz="3200" i="0" u="none" strike="noStrike" cap="none" normalizeH="0" baseline="0" dirty="0" smtClean="0">
              <a:ln>
                <a:noFill/>
              </a:ln>
              <a:solidFill>
                <a:srgbClr val="8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Rectangle 3"/>
          <p:cNvSpPr txBox="1">
            <a:spLocks noChangeArrowheads="1"/>
          </p:cNvSpPr>
          <p:nvPr/>
        </p:nvSpPr>
        <p:spPr>
          <a:xfrm>
            <a:off x="642910" y="1714488"/>
            <a:ext cx="7772400" cy="41148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_tradnl" altLang="es-MX" sz="2800" b="0" i="0" u="none" strike="noStrike" kern="1200" cap="none" spc="0" normalizeH="0" baseline="0" noProof="0" dirty="0" smtClean="0">
                <a:ln>
                  <a:noFill/>
                </a:ln>
                <a:effectLst/>
                <a:uLnTx/>
                <a:uFillTx/>
                <a:latin typeface="+mn-lt"/>
                <a:ea typeface="+mn-ea"/>
                <a:cs typeface="+mn-cs"/>
              </a:rPr>
              <a:t> De 0 a 10%  (excelente)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_tradnl" altLang="es-MX" sz="2800" b="0" i="0" u="none" strike="noStrike" kern="1200" cap="none" spc="0" normalizeH="0" baseline="0" noProof="0" dirty="0" smtClean="0">
              <a:ln>
                <a:noFill/>
              </a:ln>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_tradnl" altLang="es-MX" sz="2800" b="0" i="0" u="none" strike="noStrike" kern="1200" cap="none" spc="0" normalizeH="0" baseline="0" noProof="0" dirty="0" smtClean="0">
                <a:ln>
                  <a:noFill/>
                </a:ln>
                <a:effectLst/>
                <a:uLnTx/>
                <a:uFillTx/>
                <a:latin typeface="+mn-lt"/>
                <a:ea typeface="+mn-ea"/>
                <a:cs typeface="+mn-cs"/>
              </a:rPr>
              <a:t>De 10 a 20% (buena)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_tradnl" altLang="es-MX" sz="2800" b="0" i="0" u="none" strike="noStrike" kern="1200" cap="none" spc="0" normalizeH="0" baseline="0" noProof="0" dirty="0" smtClean="0">
              <a:ln>
                <a:noFill/>
              </a:ln>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_tradnl" altLang="es-MX" sz="2800" b="0" i="0" u="none" strike="noStrike" kern="1200" cap="none" spc="0" normalizeH="0" baseline="0" noProof="0" dirty="0" smtClean="0">
                <a:ln>
                  <a:noFill/>
                </a:ln>
                <a:effectLst/>
                <a:uLnTx/>
                <a:uFillTx/>
                <a:latin typeface="+mn-lt"/>
                <a:ea typeface="+mn-ea"/>
                <a:cs typeface="+mn-cs"/>
              </a:rPr>
              <a:t> De 20 a 30% (marginal)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_tradnl" altLang="es-MX" sz="2800" b="0" i="0" u="none" strike="noStrike" kern="1200" cap="none" spc="0" normalizeH="0" baseline="0" noProof="0" dirty="0" smtClean="0">
              <a:ln>
                <a:noFill/>
              </a:ln>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_tradnl" altLang="es-MX" sz="2800" b="0" i="0" u="none" strike="noStrike" kern="1200" cap="none" spc="0" normalizeH="0" baseline="0" noProof="0" dirty="0" smtClean="0">
                <a:ln>
                  <a:noFill/>
                </a:ln>
                <a:effectLst/>
                <a:uLnTx/>
                <a:uFillTx/>
                <a:latin typeface="+mn-lt"/>
                <a:ea typeface="+mn-ea"/>
                <a:cs typeface="+mn-cs"/>
              </a:rPr>
              <a:t> Mayor al 30% (reemplazar o retrabajar)</a:t>
            </a:r>
          </a:p>
        </p:txBody>
      </p:sp>
      <p:pic>
        <p:nvPicPr>
          <p:cNvPr id="9" name="8 Imagen" descr="documentos 2.jpg"/>
          <p:cNvPicPr>
            <a:picLocks noChangeAspect="1"/>
          </p:cNvPicPr>
          <p:nvPr/>
        </p:nvPicPr>
        <p:blipFill>
          <a:blip r:embed="rId2" cstate="print"/>
          <a:stretch>
            <a:fillRect/>
          </a:stretch>
        </p:blipFill>
        <p:spPr>
          <a:xfrm>
            <a:off x="5715008" y="1785926"/>
            <a:ext cx="2286016" cy="2754649"/>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1&quot;/&gt;&lt;/object&gt;&lt;object type=&quot;3&quot; unique_id=&quot;10022&quot;&gt;&lt;property id=&quot;20148&quot; value=&quot;5&quot;/&gt;&lt;property id=&quot;20300&quot; value=&quot;Slide 2&quot;/&gt;&lt;property id=&quot;20307&quot; value=&quot;472&quot;/&gt;&lt;/object&gt;&lt;object type=&quot;3&quot; unique_id=&quot;10023&quot;&gt;&lt;property id=&quot;20148&quot; value=&quot;5&quot;/&gt;&lt;property id=&quot;20300&quot; value=&quot;Slide 4&quot;/&gt;&lt;property id=&quot;20307&quot; value=&quot;473&quot;/&gt;&lt;/object&gt;&lt;object type=&quot;3&quot; unique_id=&quot;10028&quot;&gt;&lt;property id=&quot;20148&quot; value=&quot;5&quot;/&gt;&lt;property id=&quot;20300&quot; value=&quot;Slide 5&quot;/&gt;&lt;property id=&quot;20307&quot; value=&quot;477&quot;/&gt;&lt;/object&gt;&lt;object type=&quot;3&quot; unique_id=&quot;10038&quot;&gt;&lt;property id=&quot;20148&quot; value=&quot;5&quot;/&gt;&lt;property id=&quot;20300&quot; value=&quot;Slide 7&quot;/&gt;&lt;property id=&quot;20307&quot; value=&quot;483&quot;/&gt;&lt;/object&gt;&lt;object type=&quot;3&quot; unique_id=&quot;10039&quot;&gt;&lt;property id=&quot;20148&quot; value=&quot;5&quot;/&gt;&lt;property id=&quot;20300&quot; value=&quot;Slide 8&quot;/&gt;&lt;property id=&quot;20307&quot; value=&quot;524&quot;/&gt;&lt;/object&gt;&lt;object type=&quot;3&quot; unique_id=&quot;10040&quot;&gt;&lt;property id=&quot;20148&quot; value=&quot;5&quot;/&gt;&lt;property id=&quot;20300&quot; value=&quot;Slide 9&quot;/&gt;&lt;property id=&quot;20307&quot; value=&quot;400&quot;/&gt;&lt;/object&gt;&lt;object type=&quot;3&quot; unique_id=&quot;10045&quot;&gt;&lt;property id=&quot;20148&quot; value=&quot;5&quot;/&gt;&lt;property id=&quot;20300&quot; value=&quot;Slide 10&quot;/&gt;&lt;property id=&quot;20307&quot; value=&quot;404&quot;/&gt;&lt;/object&gt;&lt;object type=&quot;3&quot; unique_id=&quot;10050&quot;&gt;&lt;property id=&quot;20148&quot; value=&quot;5&quot;/&gt;&lt;property id=&quot;20300&quot; value=&quot;Slide 11&quot;/&gt;&lt;property id=&quot;20307&quot; value=&quot;414&quot;/&gt;&lt;/object&gt;&lt;object type=&quot;3&quot; unique_id=&quot;10051&quot;&gt;&lt;property id=&quot;20148&quot; value=&quot;5&quot;/&gt;&lt;property id=&quot;20300&quot; value=&quot;Slide 12&quot;/&gt;&lt;property id=&quot;20307&quot; value=&quot;415&quot;/&gt;&lt;/object&gt;&lt;object type=&quot;3&quot; unique_id=&quot;10063&quot;&gt;&lt;property id=&quot;20148&quot; value=&quot;5&quot;/&gt;&lt;property id=&quot;20300&quot; value=&quot;Slide 21&quot;/&gt;&lt;property id=&quot;20307&quot; value=&quot;496&quot;/&gt;&lt;/object&gt;&lt;object type=&quot;3&quot; unique_id=&quot;10065&quot;&gt;&lt;property id=&quot;20148&quot; value=&quot;5&quot;/&gt;&lt;property id=&quot;20300&quot; value=&quot;Slide 23&quot;/&gt;&lt;property id=&quot;20307&quot; value=&quot;498&quot;/&gt;&lt;/object&gt;&lt;object type=&quot;3&quot; unique_id=&quot;10080&quot;&gt;&lt;property id=&quot;20148&quot; value=&quot;5&quot;/&gt;&lt;property id=&quot;20300&quot; value=&quot;Slide 34&quot;/&gt;&lt;property id=&quot;20307&quot; value=&quot;506&quot;/&gt;&lt;/object&gt;&lt;object type=&quot;3&quot; unique_id=&quot;10081&quot;&gt;&lt;property id=&quot;20148&quot; value=&quot;5&quot;/&gt;&lt;property id=&quot;20300&quot; value=&quot;Slide 35&quot;/&gt;&lt;property id=&quot;20307&quot; value=&quot;507&quot;/&gt;&lt;/object&gt;&lt;object type=&quot;3&quot; unique_id=&quot;10082&quot;&gt;&lt;property id=&quot;20148&quot; value=&quot;5&quot;/&gt;&lt;property id=&quot;20300&quot; value=&quot;Slide 36&quot;/&gt;&lt;property id=&quot;20307&quot; value=&quot;508&quot;/&gt;&lt;/object&gt;&lt;object type=&quot;3&quot; unique_id=&quot;10083&quot;&gt;&lt;property id=&quot;20148&quot; value=&quot;5&quot;/&gt;&lt;property id=&quot;20300&quot; value=&quot;Slide 37&quot;/&gt;&lt;property id=&quot;20307&quot; value=&quot;509&quot;/&gt;&lt;/object&gt;&lt;object type=&quot;3&quot; unique_id=&quot;10086&quot;&gt;&lt;property id=&quot;20148&quot; value=&quot;5&quot;/&gt;&lt;property id=&quot;20300&quot; value=&quot;Slide 39&quot;/&gt;&lt;property id=&quot;20307&quot; value=&quot;512&quot;/&gt;&lt;/object&gt;&lt;object type=&quot;3&quot; unique_id=&quot;10478&quot;&gt;&lt;property id=&quot;20148&quot; value=&quot;5&quot;/&gt;&lt;property id=&quot;20300&quot; value=&quot;Slide 3&quot;/&gt;&lt;property id=&quot;20307&quot; value=&quot;534&quot;/&gt;&lt;/object&gt;&lt;object type=&quot;3&quot; unique_id=&quot;10552&quot;&gt;&lt;property id=&quot;20148&quot; value=&quot;5&quot;/&gt;&lt;property id=&quot;20300&quot; value=&quot;Slide 6&quot;/&gt;&lt;property id=&quot;20307&quot; value=&quot;537&quot;/&gt;&lt;/object&gt;&lt;object type=&quot;3&quot; unique_id=&quot;10975&quot;&gt;&lt;property id=&quot;20148&quot; value=&quot;5&quot;/&gt;&lt;property id=&quot;20300&quot; value=&quot;Slide 13&quot;/&gt;&lt;property id=&quot;20307&quot; value=&quot;538&quot;/&gt;&lt;/object&gt;&lt;object type=&quot;3&quot; unique_id=&quot;10976&quot;&gt;&lt;property id=&quot;20148&quot; value=&quot;5&quot;/&gt;&lt;property id=&quot;20300&quot; value=&quot;Slide 17&quot;/&gt;&lt;property id=&quot;20307&quot; value=&quot;539&quot;/&gt;&lt;/object&gt;&lt;object type=&quot;3&quot; unique_id=&quot;10977&quot;&gt;&lt;property id=&quot;20148&quot; value=&quot;5&quot;/&gt;&lt;property id=&quot;20300&quot; value=&quot;Slide 14&quot;/&gt;&lt;property id=&quot;20307&quot; value=&quot;540&quot;/&gt;&lt;/object&gt;&lt;object type=&quot;3&quot; unique_id=&quot;11411&quot;&gt;&lt;property id=&quot;20148&quot; value=&quot;5&quot;/&gt;&lt;property id=&quot;20300&quot; value=&quot;Slide 15&quot;/&gt;&lt;property id=&quot;20307&quot; value=&quot;541&quot;/&gt;&lt;/object&gt;&lt;object type=&quot;3&quot; unique_id=&quot;11412&quot;&gt;&lt;property id=&quot;20148&quot; value=&quot;5&quot;/&gt;&lt;property id=&quot;20300&quot; value=&quot;Slide 18&quot;/&gt;&lt;property id=&quot;20307&quot; value=&quot;542&quot;/&gt;&lt;/object&gt;&lt;object type=&quot;3&quot; unique_id=&quot;11701&quot;&gt;&lt;property id=&quot;20148&quot; value=&quot;5&quot;/&gt;&lt;property id=&quot;20300&quot; value=&quot;Slide 16&quot;/&gt;&lt;property id=&quot;20307&quot; value=&quot;543&quot;/&gt;&lt;/object&gt;&lt;object type=&quot;3&quot; unique_id=&quot;11921&quot;&gt;&lt;property id=&quot;20148&quot; value=&quot;5&quot;/&gt;&lt;property id=&quot;20300&quot; value=&quot;Slide 19&quot;/&gt;&lt;property id=&quot;20307&quot; value=&quot;544&quot;/&gt;&lt;/object&gt;&lt;object type=&quot;3&quot; unique_id=&quot;11922&quot;&gt;&lt;property id=&quot;20148&quot; value=&quot;5&quot;/&gt;&lt;property id=&quot;20300&quot; value=&quot;Slide 20&quot;/&gt;&lt;property id=&quot;20307&quot; value=&quot;545&quot;/&gt;&lt;/object&gt;&lt;object type=&quot;3&quot; unique_id=&quot;12551&quot;&gt;&lt;property id=&quot;20148&quot; value=&quot;5&quot;/&gt;&lt;property id=&quot;20300&quot; value=&quot;Slide 22&quot;/&gt;&lt;property id=&quot;20307&quot; value=&quot;547&quot;/&gt;&lt;/object&gt;&lt;object type=&quot;3&quot; unique_id=&quot;12552&quot;&gt;&lt;property id=&quot;20148&quot; value=&quot;5&quot;/&gt;&lt;property id=&quot;20300&quot; value=&quot;Slide 24&quot;/&gt;&lt;property id=&quot;20307&quot; value=&quot;548&quot;/&gt;&lt;/object&gt;&lt;object type=&quot;3&quot; unique_id=&quot;12553&quot;&gt;&lt;property id=&quot;20148&quot; value=&quot;5&quot;/&gt;&lt;property id=&quot;20300&quot; value=&quot;Slide 25&quot;/&gt;&lt;property id=&quot;20307&quot; value=&quot;549&quot;/&gt;&lt;/object&gt;&lt;object type=&quot;3&quot; unique_id=&quot;12554&quot;&gt;&lt;property id=&quot;20148&quot; value=&quot;5&quot;/&gt;&lt;property id=&quot;20300&quot; value=&quot;Slide 26&quot;/&gt;&lt;property id=&quot;20307&quot; value=&quot;557&quot;/&gt;&lt;/object&gt;&lt;object type=&quot;3&quot; unique_id=&quot;12555&quot;&gt;&lt;property id=&quot;20148&quot; value=&quot;5&quot;/&gt;&lt;property id=&quot;20300&quot; value=&quot;Slide 27&quot;/&gt;&lt;property id=&quot;20307&quot; value=&quot;559&quot;/&gt;&lt;/object&gt;&lt;object type=&quot;3&quot; unique_id=&quot;12556&quot;&gt;&lt;property id=&quot;20148&quot; value=&quot;5&quot;/&gt;&lt;property id=&quot;20300&quot; value=&quot;Slide 28&quot;/&gt;&lt;property id=&quot;20307&quot; value=&quot;550&quot;/&gt;&lt;/object&gt;&lt;object type=&quot;3&quot; unique_id=&quot;12557&quot;&gt;&lt;property id=&quot;20148&quot; value=&quot;5&quot;/&gt;&lt;property id=&quot;20300&quot; value=&quot;Slide 29&quot;/&gt;&lt;property id=&quot;20307&quot; value=&quot;551&quot;/&gt;&lt;/object&gt;&lt;object type=&quot;3&quot; unique_id=&quot;12558&quot;&gt;&lt;property id=&quot;20148&quot; value=&quot;5&quot;/&gt;&lt;property id=&quot;20300&quot; value=&quot;Slide 30&quot;/&gt;&lt;property id=&quot;20307&quot; value=&quot;560&quot;/&gt;&lt;/object&gt;&lt;object type=&quot;3&quot; unique_id=&quot;12559&quot;&gt;&lt;property id=&quot;20148&quot; value=&quot;5&quot;/&gt;&lt;property id=&quot;20300&quot; value=&quot;Slide 31&quot;/&gt;&lt;property id=&quot;20307&quot; value=&quot;558&quot;/&gt;&lt;/object&gt;&lt;object type=&quot;3&quot; unique_id=&quot;13775&quot;&gt;&lt;property id=&quot;20148&quot; value=&quot;5&quot;/&gt;&lt;property id=&quot;20300&quot; value=&quot;Slide 38&quot;/&gt;&lt;property id=&quot;20307&quot; value=&quot;563&quot;/&gt;&lt;/object&gt;&lt;object type=&quot;3&quot; unique_id=&quot;13776&quot;&gt;&lt;property id=&quot;20148&quot; value=&quot;5&quot;/&gt;&lt;property id=&quot;20300&quot; value=&quot;Slide 40&quot;/&gt;&lt;property id=&quot;20307&quot; value=&quot;564&quot;/&gt;&lt;/object&gt;&lt;object type=&quot;3&quot; unique_id=&quot;13777&quot;&gt;&lt;property id=&quot;20148&quot; value=&quot;5&quot;/&gt;&lt;property id=&quot;20300&quot; value=&quot;Slide 41&quot;/&gt;&lt;property id=&quot;20307&quot; value=&quot;565&quot;/&gt;&lt;/object&gt;&lt;object type=&quot;3&quot; unique_id=&quot;13860&quot;&gt;&lt;property id=&quot;20148&quot; value=&quot;5&quot;/&gt;&lt;property id=&quot;20300&quot; value=&quot;Slide 32&quot;/&gt;&lt;property id=&quot;20307&quot; value=&quot;566&quot;/&gt;&lt;/object&gt;&lt;object type=&quot;3&quot; unique_id=&quot;14617&quot;&gt;&lt;property id=&quot;20148&quot; value=&quot;5&quot;/&gt;&lt;property id=&quot;20300&quot; value=&quot;Slide 33&quot;/&gt;&lt;property id=&quot;20307&quot; value=&quot;567&quot;/&gt;&lt;/object&gt;&lt;/object&gt;&lt;/object&gt;&lt;/database&gt;"/>
  <p:tag name="SECTOMILLISECCONVERTED" val="1"/>
</p:tagLst>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6005</TotalTime>
  <Words>2172</Words>
  <Application>Microsoft Office PowerPoint</Application>
  <PresentationFormat>Presentación en pantalla (4:3)</PresentationFormat>
  <Paragraphs>925</Paragraphs>
  <Slides>41</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51" baseType="lpstr">
      <vt:lpstr>Arial</vt:lpstr>
      <vt:lpstr>Calibri</vt:lpstr>
      <vt:lpstr>Calibri Light</vt:lpstr>
      <vt:lpstr>Cambria Math</vt:lpstr>
      <vt:lpstr>Symbol</vt:lpstr>
      <vt:lpstr>Tahoma</vt:lpstr>
      <vt:lpstr>Times New Roman</vt:lpstr>
      <vt:lpstr>Wingdings</vt:lpstr>
      <vt:lpstr>Office Theme</vt:lpstr>
      <vt:lpstr>Diapositiva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Propia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Carolina Pérez</dc:creator>
  <cp:lastModifiedBy>PORFIRIO GTZ GLEZ</cp:lastModifiedBy>
  <cp:revision>631</cp:revision>
  <cp:lastPrinted>2014-03-09T21:18:31Z</cp:lastPrinted>
  <dcterms:created xsi:type="dcterms:W3CDTF">2009-03-16T23:14:08Z</dcterms:created>
  <dcterms:modified xsi:type="dcterms:W3CDTF">2014-07-19T23:38:08Z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TC011407993082</vt:lpwstr>
  </property>
</Properties>
</file>