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2" r:id="rId2"/>
    <p:sldId id="273" r:id="rId3"/>
    <p:sldId id="274" r:id="rId4"/>
    <p:sldId id="275" r:id="rId5"/>
    <p:sldId id="276" r:id="rId6"/>
    <p:sldId id="277" r:id="rId7"/>
  </p:sldIdLst>
  <p:sldSz cx="9144000" cy="6858000" type="screen4x3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4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2514BBD-075C-470B-9BD9-231A9536181E}" type="datetimeFigureOut">
              <a:rPr lang="es-MX" smtClean="0"/>
              <a:t>25/04/2012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FC241745-EC78-4FFF-9AE8-14ACE4690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A8676-A8F7-4286-A96D-4045EB98BA5A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63" y="4429308"/>
            <a:ext cx="5200076" cy="4274627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813AB7-16B0-47F5-8FB9-4D68969712EB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63" y="4429308"/>
            <a:ext cx="5200076" cy="4274627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C24135-486B-4397-9F37-695DC441D14B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963" y="712788"/>
            <a:ext cx="4638675" cy="34798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63" y="4429308"/>
            <a:ext cx="5200076" cy="4274627"/>
          </a:xfrm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4481-8129-489C-929F-64F86C88A7B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49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3D63-7D75-44EC-9AC3-A1E00B079C4A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22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BAD2-C066-4105-962E-82A92055C23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6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A1A35-215B-493E-B250-4CB62A5AF15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3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B0359-415A-48AB-9AFD-72CF96B8AC9B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53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61FA-E2CF-4131-B3A5-3B3B349A1BD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8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B0A9-7B16-4E3C-94E7-CCBE5F4C85A8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9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F9AC-F65E-4EC8-B978-57F915F7D914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09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22AF6-ED81-4FAA-A7D6-58674D537F8F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9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4AD8-F1E6-44B4-A8EF-6047DB886E85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3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BB3E4-B9B4-4DE5-A60B-8FB6F7FFD6A9}" type="slidenum">
              <a:rPr lang="es-MX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6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614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0C1EB0-5126-4CC4-AB5D-262C6F766EA7}" type="slidenum">
              <a:rPr lang="es-MX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5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7513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</a:rPr>
              <a:t>GRAFICA DE MEDIDAS INDIVIDUALES Y RANGOS MOVILES</a:t>
            </a:r>
            <a:endParaRPr lang="es-ES_tradnl" sz="2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88" name="Text Box 3"/>
          <p:cNvSpPr txBox="1">
            <a:spLocks noChangeArrowheads="1"/>
          </p:cNvSpPr>
          <p:nvPr/>
        </p:nvSpPr>
        <p:spPr bwMode="auto">
          <a:xfrm>
            <a:off x="365125" y="1001713"/>
            <a:ext cx="8128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000000"/>
                </a:solidFill>
                <a:latin typeface="Arial" charset="0"/>
              </a:rPr>
              <a:t>Es un diagrama para variables de tipo continuo. Cada dato se capta y se registra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000000"/>
                </a:solidFill>
                <a:latin typeface="Arial" charset="0"/>
              </a:rPr>
              <a:t>Límites: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b="1" dirty="0">
              <a:solidFill>
                <a:srgbClr val="000000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2000" b="1" dirty="0">
              <a:solidFill>
                <a:srgbClr val="000000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000000"/>
                </a:solidFill>
                <a:latin typeface="Arial" charset="0"/>
              </a:rPr>
              <a:t>El rango se obtiene de la diferencia entre dos datos consecutivos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sz="2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457200" y="3159383"/>
            <a:ext cx="1763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i="1" dirty="0">
                <a:solidFill>
                  <a:prstClr val="black"/>
                </a:solidFill>
                <a:latin typeface="Arial" charset="0"/>
              </a:rPr>
              <a:t>Metodología:</a:t>
            </a:r>
            <a:endParaRPr lang="es-ES_tradnl" sz="2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91" name="Text Box 6"/>
          <p:cNvSpPr txBox="1">
            <a:spLocks noChangeArrowheads="1"/>
          </p:cNvSpPr>
          <p:nvPr/>
        </p:nvSpPr>
        <p:spPr bwMode="auto">
          <a:xfrm>
            <a:off x="522287" y="4006850"/>
            <a:ext cx="386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dirty="0">
                <a:solidFill>
                  <a:prstClr val="black"/>
                </a:solidFill>
                <a:latin typeface="Arial" charset="0"/>
              </a:rPr>
              <a:t>1. Estimar la media de los datos.</a:t>
            </a:r>
          </a:p>
        </p:txBody>
      </p:sp>
      <p:sp>
        <p:nvSpPr>
          <p:cNvPr id="653319" name="Text Box 7"/>
          <p:cNvSpPr txBox="1">
            <a:spLocks noChangeArrowheads="1"/>
          </p:cNvSpPr>
          <p:nvPr/>
        </p:nvSpPr>
        <p:spPr bwMode="auto">
          <a:xfrm>
            <a:off x="2286000" y="4800600"/>
            <a:ext cx="2863850" cy="1196975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+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+....+</a:t>
            </a:r>
            <a:r>
              <a:rPr lang="es-ES_tradnl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  <a:r>
              <a:rPr lang="es-ES_tradnl" sz="2400" b="1" baseline="-2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</a:t>
            </a:r>
            <a:endParaRPr lang="es-ES_tradnl" sz="24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      n</a:t>
            </a:r>
          </a:p>
        </p:txBody>
      </p:sp>
      <p:sp>
        <p:nvSpPr>
          <p:cNvPr id="67593" name="Line 8"/>
          <p:cNvSpPr>
            <a:spLocks noChangeShapeType="1"/>
          </p:cNvSpPr>
          <p:nvPr/>
        </p:nvSpPr>
        <p:spPr bwMode="auto">
          <a:xfrm>
            <a:off x="2987675" y="5370513"/>
            <a:ext cx="2133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</a:endParaRPr>
          </a:p>
        </p:txBody>
      </p:sp>
      <p:sp>
        <p:nvSpPr>
          <p:cNvPr id="67594" name="Line 9"/>
          <p:cNvSpPr>
            <a:spLocks noChangeShapeType="1"/>
          </p:cNvSpPr>
          <p:nvPr/>
        </p:nvSpPr>
        <p:spPr bwMode="auto">
          <a:xfrm>
            <a:off x="2378075" y="5218113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5622925" y="5373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5334000" y="5181600"/>
            <a:ext cx="28552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black"/>
                </a:solidFill>
                <a:latin typeface="Arial" charset="0"/>
              </a:rPr>
              <a:t>n = Cantidad de datos</a:t>
            </a:r>
            <a:endParaRPr lang="en-US" sz="2000" b="1" dirty="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518257"/>
              </p:ext>
            </p:extLst>
          </p:nvPr>
        </p:nvGraphicFramePr>
        <p:xfrm>
          <a:off x="631825" y="2020888"/>
          <a:ext cx="14112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cuación" r:id="rId4" imgW="482400" imgH="177480" progId="Equation.3">
                  <p:embed/>
                </p:oleObj>
              </mc:Choice>
              <mc:Fallback>
                <p:oleObj name="Ecuación" r:id="rId4" imgW="482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020888"/>
                        <a:ext cx="1411288" cy="517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303320"/>
              </p:ext>
            </p:extLst>
          </p:nvPr>
        </p:nvGraphicFramePr>
        <p:xfrm>
          <a:off x="3230563" y="1444625"/>
          <a:ext cx="190023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cuación" r:id="rId6" imgW="647640" imgH="393480" progId="Equation.3">
                  <p:embed/>
                </p:oleObj>
              </mc:Choice>
              <mc:Fallback>
                <p:oleObj name="Ecuación" r:id="rId6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0563" y="1444625"/>
                        <a:ext cx="1900237" cy="1150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A1A35-215B-493E-B250-4CB62A5AF15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9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616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2. Se calcula los rangos de cada subgrupo así como su promedio.</a:t>
            </a:r>
          </a:p>
        </p:txBody>
      </p:sp>
      <p:sp>
        <p:nvSpPr>
          <p:cNvPr id="655363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7588937" cy="461665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= (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) ,  R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(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-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) , ...., R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=(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100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– X</a:t>
            </a:r>
            <a:r>
              <a:rPr lang="es-ES_tradnl" sz="2400" b="1" baseline="-250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)</a:t>
            </a:r>
            <a:endParaRPr lang="es-ES_tradnl" sz="24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364" name="Text Box 4"/>
              <p:cNvSpPr txBox="1">
                <a:spLocks noChangeArrowheads="1"/>
              </p:cNvSpPr>
              <p:nvPr/>
            </p:nvSpPr>
            <p:spPr bwMode="auto">
              <a:xfrm>
                <a:off x="1828800" y="1371600"/>
                <a:ext cx="3124200" cy="1232966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      R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1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+ R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2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+.... R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n</a:t>
                </a:r>
                <a:endParaRPr lang="es-ES_tradnl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	         n</a:t>
                </a:r>
              </a:p>
            </p:txBody>
          </p:sp>
        </mc:Choice>
        <mc:Fallback xmlns="">
          <p:sp>
            <p:nvSpPr>
              <p:cNvPr id="65536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1371600"/>
                <a:ext cx="3124200" cy="1232966"/>
              </a:xfrm>
              <a:prstGeom prst="rect">
                <a:avLst/>
              </a:prstGeom>
              <a:blipFill rotWithShape="1">
                <a:blip r:embed="rId3"/>
                <a:stretch>
                  <a:fillRect l="-388" t="-3431" b="-10294"/>
                </a:stretch>
              </a:blip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614" name="Line 5"/>
          <p:cNvSpPr>
            <a:spLocks noChangeShapeType="1"/>
          </p:cNvSpPr>
          <p:nvPr/>
        </p:nvSpPr>
        <p:spPr bwMode="auto">
          <a:xfrm>
            <a:off x="1920875" y="1712913"/>
            <a:ext cx="152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15" name="Line 6"/>
          <p:cNvSpPr>
            <a:spLocks noChangeShapeType="1"/>
          </p:cNvSpPr>
          <p:nvPr/>
        </p:nvSpPr>
        <p:spPr bwMode="auto">
          <a:xfrm>
            <a:off x="2514600" y="1941513"/>
            <a:ext cx="24384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</a:endParaRP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533400" y="2590800"/>
            <a:ext cx="795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dirty="0">
                <a:solidFill>
                  <a:prstClr val="black"/>
                </a:solidFill>
                <a:latin typeface="Arial" charset="0"/>
              </a:rPr>
              <a:t>3. Calcular los límites de control para la medida de tendencia central.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368" name="Text Box 8"/>
              <p:cNvSpPr txBox="1">
                <a:spLocks noChangeArrowheads="1"/>
              </p:cNvSpPr>
              <p:nvPr/>
            </p:nvSpPr>
            <p:spPr bwMode="auto">
              <a:xfrm>
                <a:off x="1905000" y="2971800"/>
                <a:ext cx="3268844" cy="1200329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LSC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+ 3*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r>
                  <a:rPr lang="es-MX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/1.128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endParaRPr lang="es-ES_tradnl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LIC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–3*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/1.128</a:t>
                </a:r>
              </a:p>
            </p:txBody>
          </p:sp>
        </mc:Choice>
        <mc:Fallback xmlns="">
          <p:sp>
            <p:nvSpPr>
              <p:cNvPr id="655368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5000" y="2971800"/>
                <a:ext cx="3268844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2974" t="-3535" r="-2788" b="-13636"/>
                </a:stretch>
              </a:blip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618" name="Line 9"/>
          <p:cNvSpPr>
            <a:spLocks noChangeShapeType="1"/>
          </p:cNvSpPr>
          <p:nvPr/>
        </p:nvSpPr>
        <p:spPr bwMode="auto">
          <a:xfrm>
            <a:off x="3048000" y="30480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19" name="Line 10"/>
          <p:cNvSpPr>
            <a:spLocks noChangeShapeType="1"/>
          </p:cNvSpPr>
          <p:nvPr/>
        </p:nvSpPr>
        <p:spPr bwMode="auto">
          <a:xfrm>
            <a:off x="3048000" y="37338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0" name="Line 11"/>
          <p:cNvSpPr>
            <a:spLocks noChangeShapeType="1"/>
          </p:cNvSpPr>
          <p:nvPr/>
        </p:nvSpPr>
        <p:spPr bwMode="auto">
          <a:xfrm>
            <a:off x="3048000" y="33528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1" name="Line 12"/>
          <p:cNvSpPr>
            <a:spLocks noChangeShapeType="1"/>
          </p:cNvSpPr>
          <p:nvPr/>
        </p:nvSpPr>
        <p:spPr bwMode="auto">
          <a:xfrm>
            <a:off x="3962400" y="30480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2" name="Text Box 13"/>
          <p:cNvSpPr txBox="1">
            <a:spLocks noChangeArrowheads="1"/>
          </p:cNvSpPr>
          <p:nvPr/>
        </p:nvSpPr>
        <p:spPr bwMode="auto">
          <a:xfrm>
            <a:off x="609600" y="4191000"/>
            <a:ext cx="5670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4. Calcular los límites de control para los rangos.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5374" name="Text Box 14"/>
              <p:cNvSpPr txBox="1">
                <a:spLocks noChangeArrowheads="1"/>
              </p:cNvSpPr>
              <p:nvPr/>
            </p:nvSpPr>
            <p:spPr bwMode="auto">
              <a:xfrm>
                <a:off x="1981200" y="4648200"/>
                <a:ext cx="1821332" cy="1200329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LSC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R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 D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4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endParaRPr lang="es-ES_tradnl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R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= R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LIC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R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= D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endParaRPr lang="es-ES_tradnl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</p:txBody>
          </p:sp>
        </mc:Choice>
        <mc:Fallback xmlns="">
          <p:sp>
            <p:nvSpPr>
              <p:cNvPr id="65537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4648200"/>
                <a:ext cx="1821332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4983" t="-3535" r="-25249" b="-13636"/>
                </a:stretch>
              </a:blip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624" name="Line 15"/>
          <p:cNvSpPr>
            <a:spLocks noChangeShapeType="1"/>
          </p:cNvSpPr>
          <p:nvPr/>
        </p:nvSpPr>
        <p:spPr bwMode="auto">
          <a:xfrm>
            <a:off x="3810000" y="37338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6" name="Line 17"/>
          <p:cNvSpPr>
            <a:spLocks noChangeShapeType="1"/>
          </p:cNvSpPr>
          <p:nvPr/>
        </p:nvSpPr>
        <p:spPr bwMode="auto">
          <a:xfrm>
            <a:off x="3505200" y="47244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7" name="Line 18"/>
          <p:cNvSpPr>
            <a:spLocks noChangeShapeType="1"/>
          </p:cNvSpPr>
          <p:nvPr/>
        </p:nvSpPr>
        <p:spPr bwMode="auto">
          <a:xfrm>
            <a:off x="3124200" y="50292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8" name="Line 19"/>
          <p:cNvSpPr>
            <a:spLocks noChangeShapeType="1"/>
          </p:cNvSpPr>
          <p:nvPr/>
        </p:nvSpPr>
        <p:spPr bwMode="auto">
          <a:xfrm>
            <a:off x="3429000" y="5410200"/>
            <a:ext cx="1524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29" name="Text Box 20"/>
          <p:cNvSpPr txBox="1">
            <a:spLocks noChangeArrowheads="1"/>
          </p:cNvSpPr>
          <p:nvPr/>
        </p:nvSpPr>
        <p:spPr bwMode="auto">
          <a:xfrm>
            <a:off x="4724400" y="5257800"/>
            <a:ext cx="2674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>
                <a:solidFill>
                  <a:prstClr val="black"/>
                </a:solidFill>
                <a:latin typeface="Arial" charset="0"/>
              </a:rPr>
              <a:t>D3 = 0       D4 = 3.267</a:t>
            </a:r>
          </a:p>
        </p:txBody>
      </p:sp>
      <p:sp>
        <p:nvSpPr>
          <p:cNvPr id="68630" name="Text Box 21"/>
          <p:cNvSpPr txBox="1">
            <a:spLocks noChangeArrowheads="1"/>
          </p:cNvSpPr>
          <p:nvPr/>
        </p:nvSpPr>
        <p:spPr bwMode="auto">
          <a:xfrm>
            <a:off x="5148064" y="3169443"/>
            <a:ext cx="34996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Para un tamaño de muestra n=2</a:t>
            </a:r>
          </a:p>
        </p:txBody>
      </p:sp>
      <p:sp>
        <p:nvSpPr>
          <p:cNvPr id="68631" name="Text Box 22"/>
          <p:cNvSpPr txBox="1">
            <a:spLocks noChangeArrowheads="1"/>
          </p:cNvSpPr>
          <p:nvPr/>
        </p:nvSpPr>
        <p:spPr bwMode="auto">
          <a:xfrm>
            <a:off x="4632325" y="45354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8632" name="Text Box 23"/>
          <p:cNvSpPr txBox="1">
            <a:spLocks noChangeArrowheads="1"/>
          </p:cNvSpPr>
          <p:nvPr/>
        </p:nvSpPr>
        <p:spPr bwMode="auto">
          <a:xfrm>
            <a:off x="4495800" y="4800600"/>
            <a:ext cx="320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Para un tamaño de muestra 2</a:t>
            </a:r>
          </a:p>
        </p:txBody>
      </p:sp>
      <p:sp>
        <p:nvSpPr>
          <p:cNvPr id="68633" name="Text Box 24"/>
          <p:cNvSpPr txBox="1">
            <a:spLocks noChangeArrowheads="1"/>
          </p:cNvSpPr>
          <p:nvPr/>
        </p:nvSpPr>
        <p:spPr bwMode="auto">
          <a:xfrm>
            <a:off x="5410200" y="1676400"/>
            <a:ext cx="32303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black"/>
                </a:solidFill>
                <a:latin typeface="Arial" charset="0"/>
              </a:rPr>
              <a:t>n = Cantidad de subgrupos.</a:t>
            </a:r>
            <a:endParaRPr lang="en-US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457200" y="427038"/>
            <a:ext cx="8223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5. Graficar las medidas individuales y rangos así como sus respectivos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límites de control.</a:t>
            </a:r>
          </a:p>
        </p:txBody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457200" y="1112838"/>
            <a:ext cx="752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>
                <a:solidFill>
                  <a:prstClr val="black"/>
                </a:solidFill>
                <a:latin typeface="Arial" charset="0"/>
              </a:rPr>
              <a:t>6. Interpretación estadística de la gráfica (Patrones de conducta).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33400" y="2679700"/>
            <a:ext cx="80010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533400" y="2679700"/>
            <a:ext cx="800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533400" y="4356100"/>
            <a:ext cx="800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0" name="Freeform 8"/>
          <p:cNvSpPr>
            <a:spLocks/>
          </p:cNvSpPr>
          <p:nvPr/>
        </p:nvSpPr>
        <p:spPr bwMode="auto">
          <a:xfrm>
            <a:off x="914400" y="3213100"/>
            <a:ext cx="6781800" cy="1295400"/>
          </a:xfrm>
          <a:custGeom>
            <a:avLst/>
            <a:gdLst>
              <a:gd name="T0" fmla="*/ 0 w 4272"/>
              <a:gd name="T1" fmla="*/ 144 h 816"/>
              <a:gd name="T2" fmla="*/ 288 w 4272"/>
              <a:gd name="T3" fmla="*/ 480 h 816"/>
              <a:gd name="T4" fmla="*/ 480 w 4272"/>
              <a:gd name="T5" fmla="*/ 144 h 816"/>
              <a:gd name="T6" fmla="*/ 576 w 4272"/>
              <a:gd name="T7" fmla="*/ 240 h 816"/>
              <a:gd name="T8" fmla="*/ 960 w 4272"/>
              <a:gd name="T9" fmla="*/ 144 h 816"/>
              <a:gd name="T10" fmla="*/ 1248 w 4272"/>
              <a:gd name="T11" fmla="*/ 672 h 816"/>
              <a:gd name="T12" fmla="*/ 1440 w 4272"/>
              <a:gd name="T13" fmla="*/ 192 h 816"/>
              <a:gd name="T14" fmla="*/ 1632 w 4272"/>
              <a:gd name="T15" fmla="*/ 432 h 816"/>
              <a:gd name="T16" fmla="*/ 1824 w 4272"/>
              <a:gd name="T17" fmla="*/ 192 h 816"/>
              <a:gd name="T18" fmla="*/ 2112 w 4272"/>
              <a:gd name="T19" fmla="*/ 480 h 816"/>
              <a:gd name="T20" fmla="*/ 2304 w 4272"/>
              <a:gd name="T21" fmla="*/ 96 h 816"/>
              <a:gd name="T22" fmla="*/ 2496 w 4272"/>
              <a:gd name="T23" fmla="*/ 528 h 816"/>
              <a:gd name="T24" fmla="*/ 2784 w 4272"/>
              <a:gd name="T25" fmla="*/ 0 h 816"/>
              <a:gd name="T26" fmla="*/ 2928 w 4272"/>
              <a:gd name="T27" fmla="*/ 672 h 816"/>
              <a:gd name="T28" fmla="*/ 3168 w 4272"/>
              <a:gd name="T29" fmla="*/ 0 h 816"/>
              <a:gd name="T30" fmla="*/ 3312 w 4272"/>
              <a:gd name="T31" fmla="*/ 336 h 816"/>
              <a:gd name="T32" fmla="*/ 3552 w 4272"/>
              <a:gd name="T33" fmla="*/ 192 h 816"/>
              <a:gd name="T34" fmla="*/ 3648 w 4272"/>
              <a:gd name="T35" fmla="*/ 480 h 816"/>
              <a:gd name="T36" fmla="*/ 3792 w 4272"/>
              <a:gd name="T37" fmla="*/ 624 h 816"/>
              <a:gd name="T38" fmla="*/ 4032 w 4272"/>
              <a:gd name="T39" fmla="*/ 816 h 816"/>
              <a:gd name="T40" fmla="*/ 4176 w 4272"/>
              <a:gd name="T41" fmla="*/ 624 h 816"/>
              <a:gd name="T42" fmla="*/ 4272 w 4272"/>
              <a:gd name="T43" fmla="*/ 240 h 81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272"/>
              <a:gd name="T67" fmla="*/ 0 h 816"/>
              <a:gd name="T68" fmla="*/ 4272 w 4272"/>
              <a:gd name="T69" fmla="*/ 816 h 81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272" h="816">
                <a:moveTo>
                  <a:pt x="0" y="144"/>
                </a:moveTo>
                <a:lnTo>
                  <a:pt x="288" y="480"/>
                </a:lnTo>
                <a:lnTo>
                  <a:pt x="480" y="144"/>
                </a:lnTo>
                <a:lnTo>
                  <a:pt x="576" y="240"/>
                </a:lnTo>
                <a:lnTo>
                  <a:pt x="960" y="144"/>
                </a:lnTo>
                <a:lnTo>
                  <a:pt x="1248" y="672"/>
                </a:lnTo>
                <a:lnTo>
                  <a:pt x="1440" y="192"/>
                </a:lnTo>
                <a:lnTo>
                  <a:pt x="1632" y="432"/>
                </a:lnTo>
                <a:lnTo>
                  <a:pt x="1824" y="192"/>
                </a:lnTo>
                <a:lnTo>
                  <a:pt x="2112" y="480"/>
                </a:lnTo>
                <a:lnTo>
                  <a:pt x="2304" y="96"/>
                </a:lnTo>
                <a:lnTo>
                  <a:pt x="2496" y="528"/>
                </a:lnTo>
                <a:lnTo>
                  <a:pt x="2784" y="0"/>
                </a:lnTo>
                <a:lnTo>
                  <a:pt x="2928" y="672"/>
                </a:lnTo>
                <a:lnTo>
                  <a:pt x="3168" y="0"/>
                </a:lnTo>
                <a:lnTo>
                  <a:pt x="3312" y="336"/>
                </a:lnTo>
                <a:lnTo>
                  <a:pt x="3552" y="192"/>
                </a:lnTo>
                <a:lnTo>
                  <a:pt x="3648" y="480"/>
                </a:lnTo>
                <a:lnTo>
                  <a:pt x="3792" y="624"/>
                </a:lnTo>
                <a:lnTo>
                  <a:pt x="4032" y="816"/>
                </a:lnTo>
                <a:lnTo>
                  <a:pt x="4176" y="624"/>
                </a:lnTo>
                <a:lnTo>
                  <a:pt x="4272" y="24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965325" y="2716213"/>
            <a:ext cx="220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prstClr val="black"/>
                </a:solidFill>
                <a:latin typeface="Arial" charset="0"/>
              </a:rPr>
              <a:t>ZONA DE ALERTA</a:t>
            </a:r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965325" y="3021013"/>
            <a:ext cx="278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prstClr val="black"/>
                </a:solidFill>
                <a:latin typeface="Arial" charset="0"/>
              </a:rPr>
              <a:t>ZONA DE PREVENCION</a:t>
            </a:r>
            <a:endParaRPr lang="es-ES_tradnl" sz="1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533400" y="33655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533400" y="40513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965325" y="3554413"/>
            <a:ext cx="278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prstClr val="black"/>
                </a:solidFill>
                <a:latin typeface="Arial" charset="0"/>
              </a:rPr>
              <a:t>ZONA DE ACEPTACION</a:t>
            </a:r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7010400" y="26797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srgbClr val="FF0000"/>
                </a:solidFill>
                <a:latin typeface="Arial" charset="0"/>
              </a:rPr>
              <a:t>ROJO</a:t>
            </a:r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6994525" y="3021013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FF00"/>
                </a:solidFill>
                <a:latin typeface="Arial" charset="0"/>
              </a:rPr>
              <a:t>AMARILLO</a:t>
            </a:r>
            <a:endParaRPr lang="es-ES_tradnl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7070725" y="3554413"/>
            <a:ext cx="97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srgbClr val="008080"/>
                </a:solidFill>
                <a:latin typeface="Arial" charset="0"/>
              </a:rPr>
              <a:t>VERDE</a:t>
            </a:r>
            <a:endParaRPr lang="es-ES_tradnl" b="1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7016750" y="4433888"/>
            <a:ext cx="83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>
                <a:solidFill>
                  <a:srgbClr val="FF0000"/>
                </a:solidFill>
                <a:latin typeface="Arial" charset="0"/>
              </a:rPr>
              <a:t>ROJO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872288" y="40020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FF00"/>
                </a:solidFill>
                <a:latin typeface="Arial" charset="0"/>
              </a:rPr>
              <a:t>AMARILLO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476672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>
                <a:solidFill>
                  <a:prstClr val="black"/>
                </a:solidFill>
                <a:latin typeface="Arial" charset="0"/>
              </a:rPr>
              <a:t>La siguiente tabla de datos representa las calificaciones promedios obtenidas por el personal  que labora en el restaurant en el mes de diciembre.</a:t>
            </a:r>
            <a:endParaRPr lang="es-MX" b="1" dirty="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406351" y="1600198"/>
          <a:ext cx="4331297" cy="4525968"/>
        </p:xfrm>
        <a:graphic>
          <a:graphicData uri="http://schemas.openxmlformats.org/drawingml/2006/table">
            <a:tbl>
              <a:tblPr/>
              <a:tblGrid>
                <a:gridCol w="608328"/>
                <a:gridCol w="1618153"/>
                <a:gridCol w="425830"/>
                <a:gridCol w="1678986"/>
              </a:tblGrid>
              <a:tr h="282873">
                <a:tc>
                  <a:txBody>
                    <a:bodyPr/>
                    <a:lstStyle/>
                    <a:p>
                      <a:pPr algn="l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CALIFICACIÓN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CALIFICACIÓN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9.50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9.42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9.56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9.30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9.42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9.59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9.27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9.01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9.44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873"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9.45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9.36</a:t>
                      </a:r>
                    </a:p>
                  </a:txBody>
                  <a:tcPr marL="9125" marR="9125" marT="9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89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291427"/>
              </p:ext>
            </p:extLst>
          </p:nvPr>
        </p:nvGraphicFramePr>
        <p:xfrm>
          <a:off x="2202927" y="980728"/>
          <a:ext cx="4749800" cy="4671060"/>
        </p:xfrm>
        <a:graphic>
          <a:graphicData uri="http://schemas.openxmlformats.org/drawingml/2006/table">
            <a:tbl>
              <a:tblPr/>
              <a:tblGrid>
                <a:gridCol w="761491"/>
                <a:gridCol w="713898"/>
                <a:gridCol w="888406"/>
                <a:gridCol w="761491"/>
                <a:gridCol w="761491"/>
                <a:gridCol w="863023"/>
              </a:tblGrid>
              <a:tr h="276225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Rangos móvil</a:t>
                      </a:r>
                      <a:endParaRPr lang="es-MX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Rangos móvil</a:t>
                      </a:r>
                      <a:endParaRPr lang="es-MX" sz="1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MX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6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179512" y="260648"/>
                <a:ext cx="4572000" cy="12003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LSC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+ 3*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r>
                  <a:rPr lang="es-MX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/1.128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endParaRPr lang="es-ES_tradnl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LIC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 dirty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𝑿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–3*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ES_tradnl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s-MX" sz="2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/>
                          </a:rPr>
                          <m:t>𝑹</m:t>
                        </m:r>
                      </m:e>
                    </m:acc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/1.128</a:t>
                </a: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60648"/>
                <a:ext cx="45720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2133" t="-4061" b="-137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4355976" y="228011"/>
                <a:ext cx="4572000" cy="12329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LSC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𝟗</m:t>
                    </m:r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𝟒𝟓</m:t>
                    </m:r>
                  </m:oMath>
                </a14:m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+ 3*0.22</a:t>
                </a:r>
                <a:r>
                  <a:rPr lang="es-MX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/1.128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= 9.45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LIC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= 9.45  –  3* 0.22/1.128</a:t>
                </a:r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28011"/>
                <a:ext cx="4572000" cy="1232966"/>
              </a:xfrm>
              <a:prstGeom prst="rect">
                <a:avLst/>
              </a:prstGeom>
              <a:blipFill rotWithShape="1">
                <a:blip r:embed="rId3"/>
                <a:stretch>
                  <a:fillRect l="-2267" t="-3448" b="-1083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Rectángulo"/>
              <p:cNvSpPr/>
              <p:nvPr/>
            </p:nvSpPr>
            <p:spPr>
              <a:xfrm>
                <a:off x="199712" y="1700808"/>
                <a:ext cx="4572000" cy="12003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LSC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𝟏𝟎</m:t>
                    </m:r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s-MX" sz="2400" b="1" i="1" dirty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mbria Math"/>
                      </a:rPr>
                      <m:t>𝟎𝟐</m:t>
                    </m:r>
                  </m:oMath>
                </a14:m>
                <a:endParaRPr lang="es-MX" sz="24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  = 9.45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LIC</a:t>
                </a:r>
                <a:r>
                  <a:rPr lang="es-ES_tradnl" sz="2400" b="1" baseline="-25000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X </a:t>
                </a:r>
                <a:r>
                  <a:rPr lang="es-ES_tradnl" sz="2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 =  8.89</a:t>
                </a:r>
              </a:p>
            </p:txBody>
          </p:sp>
        </mc:Choice>
        <mc:Fallback xmlns=""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12" y="1700808"/>
                <a:ext cx="4572000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2267" t="-4061" b="-137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15089"/>
            <a:ext cx="6624736" cy="357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22AF6-ED81-4FAA-A7D6-58674D537F8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498</Words>
  <Application>Microsoft Office PowerPoint</Application>
  <PresentationFormat>Presentación en pantalla (4:3)</PresentationFormat>
  <Paragraphs>219</Paragraphs>
  <Slides>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1_Tema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PORFIRIO</cp:lastModifiedBy>
  <cp:revision>17</cp:revision>
  <cp:lastPrinted>2012-04-26T00:06:03Z</cp:lastPrinted>
  <dcterms:created xsi:type="dcterms:W3CDTF">2012-04-20T03:22:56Z</dcterms:created>
  <dcterms:modified xsi:type="dcterms:W3CDTF">2012-04-26T00:20:00Z</dcterms:modified>
</cp:coreProperties>
</file>