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handoutMasterIdLst>
    <p:handoutMasterId r:id="rId10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</p:sldIdLst>
  <p:sldSz cx="9144000" cy="6858000" type="screen4x3"/>
  <p:notesSz cx="6858000" cy="9144000"/>
  <p:custDataLst>
    <p:tags r:id="rId11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48A7-D336-4424-B862-C270AF19A28B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C4CD-7752-439A-9557-A3E2CFAA8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41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85E0-7932-4FD4-BC38-BFE1E613FFA4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06242-D24F-40E8-AA8E-33B9209132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5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812" indent="-285697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279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599906" indent="-228558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02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135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250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8367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5483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fld id="{33B47191-F8B3-4ECE-941D-BBADCB9D915C}" type="slidenum">
              <a:rPr lang="es-MX" sz="1200">
                <a:solidFill>
                  <a:prstClr val="white"/>
                </a:solidFill>
                <a:latin typeface="Times New Roman" pitchFamily="18" charset="0"/>
              </a:rPr>
              <a:pPr/>
              <a:t>1</a:t>
            </a:fld>
            <a:endParaRPr lang="es-MX" sz="12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3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5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2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4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8.wmf"/><Relationship Id="rId3" Type="http://schemas.openxmlformats.org/officeDocument/2006/relationships/image" Target="../media/image17.e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9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3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6334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Carta de Control X-R</a:t>
            </a:r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1142984"/>
            <a:ext cx="7920037" cy="410368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ES_tradnl" sz="2400" dirty="0">
                <a:cs typeface="Arial" panose="020B0604020202020204" pitchFamily="34" charset="0"/>
              </a:rPr>
              <a:t>Características de calidad de tipo continuo que interesa evaluar su variabilidad (Carta R) y su tendencia central (Carta X-BARRA).</a:t>
            </a:r>
          </a:p>
          <a:p>
            <a:pPr algn="just" eaLnBrk="1" hangingPunct="1"/>
            <a:r>
              <a:rPr lang="es-ES_tradnl" sz="2400" dirty="0">
                <a:cs typeface="Arial" panose="020B0604020202020204" pitchFamily="34" charset="0"/>
              </a:rPr>
              <a:t>Se aplica a procesos masivos o rápidos.</a:t>
            </a:r>
          </a:p>
          <a:p>
            <a:pPr algn="just" eaLnBrk="1" hangingPunct="1"/>
            <a:r>
              <a:rPr lang="es-ES_tradnl" sz="2400" dirty="0">
                <a:cs typeface="Arial" panose="020B0604020202020204" pitchFamily="34" charset="0"/>
              </a:rPr>
              <a:t>Se toma una cantidad pequeña de productos consecutivos (subgrupo) cada determinado período de tiempo, y en lugar de analizar la mediciones individuales se analizan las medias y los rangos de los subgrupos. </a:t>
            </a:r>
          </a:p>
          <a:p>
            <a:pPr eaLnBrk="1" hangingPunct="1"/>
            <a:endParaRPr lang="es-MX" sz="2400" dirty="0"/>
          </a:p>
        </p:txBody>
      </p:sp>
      <p:sp>
        <p:nvSpPr>
          <p:cNvPr id="118786" name="AutoShape 2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88" name="AutoShape 4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0" name="AutoShape 6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2" name="AutoShape 8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18794" name="Picture 10" descr="https://encrypted-tbn2.gstatic.com/images?q=tbn:ANd9GcS40iwPZF5LOizYT9OX-Uecw4rkgxG3_n4eykFRrFTffya3GopYY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357694"/>
            <a:ext cx="2628900" cy="1743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504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09533"/>
            <a:ext cx="7448550" cy="719137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_tradnl" sz="2800" b="1" dirty="0">
                <a:solidFill>
                  <a:schemeClr val="tx2"/>
                </a:solidFill>
              </a:rPr>
              <a:t> Límites de Control X-barra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979489"/>
            <a:ext cx="7924800" cy="27352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sz="2400" dirty="0"/>
              <a:t>Son determinados por la media y desviación estándar del estadístico W que se grafica de la siguiente manera: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400" b="1" dirty="0">
                <a:sym typeface="Symbol" pitchFamily="18" charset="2"/>
              </a:rPr>
              <a:t></a:t>
            </a:r>
            <a:r>
              <a:rPr lang="es-MX" sz="2400" b="1" baseline="-25000" dirty="0">
                <a:sym typeface="Symbol" pitchFamily="18" charset="2"/>
              </a:rPr>
              <a:t>w</a:t>
            </a:r>
            <a:r>
              <a:rPr lang="es-MX" sz="2400" b="1" dirty="0"/>
              <a:t> </a:t>
            </a:r>
            <a:r>
              <a:rPr lang="es-MX" sz="2400" b="1" dirty="0">
                <a:sym typeface="Symbol" pitchFamily="18" charset="2"/>
              </a:rPr>
              <a:t></a:t>
            </a:r>
            <a:r>
              <a:rPr lang="es-MX" sz="2400" b="1" dirty="0"/>
              <a:t> 3</a:t>
            </a:r>
            <a:r>
              <a:rPr lang="es-MX" sz="2400" b="1" dirty="0">
                <a:sym typeface="Symbol" pitchFamily="18" charset="2"/>
              </a:rPr>
              <a:t></a:t>
            </a:r>
            <a:r>
              <a:rPr lang="es-MX" sz="2400" b="1" baseline="-25000" dirty="0">
                <a:sym typeface="Symbol" pitchFamily="18" charset="2"/>
              </a:rPr>
              <a:t>w</a:t>
            </a:r>
            <a:r>
              <a:rPr lang="es-MX" sz="2400" b="1" baseline="-25000" dirty="0"/>
              <a:t> </a:t>
            </a:r>
          </a:p>
          <a:p>
            <a:pPr algn="just" eaLnBrk="1" hangingPunct="1"/>
            <a:endParaRPr lang="es-MX" sz="2400" baseline="-25000" dirty="0"/>
          </a:p>
          <a:p>
            <a:pPr algn="just" eaLnBrk="1" hangingPunct="1"/>
            <a:endParaRPr lang="es-ES_tradnl" sz="2400" baseline="-25000" dirty="0"/>
          </a:p>
          <a:p>
            <a:pPr algn="just" eaLnBrk="1" hangingPunct="1">
              <a:buNone/>
            </a:pPr>
            <a:endParaRPr lang="es-ES_tradnl" sz="2400" baseline="-25000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31434"/>
              </p:ext>
            </p:extLst>
          </p:nvPr>
        </p:nvGraphicFramePr>
        <p:xfrm>
          <a:off x="3779912" y="2204864"/>
          <a:ext cx="1152128" cy="53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cuación" r:id="rId3" imgW="495085" imgH="228501" progId="Equation.3">
                  <p:embed/>
                </p:oleObj>
              </mc:Choice>
              <mc:Fallback>
                <p:oleObj name="Ecuación" r:id="rId3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204864"/>
                        <a:ext cx="1152128" cy="53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268739"/>
              </p:ext>
            </p:extLst>
          </p:nvPr>
        </p:nvGraphicFramePr>
        <p:xfrm>
          <a:off x="3923928" y="2852936"/>
          <a:ext cx="936104" cy="651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cuación" r:id="rId5" imgW="583920" imgH="406080" progId="Equation.3">
                  <p:embed/>
                </p:oleObj>
              </mc:Choice>
              <mc:Fallback>
                <p:oleObj name="Ecuación" r:id="rId5" imgW="583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852936"/>
                        <a:ext cx="936104" cy="651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387046"/>
              </p:ext>
            </p:extLst>
          </p:nvPr>
        </p:nvGraphicFramePr>
        <p:xfrm>
          <a:off x="4067944" y="5151884"/>
          <a:ext cx="4572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cuación" r:id="rId7" imgW="2159000" imgH="469900" progId="Equation.3">
                  <p:embed/>
                </p:oleObj>
              </mc:Choice>
              <mc:Fallback>
                <p:oleObj name="Ecuación" r:id="rId7" imgW="2159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151884"/>
                        <a:ext cx="45720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888838"/>
              </p:ext>
            </p:extLst>
          </p:nvPr>
        </p:nvGraphicFramePr>
        <p:xfrm>
          <a:off x="4427984" y="3717032"/>
          <a:ext cx="2160240" cy="83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Ecuación" r:id="rId9" imgW="1054080" imgH="406080" progId="Equation.3">
                  <p:embed/>
                </p:oleObj>
              </mc:Choice>
              <mc:Fallback>
                <p:oleObj name="Ecuación" r:id="rId9" imgW="1054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717032"/>
                        <a:ext cx="2160240" cy="831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112045"/>
              </p:ext>
            </p:extLst>
          </p:nvPr>
        </p:nvGraphicFramePr>
        <p:xfrm>
          <a:off x="1475656" y="3789040"/>
          <a:ext cx="2016224" cy="79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Ecuación" r:id="rId11" imgW="1028520" imgH="406080" progId="Equation.3">
                  <p:embed/>
                </p:oleObj>
              </mc:Choice>
              <mc:Fallback>
                <p:oleObj name="Ecuación" r:id="rId11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89040"/>
                        <a:ext cx="2016224" cy="795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4869160"/>
            <a:ext cx="2003625" cy="156081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4400">
                <a:noFill/>
                <a:latin typeface="Univers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726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66791"/>
              </p:ext>
            </p:extLst>
          </p:nvPr>
        </p:nvGraphicFramePr>
        <p:xfrm>
          <a:off x="1030288" y="1484784"/>
          <a:ext cx="2266776" cy="670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cuación" r:id="rId3" imgW="1028520" imgH="304560" progId="Equation.3">
                  <p:embed/>
                </p:oleObj>
              </mc:Choice>
              <mc:Fallback>
                <p:oleObj name="Ecuación" r:id="rId3" imgW="10285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484784"/>
                        <a:ext cx="2266776" cy="670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308789"/>
              </p:ext>
            </p:extLst>
          </p:nvPr>
        </p:nvGraphicFramePr>
        <p:xfrm>
          <a:off x="1057275" y="908050"/>
          <a:ext cx="21066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cuación" r:id="rId5" imgW="1002960" imgH="304560" progId="Equation.3">
                  <p:embed/>
                </p:oleObj>
              </mc:Choice>
              <mc:Fallback>
                <p:oleObj name="Ecuación" r:id="rId5" imgW="10029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908050"/>
                        <a:ext cx="210661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275441"/>
              </p:ext>
            </p:extLst>
          </p:nvPr>
        </p:nvGraphicFramePr>
        <p:xfrm>
          <a:off x="5143504" y="620688"/>
          <a:ext cx="3571899" cy="2451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4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n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1.88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1.128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3.267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1.693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2.575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2.059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2.282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0.577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2.326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2.115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0.483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2.534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714348" y="3181649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para Carta R</a:t>
            </a:r>
            <a:endParaRPr lang="es-MX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30145"/>
              </p:ext>
            </p:extLst>
          </p:nvPr>
        </p:nvGraphicFramePr>
        <p:xfrm>
          <a:off x="1030288" y="2204864"/>
          <a:ext cx="261461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cuación" r:id="rId7" imgW="850680" imgH="228600" progId="Equation.3">
                  <p:embed/>
                </p:oleObj>
              </mc:Choice>
              <mc:Fallback>
                <p:oleObj name="Ecuación" r:id="rId7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2204864"/>
                        <a:ext cx="2614612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105400"/>
              </p:ext>
            </p:extLst>
          </p:nvPr>
        </p:nvGraphicFramePr>
        <p:xfrm>
          <a:off x="1030288" y="5148279"/>
          <a:ext cx="21383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Ecuación" r:id="rId9" imgW="977760" imgH="291960" progId="Equation.3">
                  <p:embed/>
                </p:oleObj>
              </mc:Choice>
              <mc:Fallback>
                <p:oleObj name="Ecuación" r:id="rId9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5148279"/>
                        <a:ext cx="213836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95297"/>
              </p:ext>
            </p:extLst>
          </p:nvPr>
        </p:nvGraphicFramePr>
        <p:xfrm>
          <a:off x="1325563" y="4460886"/>
          <a:ext cx="1990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cuación" r:id="rId11" imgW="825480" imgH="241200" progId="Equation.3">
                  <p:embed/>
                </p:oleObj>
              </mc:Choice>
              <mc:Fallback>
                <p:oleObj name="Ecuación" r:id="rId11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460886"/>
                        <a:ext cx="1990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75422"/>
              </p:ext>
            </p:extLst>
          </p:nvPr>
        </p:nvGraphicFramePr>
        <p:xfrm>
          <a:off x="1333500" y="3746506"/>
          <a:ext cx="19288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Ecuación" r:id="rId13" imgW="799920" imgH="241200" progId="Equation.3">
                  <p:embed/>
                </p:oleObj>
              </mc:Choice>
              <mc:Fallback>
                <p:oleObj name="Ecuación" r:id="rId13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46506"/>
                        <a:ext cx="19288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31996" y="395554"/>
            <a:ext cx="512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X-barra</a:t>
            </a:r>
            <a:endParaRPr lang="es-MX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5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74681564"/>
              </p:ext>
            </p:extLst>
          </p:nvPr>
        </p:nvGraphicFramePr>
        <p:xfrm>
          <a:off x="323529" y="1789078"/>
          <a:ext cx="8640956" cy="39799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5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Subgrupo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aseline="0" dirty="0">
                          <a:effectLst/>
                        </a:rPr>
                        <a:t> Contenido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  Subgrupo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 Contenido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11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1.95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1.97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1.95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3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13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1.88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4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14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1.97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1.88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1.92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1.96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1.93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1.90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1.91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1.91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1.96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6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2.00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1.94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16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1.92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1.91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7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1.93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1.97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1.85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17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1.93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1.95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8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1.87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1.98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1.96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2.04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18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1.82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1.95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1.96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1.92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2.00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1.97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1.95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10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1.93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2.01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2.02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20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1.94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1.96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1.88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42910" y="188640"/>
            <a:ext cx="78488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b="1" dirty="0">
                <a:solidFill>
                  <a:srgbClr val="C00000"/>
                </a:solidFill>
              </a:rPr>
              <a:t>Ejemplo. Carta X-barra R</a:t>
            </a:r>
            <a:r>
              <a:rPr lang="es-ES_tradnl" sz="2600" b="1" dirty="0">
                <a:solidFill>
                  <a:prstClr val="black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solidFill>
                  <a:prstClr val="black"/>
                </a:solidFill>
              </a:rPr>
              <a:t>A continuación se muestran los datos obtenidos de un estudio inicial  para el contenido de un químico en una suspensión de cierta marca, con tamaño de subgrupo de 4.</a:t>
            </a: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7524658"/>
              </p:ext>
            </p:extLst>
          </p:nvPr>
        </p:nvGraphicFramePr>
        <p:xfrm>
          <a:off x="214282" y="620713"/>
          <a:ext cx="8568950" cy="49685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130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Sub-grupo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      </a:t>
                      </a:r>
                      <a:r>
                        <a:rPr lang="es-MX" sz="1400" u="none" strike="noStrike" dirty="0">
                          <a:effectLst/>
                        </a:rPr>
                        <a:t>Contenido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Media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Rango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  </a:t>
                      </a:r>
                      <a:r>
                        <a:rPr lang="es-MX" sz="1200" u="none" strike="noStrike" dirty="0">
                          <a:effectLst/>
                        </a:rPr>
                        <a:t>Sub-grupo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 Contenido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Media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Rango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1.9175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1.9275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1.9325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0.08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3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0.08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1.8975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4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1.905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0.05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1.9325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5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0.05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1.9275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6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1.945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0.11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1.9275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7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0.12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8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1.96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2.04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1.9625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1.9075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0.13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9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1.88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1.95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1.9775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0.05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10</a:t>
                      </a:r>
                      <a:endParaRPr lang="es-MX" sz="1600" b="1" i="0" u="none" strike="noStrike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2.01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2.02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1.9875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0.09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20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1.96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1.88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1.94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0.1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96" marR="6696" marT="669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3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A29CAFE0-8EB6-4E36-A831-B404B5871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97" y="1581318"/>
            <a:ext cx="5729341" cy="312210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008563" cy="346075"/>
          </a:xfrm>
        </p:spPr>
        <p:txBody>
          <a:bodyPr>
            <a:noAutofit/>
          </a:bodyPr>
          <a:lstStyle/>
          <a:p>
            <a:r>
              <a:rPr lang="es-MX" sz="2600" b="1" dirty="0">
                <a:solidFill>
                  <a:srgbClr val="0070C0"/>
                </a:solidFill>
              </a:rPr>
              <a:t>Gráfica de Control X-Barra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2779981"/>
              </p:ext>
            </p:extLst>
          </p:nvPr>
        </p:nvGraphicFramePr>
        <p:xfrm>
          <a:off x="6786579" y="188907"/>
          <a:ext cx="2143083" cy="1382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45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n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</a:t>
                      </a:r>
                      <a:r>
                        <a:rPr lang="es-MX" sz="1100" u="none" strike="noStrike" baseline="-25000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</a:t>
                      </a:r>
                      <a:r>
                        <a:rPr lang="es-MX" sz="1100" u="none" strike="noStrike" baseline="-25000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</a:t>
                      </a:r>
                      <a:r>
                        <a:rPr lang="es-MX" sz="1100" u="none" strike="noStrike" baseline="-25000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D</a:t>
                      </a:r>
                      <a:r>
                        <a:rPr lang="es-MX" sz="1100" u="none" strike="noStrike" baseline="-25000" dirty="0">
                          <a:effectLst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51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1.88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1.128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3.267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51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1.023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1.693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2.575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51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0.729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2.059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2.282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51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0.577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2.326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2.115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51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0.483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2.534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2.004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671103"/>
              </p:ext>
            </p:extLst>
          </p:nvPr>
        </p:nvGraphicFramePr>
        <p:xfrm>
          <a:off x="1146488" y="908720"/>
          <a:ext cx="2946896" cy="280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cuación" r:id="rId4" imgW="2108200" imgH="203200" progId="Equation.3">
                  <p:embed/>
                </p:oleObj>
              </mc:Choice>
              <mc:Fallback>
                <p:oleObj name="Ecuación" r:id="rId4" imgW="2108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488" y="908720"/>
                        <a:ext cx="2946896" cy="280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491276"/>
              </p:ext>
            </p:extLst>
          </p:nvPr>
        </p:nvGraphicFramePr>
        <p:xfrm>
          <a:off x="1109125" y="548680"/>
          <a:ext cx="1512168" cy="33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cuación" r:id="rId6" imgW="926698" imgH="203112" progId="Equation.3">
                  <p:embed/>
                </p:oleObj>
              </mc:Choice>
              <mc:Fallback>
                <p:oleObj name="Ecuación" r:id="rId6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125" y="548680"/>
                        <a:ext cx="1512168" cy="331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386159"/>
              </p:ext>
            </p:extLst>
          </p:nvPr>
        </p:nvGraphicFramePr>
        <p:xfrm>
          <a:off x="1132127" y="1196752"/>
          <a:ext cx="2972296" cy="26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Ecuación" r:id="rId8" imgW="2146300" imgH="203200" progId="Equation.3">
                  <p:embed/>
                </p:oleObj>
              </mc:Choice>
              <mc:Fallback>
                <p:oleObj name="Ecuación" r:id="rId8" imgW="2146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127" y="1196752"/>
                        <a:ext cx="2972296" cy="26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07031"/>
              </p:ext>
            </p:extLst>
          </p:nvPr>
        </p:nvGraphicFramePr>
        <p:xfrm>
          <a:off x="2915816" y="404664"/>
          <a:ext cx="1224136" cy="42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Ecuación" r:id="rId10" imgW="1002960" imgH="304560" progId="Equation.3">
                  <p:embed/>
                </p:oleObj>
              </mc:Choice>
              <mc:Fallback>
                <p:oleObj name="Ecuación" r:id="rId10" imgW="10029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04664"/>
                        <a:ext cx="1224136" cy="423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619215"/>
              </p:ext>
            </p:extLst>
          </p:nvPr>
        </p:nvGraphicFramePr>
        <p:xfrm>
          <a:off x="4782953" y="476672"/>
          <a:ext cx="1116124" cy="32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cuación" r:id="rId12" imgW="1028520" imgH="304560" progId="Equation.3">
                  <p:embed/>
                </p:oleObj>
              </mc:Choice>
              <mc:Fallback>
                <p:oleObj name="Ecuación" r:id="rId12" imgW="10285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2953" y="476672"/>
                        <a:ext cx="1116124" cy="329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Rectángulo"/>
          <p:cNvSpPr/>
          <p:nvPr/>
        </p:nvSpPr>
        <p:spPr>
          <a:xfrm>
            <a:off x="288480" y="4629314"/>
            <a:ext cx="81775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b="1" dirty="0">
                <a:solidFill>
                  <a:prstClr val="black"/>
                </a:solidFill>
              </a:rPr>
              <a:t>Los límites reflejan la variación esperada para las medias muestrales de tamaño n=4, si no hay un cambio en el proceso.</a:t>
            </a:r>
          </a:p>
          <a:p>
            <a:pPr algn="just"/>
            <a:r>
              <a:rPr lang="es-ES_tradnl" sz="2000" b="1" dirty="0">
                <a:solidFill>
                  <a:prstClr val="black"/>
                </a:solidFill>
              </a:rPr>
              <a:t>El promedio del contenido de la suspensión es de  1.93 y  varía de 1.87  a 2.00, si no ocurre algún cambio en el proceso.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674429" y="5989404"/>
            <a:ext cx="3795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000" b="1" i="1" dirty="0">
                <a:solidFill>
                  <a:prstClr val="black"/>
                </a:solidFill>
              </a:rPr>
              <a:t>Se presentan puntos consecutivos </a:t>
            </a:r>
            <a:endParaRPr lang="es-MX" sz="2000" b="1" i="1" dirty="0">
              <a:solidFill>
                <a:prstClr val="black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026869" y="2324066"/>
            <a:ext cx="187220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2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928805"/>
              </p:ext>
            </p:extLst>
          </p:nvPr>
        </p:nvGraphicFramePr>
        <p:xfrm>
          <a:off x="6429388" y="173142"/>
          <a:ext cx="2463092" cy="1612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15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n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u="none" strike="noStrike">
                          <a:effectLst/>
                        </a:rPr>
                        <a:t>A</a:t>
                      </a:r>
                      <a:r>
                        <a:rPr lang="es-MX" sz="1100" u="none" strike="noStrike" baseline="-25000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</a:t>
                      </a:r>
                      <a:r>
                        <a:rPr lang="es-MX" sz="1100" u="none" strike="noStrike" baseline="-25000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</a:t>
                      </a:r>
                      <a:r>
                        <a:rPr lang="es-MX" sz="1100" u="none" strike="noStrike" baseline="-25000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D</a:t>
                      </a:r>
                      <a:r>
                        <a:rPr lang="es-MX" sz="1100" u="none" strike="noStrike" baseline="-25000" dirty="0">
                          <a:effectLst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1.88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1.128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3.267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1.023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1.693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2.575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0.729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2.059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2.282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0.577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2.326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2.115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0.483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2.534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2.004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023309"/>
              </p:ext>
            </p:extLst>
          </p:nvPr>
        </p:nvGraphicFramePr>
        <p:xfrm>
          <a:off x="1182431" y="858882"/>
          <a:ext cx="1446560" cy="3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cuación" r:id="rId3" imgW="1054100" imgH="279400" progId="Equation.3">
                  <p:embed/>
                </p:oleObj>
              </mc:Choice>
              <mc:Fallback>
                <p:oleObj name="Ecuación" r:id="rId3" imgW="1054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431" y="858882"/>
                        <a:ext cx="1446560" cy="3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77270"/>
              </p:ext>
            </p:extLst>
          </p:nvPr>
        </p:nvGraphicFramePr>
        <p:xfrm>
          <a:off x="4644008" y="857219"/>
          <a:ext cx="1232818" cy="33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cuación" r:id="rId5" imgW="825500" imgH="241300" progId="Equation.3">
                  <p:embed/>
                </p:oleObj>
              </mc:Choice>
              <mc:Fallback>
                <p:oleObj name="Ecuación" r:id="rId5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857219"/>
                        <a:ext cx="1232818" cy="334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457934"/>
              </p:ext>
            </p:extLst>
          </p:nvPr>
        </p:nvGraphicFramePr>
        <p:xfrm>
          <a:off x="3059832" y="857219"/>
          <a:ext cx="1224136" cy="342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cuación" r:id="rId7" imgW="799753" imgH="241195" progId="Equation.3">
                  <p:embed/>
                </p:oleObj>
              </mc:Choice>
              <mc:Fallback>
                <p:oleObj name="Ecuación" r:id="rId7" imgW="79975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857219"/>
                        <a:ext cx="1224136" cy="342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14348" y="285728"/>
            <a:ext cx="51258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b="1" dirty="0">
                <a:solidFill>
                  <a:srgbClr val="0070C0"/>
                </a:solidFill>
              </a:rPr>
              <a:t>Carta Control R</a:t>
            </a:r>
            <a:endParaRPr lang="es-MX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4750"/>
              </p:ext>
            </p:extLst>
          </p:nvPr>
        </p:nvGraphicFramePr>
        <p:xfrm>
          <a:off x="1056267" y="1340768"/>
          <a:ext cx="21097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cuación" r:id="rId9" imgW="1129810" imgH="177723" progId="Equation.3">
                  <p:embed/>
                </p:oleObj>
              </mc:Choice>
              <mc:Fallback>
                <p:oleObj name="Ecuación" r:id="rId9" imgW="112981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267" y="1340768"/>
                        <a:ext cx="21097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230708"/>
              </p:ext>
            </p:extLst>
          </p:nvPr>
        </p:nvGraphicFramePr>
        <p:xfrm>
          <a:off x="1055293" y="1700808"/>
          <a:ext cx="30972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cuación" r:id="rId11" imgW="1688367" imgH="177723" progId="Equation.3">
                  <p:embed/>
                </p:oleObj>
              </mc:Choice>
              <mc:Fallback>
                <p:oleObj name="Ecuación" r:id="rId11" imgW="168836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293" y="1700808"/>
                        <a:ext cx="3097212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66" y="1988840"/>
            <a:ext cx="756084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14348" y="4365104"/>
            <a:ext cx="80341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>
                <a:solidFill>
                  <a:prstClr val="black"/>
                </a:solidFill>
              </a:rPr>
              <a:t>Los límites no reflejan problemas en la variación esperada para los rangos de tamaño n=4, si no ocurre un cambio en el proceso.</a:t>
            </a:r>
          </a:p>
          <a:p>
            <a:pPr algn="ctr"/>
            <a:r>
              <a:rPr lang="es-ES_tradnl" sz="2400" b="1" i="1" dirty="0">
                <a:solidFill>
                  <a:prstClr val="black"/>
                </a:solidFill>
              </a:rPr>
              <a:t>El proceso está en control estadístico, pero requiere supervisión.</a:t>
            </a:r>
          </a:p>
        </p:txBody>
      </p:sp>
      <p:sp>
        <p:nvSpPr>
          <p:cNvPr id="3" name="2 Elipse"/>
          <p:cNvSpPr/>
          <p:nvPr/>
        </p:nvSpPr>
        <p:spPr>
          <a:xfrm>
            <a:off x="4810886" y="3320988"/>
            <a:ext cx="1705330" cy="4680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15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888&quot;&gt;&lt;property id=&quot;20148&quot; value=&quot;5&quot;/&gt;&lt;property id=&quot;20300&quot; value=&quot;Slide 1 - &amp;quot;Carta de Control X-R&amp;quot;&quot;/&gt;&lt;property id=&quot;20307&quot; value=&quot;285&quot;/&gt;&lt;/object&gt;&lt;object type=&quot;3&quot; unique_id=&quot;28889&quot;&gt;&lt;property id=&quot;20148&quot; value=&quot;5&quot;/&gt;&lt;property id=&quot;20300&quot; value=&quot;Slide 2 - &amp;quot; Límites de Control X-barra&amp;quot;&quot;/&gt;&lt;property id=&quot;20307&quot; value=&quot;286&quot;/&gt;&lt;/object&gt;&lt;object type=&quot;3&quot; unique_id=&quot;28890&quot;&gt;&lt;property id=&quot;20148&quot; value=&quot;5&quot;/&gt;&lt;property id=&quot;20300&quot; value=&quot;Slide 3&quot;/&gt;&lt;property id=&quot;20307&quot; value=&quot;287&quot;/&gt;&lt;/object&gt;&lt;object type=&quot;3&quot; unique_id=&quot;28891&quot;&gt;&lt;property id=&quot;20148&quot; value=&quot;5&quot;/&gt;&lt;property id=&quot;20300&quot; value=&quot;Slide 4&quot;/&gt;&lt;property id=&quot;20307&quot; value=&quot;288&quot;/&gt;&lt;/object&gt;&lt;object type=&quot;3&quot; unique_id=&quot;28892&quot;&gt;&lt;property id=&quot;20148&quot; value=&quot;5&quot;/&gt;&lt;property id=&quot;20300&quot; value=&quot;Slide 5&quot;/&gt;&lt;property id=&quot;20307&quot; value=&quot;289&quot;/&gt;&lt;/object&gt;&lt;object type=&quot;3&quot; unique_id=&quot;28893&quot;&gt;&lt;property id=&quot;20148&quot; value=&quot;5&quot;/&gt;&lt;property id=&quot;20300&quot; value=&quot;Slide 6 - &amp;quot;Gráfica de Control X-Barra&amp;quot;&quot;/&gt;&lt;property id=&quot;20307&quot; value=&quot;290&quot;/&gt;&lt;/object&gt;&lt;object type=&quot;3&quot; unique_id=&quot;28894&quot;&gt;&lt;property id=&quot;20148&quot; value=&quot;5&quot;/&gt;&lt;property id=&quot;20300&quot; value=&quot;Slide 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</TotalTime>
  <Words>609</Words>
  <Application>Microsoft Macintosh PowerPoint</Application>
  <PresentationFormat>Presentación en pantalla (4:3)</PresentationFormat>
  <Paragraphs>375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Tahoma</vt:lpstr>
      <vt:lpstr>Times New Roman</vt:lpstr>
      <vt:lpstr>Univers</vt:lpstr>
      <vt:lpstr>Wingdings</vt:lpstr>
      <vt:lpstr>Tema de Office</vt:lpstr>
      <vt:lpstr>Ecuación</vt:lpstr>
      <vt:lpstr>Carta de Control X-R</vt:lpstr>
      <vt:lpstr> Límites de Control X-barra</vt:lpstr>
      <vt:lpstr>Presentación de PowerPoint</vt:lpstr>
      <vt:lpstr>Presentación de PowerPoint</vt:lpstr>
      <vt:lpstr>Presentación de PowerPoint</vt:lpstr>
      <vt:lpstr>Gráfica de Control X-Barra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</dc:title>
  <dc:creator>PORFIRIO</dc:creator>
  <cp:lastModifiedBy>PORFIRIO GTZ GLEZ</cp:lastModifiedBy>
  <cp:revision>50</cp:revision>
  <dcterms:created xsi:type="dcterms:W3CDTF">2012-09-26T15:43:24Z</dcterms:created>
  <dcterms:modified xsi:type="dcterms:W3CDTF">2019-12-01T16:55:12Z</dcterms:modified>
</cp:coreProperties>
</file>