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</p:sldIdLst>
  <p:sldSz cx="9144000" cy="6858000" type="screen4x3"/>
  <p:notesSz cx="7086600" cy="93726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4" autoAdjust="0"/>
    <p:restoredTop sz="94660"/>
  </p:normalViewPr>
  <p:slideViewPr>
    <p:cSldViewPr>
      <p:cViewPr varScale="1">
        <p:scale>
          <a:sx n="69" d="100"/>
          <a:sy n="69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B2514BBD-075C-470B-9BD9-231A9536181E}" type="datetimeFigureOut">
              <a:rPr lang="es-MX" smtClean="0"/>
              <a:t>25/04/2012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FC241745-EC78-4FFF-9AE8-14ACE4690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07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5124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160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MX" sz="2400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25" name="Rectangle 5"/>
              <p:cNvSpPr>
                <a:spLocks noChangeArrowheads="1"/>
              </p:cNvSpPr>
              <p:nvPr/>
            </p:nvSpPr>
            <p:spPr bwMode="white">
              <a:xfrm>
                <a:off x="0" y="1600"/>
                <a:ext cx="5760" cy="27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MX" sz="2400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pic>
          <p:nvPicPr>
            <p:cNvPr id="5126" name="Picture 6" descr="grape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163" y="0"/>
              <a:ext cx="680" cy="3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7" name="Group 7"/>
            <p:cNvGrpSpPr>
              <a:grpSpLocks/>
            </p:cNvGrpSpPr>
            <p:nvPr/>
          </p:nvGrpSpPr>
          <p:grpSpPr bwMode="auto">
            <a:xfrm>
              <a:off x="648" y="0"/>
              <a:ext cx="97" cy="3613"/>
              <a:chOff x="226" y="0"/>
              <a:chExt cx="80" cy="3613"/>
            </a:xfrm>
          </p:grpSpPr>
          <p:sp>
            <p:nvSpPr>
              <p:cNvPr id="5128" name="Rectangle 8"/>
              <p:cNvSpPr>
                <a:spLocks noChangeArrowheads="1"/>
              </p:cNvSpPr>
              <p:nvPr/>
            </p:nvSpPr>
            <p:spPr bwMode="ltGray">
              <a:xfrm>
                <a:off x="226" y="0"/>
                <a:ext cx="80" cy="85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MX" sz="2400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29" name="Rectangle 9"/>
              <p:cNvSpPr>
                <a:spLocks noChangeArrowheads="1"/>
              </p:cNvSpPr>
              <p:nvPr/>
            </p:nvSpPr>
            <p:spPr bwMode="ltGray">
              <a:xfrm>
                <a:off x="226" y="840"/>
                <a:ext cx="80" cy="2773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MX" sz="2400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5130" name="Rectangle 10"/>
            <p:cNvSpPr>
              <a:spLocks noChangeArrowheads="1"/>
            </p:cNvSpPr>
            <p:nvPr/>
          </p:nvSpPr>
          <p:spPr bwMode="ltGray">
            <a:xfrm>
              <a:off x="0" y="1536"/>
              <a:ext cx="4294" cy="16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MX" sz="2400" smtClean="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371600" y="1100138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Haga clic para modificar el estilo de título del patrón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Haga clic para modificar el estilo de subtítulo del patrón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fld id="{15079C91-33B6-443A-8B92-0A9C941C93F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6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D3898-E616-4082-9154-561A92B219A7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83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247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954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29CC2-3A39-49BA-8233-D6DF356767D4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386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257800" y="1981200"/>
            <a:ext cx="38100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5257800" y="4114800"/>
            <a:ext cx="38100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91630A-A8E5-44BD-BC0A-B474B958E9F3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672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295400" y="1981200"/>
            <a:ext cx="7772400" cy="4114800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1B517F8-94F2-430F-B45B-1351DA2B1E50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11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ítulo, text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gráfico"/>
          <p:cNvSpPr>
            <a:spLocks noGrp="1"/>
          </p:cNvSpPr>
          <p:nvPr>
            <p:ph type="chart"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4F7939-BE84-4B2F-8ADE-C356D3AD3152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303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90B24FF-427A-491B-919A-632DCA5B2D23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180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1295400" y="1981200"/>
            <a:ext cx="7772400" cy="4114800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49A5981-83F1-4A2F-AE2F-25697FF46738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200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EB8567C-A57A-4A18-8178-EDCC9DBA3645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19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8D93B-3179-4D5A-BD88-110D562CD699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54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A4C3F-FA92-485E-B180-C990FAFC3C4A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270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23762-5B91-4BC8-AD4B-9CB7C52DE3FB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8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3E147-CB69-43AC-9B70-852F36CED939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10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E600D-A418-4A5C-9519-8879D94F5E5F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881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873ED-4A6F-4BAC-81A4-24516AEF194B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92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EB3FB-E53A-4B31-9793-3D4C771D4B3F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4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5719C-5C12-447D-BFB7-A9A9BAE210E1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19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38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MX" sz="2400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01" name="Rectangle 5"/>
              <p:cNvSpPr>
                <a:spLocks noChangeArrowheads="1"/>
              </p:cNvSpPr>
              <p:nvPr/>
            </p:nvSpPr>
            <p:spPr bwMode="white">
              <a:xfrm>
                <a:off x="0" y="384"/>
                <a:ext cx="5760" cy="3936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MX" sz="2400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0" y="0"/>
              <a:ext cx="1667" cy="3613"/>
              <a:chOff x="0" y="0"/>
              <a:chExt cx="1667" cy="3613"/>
            </a:xfrm>
          </p:grpSpPr>
          <p:pic>
            <p:nvPicPr>
              <p:cNvPr id="4103" name="Picture 7" descr="grapes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ltGray">
              <a:xfrm>
                <a:off x="163" y="0"/>
                <a:ext cx="534" cy="31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4104" name="Group 8"/>
              <p:cNvGrpSpPr>
                <a:grpSpLocks/>
              </p:cNvGrpSpPr>
              <p:nvPr/>
            </p:nvGrpSpPr>
            <p:grpSpPr bwMode="auto">
              <a:xfrm>
                <a:off x="226" y="0"/>
                <a:ext cx="80" cy="3613"/>
                <a:chOff x="226" y="0"/>
                <a:chExt cx="80" cy="3613"/>
              </a:xfrm>
            </p:grpSpPr>
            <p:sp>
              <p:nvSpPr>
                <p:cNvPr id="4105" name="Rectangle 9"/>
                <p:cNvSpPr>
                  <a:spLocks noChangeArrowheads="1"/>
                </p:cNvSpPr>
                <p:nvPr/>
              </p:nvSpPr>
              <p:spPr bwMode="ltGray">
                <a:xfrm>
                  <a:off x="226" y="0"/>
                  <a:ext cx="80" cy="85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s-MX" sz="2400" smtClean="0">
                    <a:solidFill>
                      <a:srgbClr val="FFFFFF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106" name="Rectangle 10"/>
                <p:cNvSpPr>
                  <a:spLocks noChangeArrowheads="1"/>
                </p:cNvSpPr>
                <p:nvPr/>
              </p:nvSpPr>
              <p:spPr bwMode="ltGray">
                <a:xfrm>
                  <a:off x="226" y="840"/>
                  <a:ext cx="80" cy="277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s-MX" sz="2400" smtClean="0">
                    <a:solidFill>
                      <a:srgbClr val="FFFFFF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4107" name="Rectangle 11"/>
              <p:cNvSpPr>
                <a:spLocks noChangeArrowheads="1"/>
              </p:cNvSpPr>
              <p:nvPr/>
            </p:nvSpPr>
            <p:spPr bwMode="ltGray">
              <a:xfrm>
                <a:off x="0" y="347"/>
                <a:ext cx="1667" cy="8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MX" sz="2400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fld id="{DC616E2B-0F6D-4658-B386-82A7B58C06A3}" type="slidenum">
              <a:rPr lang="en-US" smtClean="0">
                <a:solidFill>
                  <a:srgbClr val="FFFFFF"/>
                </a:solidFill>
              </a:rPr>
              <a:pPr eaLnBrk="0" fontAlgn="base" hangingPunct="0">
                <a:spcAft>
                  <a:spcPct val="0"/>
                </a:spcAft>
              </a:pPr>
              <a:t>‹Nº›</a:t>
            </a:fld>
            <a:endParaRPr lang="en-US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02803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wmf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772400" cy="1143000"/>
          </a:xfrm>
        </p:spPr>
        <p:txBody>
          <a:bodyPr/>
          <a:lstStyle/>
          <a:p>
            <a:r>
              <a:rPr lang="es-ES_tradnl"/>
              <a:t>Carta C y U</a:t>
            </a:r>
          </a:p>
        </p:txBody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800">
                <a:latin typeface="Times New Roman" pitchFamily="18" charset="0"/>
              </a:rPr>
              <a:t>Variables de conteo, como: número de defectos por </a:t>
            </a:r>
            <a:r>
              <a:rPr kumimoji="0" lang="es-ES_tradnl" sz="2800">
                <a:latin typeface="Times New Roman" pitchFamily="18" charset="0"/>
              </a:rPr>
              <a:t>artículo (rollo fotográfico, zapato, prenda de vestir, circuito electrónico, mueble)</a:t>
            </a:r>
          </a:p>
          <a:p>
            <a:r>
              <a:rPr kumimoji="0" lang="es-ES_tradnl" sz="2800">
                <a:latin typeface="Times New Roman" pitchFamily="18" charset="0"/>
              </a:rPr>
              <a:t>También variables como número de </a:t>
            </a:r>
            <a:r>
              <a:rPr lang="es-ES_tradnl" sz="2800">
                <a:latin typeface="Times New Roman" pitchFamily="18" charset="0"/>
              </a:rPr>
              <a:t>quejas, accidentes, nuevos clientes, clientes atendidos, errores en un escrito</a:t>
            </a:r>
          </a:p>
          <a:p>
            <a:r>
              <a:rPr lang="es-ES_tradnl" sz="2800">
                <a:latin typeface="Times New Roman" pitchFamily="18" charset="0"/>
              </a:rPr>
              <a:t>Usualmente estas variables  se analizan mediante la carta c si el tamaño de subgrupo o mustra es constante, y si es variable con una carta U.</a:t>
            </a:r>
            <a:r>
              <a:rPr lang="es-ES_trad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9903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8850" name="Object 2"/>
          <p:cNvGraphicFramePr>
            <a:graphicFrameLocks noChangeAspect="1"/>
          </p:cNvGraphicFramePr>
          <p:nvPr/>
        </p:nvGraphicFramePr>
        <p:xfrm>
          <a:off x="914400" y="400050"/>
          <a:ext cx="7696200" cy="576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Presentación" r:id="rId3" imgW="4548526" imgH="3407297" progId="PowerPoint.Show.8">
                  <p:embed/>
                </p:oleObj>
              </mc:Choice>
              <mc:Fallback>
                <p:oleObj name="Presentación" r:id="rId3" imgW="4548526" imgH="3407297" progId="PowerPoint.Show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00050"/>
                        <a:ext cx="7696200" cy="576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77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z="3200">
                <a:solidFill>
                  <a:schemeClr val="tx1"/>
                </a:solidFill>
                <a:latin typeface="Times New Roman" pitchFamily="18" charset="0"/>
              </a:rPr>
              <a:t>IMPLANTACIÓN Y OPERACIÓN DE UNA CARTA DE CONTROL</a:t>
            </a:r>
            <a:endParaRPr kumimoji="0" lang="es-MX" b="1">
              <a:solidFill>
                <a:schemeClr val="tx1"/>
              </a:solidFill>
            </a:endParaRPr>
          </a:p>
        </p:txBody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s-ES_tradnl">
                <a:latin typeface="Times New Roman" pitchFamily="18" charset="0"/>
              </a:rPr>
              <a:t>Una carta de control es útil en la medida que atienda una necesidad percibida por los responsables de tomar decisiones con base en la carta, </a:t>
            </a:r>
          </a:p>
          <a:p>
            <a:r>
              <a:rPr kumimoji="0" lang="es-ES_tradnl">
                <a:latin typeface="Times New Roman" pitchFamily="18" charset="0"/>
              </a:rPr>
              <a:t>La utilidad dependerá de qué tan bien se implemente y se utilice la carta</a:t>
            </a:r>
            <a:endParaRPr kumimoji="0" lang="es-MX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22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Límites Carta C y U</a:t>
            </a:r>
          </a:p>
        </p:txBody>
      </p:sp>
      <p:graphicFrame>
        <p:nvGraphicFramePr>
          <p:cNvPr id="710660" name="Object 4"/>
          <p:cNvGraphicFramePr>
            <a:graphicFrameLocks noChangeAspect="1"/>
          </p:cNvGraphicFramePr>
          <p:nvPr/>
        </p:nvGraphicFramePr>
        <p:xfrm>
          <a:off x="3429000" y="2362200"/>
          <a:ext cx="236220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cuación" r:id="rId4" imgW="545760" imgH="228600" progId="Equation.3">
                  <p:embed/>
                </p:oleObj>
              </mc:Choice>
              <mc:Fallback>
                <p:oleObj name="Ecuación" r:id="rId4" imgW="545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362200"/>
                        <a:ext cx="2362200" cy="9937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0662" name="Object 6"/>
          <p:cNvGraphicFramePr>
            <a:graphicFrameLocks noChangeAspect="1"/>
          </p:cNvGraphicFramePr>
          <p:nvPr/>
        </p:nvGraphicFramePr>
        <p:xfrm>
          <a:off x="3570288" y="3848100"/>
          <a:ext cx="2322512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cuación" r:id="rId6" imgW="609480" imgH="431640" progId="Equation.3">
                  <p:embed/>
                </p:oleObj>
              </mc:Choice>
              <mc:Fallback>
                <p:oleObj name="Ecuación" r:id="rId6" imgW="609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0288" y="3848100"/>
                        <a:ext cx="2322512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1472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Ejemplo carta C</a:t>
            </a:r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s-ES_tradnl">
                <a:latin typeface="Times New Roman" pitchFamily="18" charset="0"/>
              </a:rPr>
              <a:t>En una fábrica de muebles se inspecciona meticulosamente el acabado de las mesas cuando salen del departamento de laca.</a:t>
            </a:r>
          </a:p>
          <a:p>
            <a:r>
              <a:rPr kumimoji="0" lang="es-ES_tradnl">
                <a:latin typeface="Times New Roman" pitchFamily="18" charset="0"/>
              </a:rPr>
              <a:t>La cantidad de defectos que son encontrados en cada mesa son registrados con el fin de conocer y mejorar el proceso.</a:t>
            </a:r>
          </a:p>
          <a:p>
            <a:r>
              <a:rPr kumimoji="0" lang="es-ES_tradnl">
                <a:latin typeface="Times New Roman" pitchFamily="18" charset="0"/>
              </a:rPr>
              <a:t>Enseguida se muestran los defectos encontrados en las últimas 30 mesas</a:t>
            </a:r>
            <a:endParaRPr kumimoji="0" lang="es-MX"/>
          </a:p>
        </p:txBody>
      </p:sp>
    </p:spTree>
    <p:extLst>
      <p:ext uri="{BB962C8B-B14F-4D97-AF65-F5344CB8AC3E}">
        <p14:creationId xmlns:p14="http://schemas.microsoft.com/office/powerpoint/2010/main" val="133278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27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929296"/>
              </p:ext>
            </p:extLst>
          </p:nvPr>
        </p:nvGraphicFramePr>
        <p:xfrm>
          <a:off x="685800" y="381000"/>
          <a:ext cx="8134672" cy="575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Documento" r:id="rId3" imgW="5700960" imgH="3211560" progId="Word.Document.8">
                  <p:embed/>
                </p:oleObj>
              </mc:Choice>
              <mc:Fallback>
                <p:oleObj name="Documento" r:id="rId3" imgW="5700960" imgH="3211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81000"/>
                        <a:ext cx="8134672" cy="57515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579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/>
              <a:t>Carta c para defectos en acabado de mesas</a:t>
            </a:r>
            <a:endParaRPr lang="es-MX"/>
          </a:p>
        </p:txBody>
      </p:sp>
      <p:graphicFrame>
        <p:nvGraphicFramePr>
          <p:cNvPr id="713731" name="Object 3"/>
          <p:cNvGraphicFramePr>
            <a:graphicFrameLocks noChangeAspect="1"/>
          </p:cNvGraphicFramePr>
          <p:nvPr/>
        </p:nvGraphicFramePr>
        <p:xfrm>
          <a:off x="1295400" y="1447800"/>
          <a:ext cx="7162800" cy="537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Documento" r:id="rId3" imgW="4553640" imgH="3419640" progId="Word.Document.8">
                  <p:embed/>
                </p:oleObj>
              </mc:Choice>
              <mc:Fallback>
                <p:oleObj name="Documento" r:id="rId3" imgW="4553640" imgH="34196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447800"/>
                        <a:ext cx="7162800" cy="537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835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772400" cy="1143000"/>
          </a:xfrm>
        </p:spPr>
        <p:txBody>
          <a:bodyPr/>
          <a:lstStyle/>
          <a:p>
            <a:r>
              <a:rPr kumimoji="0" lang="es-ES_tradnl" sz="3200" b="1">
                <a:latin typeface="Times New Roman" pitchFamily="18" charset="0"/>
              </a:rPr>
              <a:t>Interpretación de los límites de la carta c</a:t>
            </a:r>
            <a:endParaRPr kumimoji="0" lang="es-MX" sz="4000" b="1">
              <a:latin typeface="Times New Roman" pitchFamily="18" charset="0"/>
            </a:endParaRP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295400"/>
            <a:ext cx="7772400" cy="4800600"/>
          </a:xfrm>
        </p:spPr>
        <p:txBody>
          <a:bodyPr/>
          <a:lstStyle/>
          <a:p>
            <a:pPr algn="just"/>
            <a:r>
              <a:rPr kumimoji="0" lang="es-ES_tradnl" sz="2800">
                <a:latin typeface="Times New Roman" pitchFamily="18" charset="0"/>
              </a:rPr>
              <a:t>Los límites reflejan la variación esperada para el número de defectos por subgrupo. </a:t>
            </a:r>
          </a:p>
          <a:p>
            <a:pPr algn="just"/>
            <a:r>
              <a:rPr kumimoji="0" lang="es-ES_tradnl" sz="2800">
                <a:latin typeface="Times New Roman" pitchFamily="18" charset="0"/>
              </a:rPr>
              <a:t>En el ejemplo se espera que ordinariamente el número de defectos por mesa varíen entre 0 y 13.9, con un promedio de 6.4. </a:t>
            </a:r>
          </a:p>
          <a:p>
            <a:pPr algn="just"/>
            <a:r>
              <a:rPr kumimoji="0" lang="es-ES_tradnl" sz="2800">
                <a:latin typeface="Times New Roman" pitchFamily="18" charset="0"/>
              </a:rPr>
              <a:t>Estos límites no representan donde queremos que estén los datos; representan la realidad. </a:t>
            </a:r>
          </a:p>
          <a:p>
            <a:pPr algn="just"/>
            <a:r>
              <a:rPr kumimoji="0" lang="es-ES_tradnl" sz="2800">
                <a:latin typeface="Times New Roman" pitchFamily="18" charset="0"/>
              </a:rPr>
              <a:t>La cantidades de defectos son relativamente altos, se requiere un plan de acción. </a:t>
            </a:r>
          </a:p>
          <a:p>
            <a:pPr algn="just"/>
            <a:r>
              <a:rPr kumimoji="0" lang="es-ES_tradnl" sz="2800">
                <a:latin typeface="Times New Roman" pitchFamily="18" charset="0"/>
              </a:rPr>
              <a:t>Una forma de empezar sería localizando el tipo de defecto con mayor frecuencia y el área donde se presenta. 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585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Carta u, ejemplo</a:t>
            </a:r>
          </a:p>
        </p:txBody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kumimoji="0" lang="es-ES_tradnl" sz="2800">
                <a:latin typeface="Times New Roman" pitchFamily="18" charset="0"/>
              </a:rPr>
              <a:t>En una fábrica se ensamblan artículos electrónicas, y al final del proceso se hace una inspección por muestreo para detectar defectos relativamente menores, y así retroalimentar el proceso para enfocar mejor las acciones de mejora. </a:t>
            </a:r>
          </a:p>
          <a:p>
            <a:pPr algn="just"/>
            <a:r>
              <a:rPr kumimoji="0" lang="es-ES_tradnl" sz="2800">
                <a:latin typeface="Times New Roman" pitchFamily="18" charset="0"/>
              </a:rPr>
              <a:t>En la tabla se presenta el número de defectos observados en muestreos realizados sobre 24 lotes consecutivos de piezas electrónicas. </a:t>
            </a:r>
          </a:p>
        </p:txBody>
      </p:sp>
    </p:spTree>
    <p:extLst>
      <p:ext uri="{BB962C8B-B14F-4D97-AF65-F5344CB8AC3E}">
        <p14:creationId xmlns:p14="http://schemas.microsoft.com/office/powerpoint/2010/main" val="62029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Carta u, ejemplo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kumimoji="0" lang="es-ES_tradnl" sz="2800">
                <a:latin typeface="Times New Roman" pitchFamily="18" charset="0"/>
              </a:rPr>
              <a:t>El número de piezas inspeccionados en cada lotes es variable, por lo que no es apropiado analizar el  número de defectos por muestra, </a:t>
            </a:r>
            <a:r>
              <a:rPr kumimoji="0" lang="es-ES_tradnl" sz="2800" i="1">
                <a:latin typeface="Times New Roman" pitchFamily="18" charset="0"/>
              </a:rPr>
              <a:t>c</a:t>
            </a:r>
            <a:r>
              <a:rPr kumimoji="0" lang="es-ES_tradnl" sz="2800" i="1" baseline="-25000">
                <a:latin typeface="Times New Roman" pitchFamily="18" charset="0"/>
              </a:rPr>
              <a:t>i</a:t>
            </a:r>
            <a:r>
              <a:rPr kumimoji="0" lang="es-ES_tradnl" sz="2800">
                <a:latin typeface="Times New Roman" pitchFamily="18" charset="0"/>
              </a:rPr>
              <a:t>, mediante una carta </a:t>
            </a:r>
            <a:r>
              <a:rPr kumimoji="0" lang="es-ES_tradnl" sz="2800" i="1">
                <a:latin typeface="Times New Roman" pitchFamily="18" charset="0"/>
              </a:rPr>
              <a:t>c</a:t>
            </a:r>
            <a:r>
              <a:rPr kumimoji="0" lang="es-ES_tradnl" sz="2800">
                <a:latin typeface="Times New Roman" pitchFamily="18" charset="0"/>
              </a:rPr>
              <a:t>. </a:t>
            </a:r>
          </a:p>
          <a:p>
            <a:pPr algn="just"/>
            <a:r>
              <a:rPr kumimoji="0" lang="es-ES_tradnl" sz="2800">
                <a:latin typeface="Times New Roman" pitchFamily="18" charset="0"/>
              </a:rPr>
              <a:t>Es mejor analizar el número promedio de defecto por pieza, </a:t>
            </a:r>
            <a:r>
              <a:rPr kumimoji="0" lang="es-ES_tradnl" sz="2800" i="1">
                <a:latin typeface="Times New Roman" pitchFamily="18" charset="0"/>
              </a:rPr>
              <a:t>u</a:t>
            </a:r>
            <a:r>
              <a:rPr kumimoji="0" lang="es-ES_tradnl" sz="2800" baseline="-25000">
                <a:latin typeface="Times New Roman" pitchFamily="18" charset="0"/>
              </a:rPr>
              <a:t>i</a:t>
            </a:r>
            <a:r>
              <a:rPr kumimoji="0" lang="es-ES_tradnl" sz="2800">
                <a:latin typeface="Times New Roman" pitchFamily="18" charset="0"/>
              </a:rPr>
              <a:t>, mediante la carta </a:t>
            </a:r>
            <a:r>
              <a:rPr kumimoji="0" lang="es-ES_tradnl" sz="2800" i="1">
                <a:latin typeface="Times New Roman" pitchFamily="18" charset="0"/>
              </a:rPr>
              <a:t>u</a:t>
            </a:r>
            <a:r>
              <a:rPr kumimoji="0" lang="es-ES_tradnl" sz="2800">
                <a:latin typeface="Times New Roman" pitchFamily="18" charset="0"/>
              </a:rPr>
              <a:t>.</a:t>
            </a:r>
          </a:p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164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826" name="Object 2"/>
          <p:cNvGraphicFramePr>
            <a:graphicFrameLocks noChangeAspect="1"/>
          </p:cNvGraphicFramePr>
          <p:nvPr/>
        </p:nvGraphicFramePr>
        <p:xfrm>
          <a:off x="304800" y="1425575"/>
          <a:ext cx="8839200" cy="387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Documento" r:id="rId3" imgW="5860440" imgH="2568960" progId="Word.Document.8">
                  <p:embed/>
                </p:oleObj>
              </mc:Choice>
              <mc:Fallback>
                <p:oleObj name="Documento" r:id="rId3" imgW="5860440" imgH="25689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25575"/>
                        <a:ext cx="8839200" cy="387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379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sado">
  <a:themeElements>
    <a:clrScheme name="Rosado 4">
      <a:dk1>
        <a:srgbClr val="000000"/>
      </a:dk1>
      <a:lt1>
        <a:srgbClr val="FFFFFF"/>
      </a:lt1>
      <a:dk2>
        <a:srgbClr val="CC0099"/>
      </a:dk2>
      <a:lt2>
        <a:srgbClr val="FFCCFF"/>
      </a:lt2>
      <a:accent1>
        <a:srgbClr val="00FF00"/>
      </a:accent1>
      <a:accent2>
        <a:srgbClr val="9933FF"/>
      </a:accent2>
      <a:accent3>
        <a:srgbClr val="E2AACA"/>
      </a:accent3>
      <a:accent4>
        <a:srgbClr val="DADADA"/>
      </a:accent4>
      <a:accent5>
        <a:srgbClr val="AAFFAA"/>
      </a:accent5>
      <a:accent6>
        <a:srgbClr val="8A2DE7"/>
      </a:accent6>
      <a:hlink>
        <a:srgbClr val="660066"/>
      </a:hlink>
      <a:folHlink>
        <a:srgbClr val="006600"/>
      </a:folHlink>
    </a:clrScheme>
    <a:fontScheme name="Rosado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osado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sado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sad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sado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osado 2">
    <a:dk1>
      <a:srgbClr val="660066"/>
    </a:dk1>
    <a:lt1>
      <a:srgbClr val="FFFFFF"/>
    </a:lt1>
    <a:dk2>
      <a:srgbClr val="FF00FF"/>
    </a:dk2>
    <a:lt2>
      <a:srgbClr val="FFCC99"/>
    </a:lt2>
    <a:accent1>
      <a:srgbClr val="99FF99"/>
    </a:accent1>
    <a:accent2>
      <a:srgbClr val="CC66FF"/>
    </a:accent2>
    <a:accent3>
      <a:srgbClr val="FFFFFF"/>
    </a:accent3>
    <a:accent4>
      <a:srgbClr val="560056"/>
    </a:accent4>
    <a:accent5>
      <a:srgbClr val="CAFFCA"/>
    </a:accent5>
    <a:accent6>
      <a:srgbClr val="B95CE7"/>
    </a:accent6>
    <a:hlink>
      <a:srgbClr val="FF99CC"/>
    </a:hlink>
    <a:folHlink>
      <a:srgbClr val="006600"/>
    </a:folHlink>
  </a:clrScheme>
</a:themeOverride>
</file>

<file path=ppt/theme/themeOverride2.xml><?xml version="1.0" encoding="utf-8"?>
<a:themeOverride xmlns:a="http://schemas.openxmlformats.org/drawingml/2006/main">
  <a:clrScheme name="Rosado 2">
    <a:dk1>
      <a:srgbClr val="660066"/>
    </a:dk1>
    <a:lt1>
      <a:srgbClr val="FFFFFF"/>
    </a:lt1>
    <a:dk2>
      <a:srgbClr val="FF00FF"/>
    </a:dk2>
    <a:lt2>
      <a:srgbClr val="FFCC99"/>
    </a:lt2>
    <a:accent1>
      <a:srgbClr val="99FF99"/>
    </a:accent1>
    <a:accent2>
      <a:srgbClr val="CC66FF"/>
    </a:accent2>
    <a:accent3>
      <a:srgbClr val="FFFFFF"/>
    </a:accent3>
    <a:accent4>
      <a:srgbClr val="560056"/>
    </a:accent4>
    <a:accent5>
      <a:srgbClr val="CAFFCA"/>
    </a:accent5>
    <a:accent6>
      <a:srgbClr val="B95CE7"/>
    </a:accent6>
    <a:hlink>
      <a:srgbClr val="FF99CC"/>
    </a:hlink>
    <a:folHlink>
      <a:srgbClr val="006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408</Words>
  <Application>Microsoft Office PowerPoint</Application>
  <PresentationFormat>Presentación en pantalla (4:3)</PresentationFormat>
  <Paragraphs>25</Paragraphs>
  <Slides>11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Rosado</vt:lpstr>
      <vt:lpstr>Ecuación</vt:lpstr>
      <vt:lpstr>Documento</vt:lpstr>
      <vt:lpstr>Presentación</vt:lpstr>
      <vt:lpstr>Carta C y U</vt:lpstr>
      <vt:lpstr>Límites Carta C y U</vt:lpstr>
      <vt:lpstr>Ejemplo carta C</vt:lpstr>
      <vt:lpstr>Presentación de PowerPoint</vt:lpstr>
      <vt:lpstr>Carta c para defectos en acabado de mesas</vt:lpstr>
      <vt:lpstr>Interpretación de los límites de la carta c</vt:lpstr>
      <vt:lpstr>Carta u, ejemplo</vt:lpstr>
      <vt:lpstr>Carta u, ejemplo</vt:lpstr>
      <vt:lpstr>Presentación de PowerPoint</vt:lpstr>
      <vt:lpstr>Presentación de PowerPoint</vt:lpstr>
      <vt:lpstr>IMPLANTACIÓN Y OPERACIÓN DE UNA CARTA DE CONTROL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PORFIRIO</cp:lastModifiedBy>
  <cp:revision>16</cp:revision>
  <cp:lastPrinted>2012-04-26T00:06:03Z</cp:lastPrinted>
  <dcterms:created xsi:type="dcterms:W3CDTF">2012-04-20T03:22:56Z</dcterms:created>
  <dcterms:modified xsi:type="dcterms:W3CDTF">2012-04-26T00:25:24Z</dcterms:modified>
</cp:coreProperties>
</file>