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98" r:id="rId2"/>
    <p:sldId id="299" r:id="rId3"/>
    <p:sldId id="300" r:id="rId4"/>
    <p:sldId id="301" r:id="rId5"/>
    <p:sldId id="302" r:id="rId6"/>
    <p:sldId id="303" r:id="rId7"/>
    <p:sldId id="304" r:id="rId8"/>
  </p:sldIdLst>
  <p:sldSz cx="9144000" cy="6858000" type="screen4x3"/>
  <p:notesSz cx="7086600" cy="93726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94" autoAdjust="0"/>
    <p:restoredTop sz="94660"/>
  </p:normalViewPr>
  <p:slideViewPr>
    <p:cSldViewPr>
      <p:cViewPr varScale="1">
        <p:scale>
          <a:sx n="69" d="100"/>
          <a:sy n="69" d="100"/>
        </p:scale>
        <p:origin x="-13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B2514BBD-075C-470B-9BD9-231A9536181E}" type="datetimeFigureOut">
              <a:rPr lang="es-MX" smtClean="0"/>
              <a:t>25/04/2012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703263"/>
            <a:ext cx="4686300" cy="3514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8660" y="4451985"/>
            <a:ext cx="5669280" cy="4217670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14100" y="8902343"/>
            <a:ext cx="3070860" cy="468630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FC241745-EC78-4FFF-9AE8-14ACE469032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3077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5123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5124" name="Rectangle 4"/>
              <p:cNvSpPr>
                <a:spLocks noChangeArrowheads="1"/>
              </p:cNvSpPr>
              <p:nvPr/>
            </p:nvSpPr>
            <p:spPr bwMode="white">
              <a:xfrm>
                <a:off x="0" y="0"/>
                <a:ext cx="5760" cy="1600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s-MX" sz="2400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25" name="Rectangle 5"/>
              <p:cNvSpPr>
                <a:spLocks noChangeArrowheads="1"/>
              </p:cNvSpPr>
              <p:nvPr/>
            </p:nvSpPr>
            <p:spPr bwMode="white">
              <a:xfrm>
                <a:off x="0" y="1600"/>
                <a:ext cx="5760" cy="2720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s-MX" sz="2400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</p:grpSp>
        <p:pic>
          <p:nvPicPr>
            <p:cNvPr id="5126" name="Picture 6" descr="grapes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ltGray">
            <a:xfrm>
              <a:off x="163" y="0"/>
              <a:ext cx="680" cy="31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5127" name="Group 7"/>
            <p:cNvGrpSpPr>
              <a:grpSpLocks/>
            </p:cNvGrpSpPr>
            <p:nvPr/>
          </p:nvGrpSpPr>
          <p:grpSpPr bwMode="auto">
            <a:xfrm>
              <a:off x="648" y="0"/>
              <a:ext cx="97" cy="3613"/>
              <a:chOff x="226" y="0"/>
              <a:chExt cx="80" cy="3613"/>
            </a:xfrm>
          </p:grpSpPr>
          <p:sp>
            <p:nvSpPr>
              <p:cNvPr id="5128" name="Rectangle 8"/>
              <p:cNvSpPr>
                <a:spLocks noChangeArrowheads="1"/>
              </p:cNvSpPr>
              <p:nvPr/>
            </p:nvSpPr>
            <p:spPr bwMode="ltGray">
              <a:xfrm>
                <a:off x="226" y="0"/>
                <a:ext cx="80" cy="853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accent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s-MX" sz="2400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5129" name="Rectangle 9"/>
              <p:cNvSpPr>
                <a:spLocks noChangeArrowheads="1"/>
              </p:cNvSpPr>
              <p:nvPr/>
            </p:nvSpPr>
            <p:spPr bwMode="ltGray">
              <a:xfrm>
                <a:off x="226" y="840"/>
                <a:ext cx="80" cy="2773"/>
              </a:xfrm>
              <a:prstGeom prst="rect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s-MX" sz="2400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</p:grpSp>
        <p:sp>
          <p:nvSpPr>
            <p:cNvPr id="5130" name="Rectangle 10"/>
            <p:cNvSpPr>
              <a:spLocks noChangeArrowheads="1"/>
            </p:cNvSpPr>
            <p:nvPr/>
          </p:nvSpPr>
          <p:spPr bwMode="ltGray">
            <a:xfrm>
              <a:off x="0" y="1536"/>
              <a:ext cx="4294" cy="160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s-MX" sz="2400" smtClean="0">
                <a:solidFill>
                  <a:srgbClr val="FFFFFF"/>
                </a:solidFill>
                <a:latin typeface="Times New Roman" pitchFamily="18" charset="0"/>
              </a:endParaRPr>
            </a:p>
          </p:txBody>
        </p:sp>
      </p:grpSp>
      <p:sp>
        <p:nvSpPr>
          <p:cNvPr id="5131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1371600" y="1100138"/>
            <a:ext cx="7772400" cy="1143000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Haga clic para modificar el estilo de título del patrón</a:t>
            </a:r>
          </a:p>
        </p:txBody>
      </p:sp>
      <p:sp>
        <p:nvSpPr>
          <p:cNvPr id="5132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Haga clic para modificar el estilo de subtítulo del patrón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>
                <a:solidFill>
                  <a:srgbClr val="660066"/>
                </a:solidFill>
              </a:defRPr>
            </a:lvl1pPr>
          </a:lstStyle>
          <a:p>
            <a:endParaRPr lang="en-US"/>
          </a:p>
        </p:txBody>
      </p:sp>
      <p:sp>
        <p:nvSpPr>
          <p:cNvPr id="5134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solidFill>
                  <a:srgbClr val="660066"/>
                </a:solidFill>
              </a:defRPr>
            </a:lvl1pPr>
          </a:lstStyle>
          <a:p>
            <a:endParaRPr lang="en-US"/>
          </a:p>
        </p:txBody>
      </p:sp>
      <p:sp>
        <p:nvSpPr>
          <p:cNvPr id="5135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>
                <a:solidFill>
                  <a:srgbClr val="660066"/>
                </a:solidFill>
              </a:defRPr>
            </a:lvl1pPr>
          </a:lstStyle>
          <a:p>
            <a:fld id="{15079C91-33B6-443A-8B92-0A9C941C93F3}" type="slidenum">
              <a:rPr lang="en-US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360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AD3898-E616-4082-9154-561A92B219A7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0837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124700" y="609600"/>
            <a:ext cx="19431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295400" y="609600"/>
            <a:ext cx="56769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B29CC2-3A39-49BA-8233-D6DF356767D4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7386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ítulo, texto y 2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954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12954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5257800" y="1981200"/>
            <a:ext cx="3810000" cy="1981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contenido"/>
          <p:cNvSpPr>
            <a:spLocks noGrp="1"/>
          </p:cNvSpPr>
          <p:nvPr>
            <p:ph sz="quarter" idx="3"/>
          </p:nvPr>
        </p:nvSpPr>
        <p:spPr>
          <a:xfrm>
            <a:off x="5257800" y="4114800"/>
            <a:ext cx="3810000" cy="19812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>
          <a:xfrm>
            <a:off x="1295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33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162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7791630A-A8E5-44BD-BC0A-B474B958E9F3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06727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954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1295400" y="1981200"/>
            <a:ext cx="7772400" cy="4114800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1295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33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162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1B517F8-94F2-430F-B45B-1351DA2B1E50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118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ítulo, texto y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954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12954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gráfico"/>
          <p:cNvSpPr>
            <a:spLocks noGrp="1"/>
          </p:cNvSpPr>
          <p:nvPr>
            <p:ph type="chart" sz="half" idx="2"/>
          </p:nvPr>
        </p:nvSpPr>
        <p:spPr>
          <a:xfrm>
            <a:off x="5257800" y="1981200"/>
            <a:ext cx="3810000" cy="4114800"/>
          </a:xfrm>
        </p:spPr>
        <p:txBody>
          <a:bodyPr/>
          <a:lstStyle/>
          <a:p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295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33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162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14F7939-BE84-4B2F-8ADE-C356D3AD3152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3030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ítulo, objetos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954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2954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2578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295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33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162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890B24FF-427A-491B-919A-632DCA5B2D23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1800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ítulo y diagrama u organigra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954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SmartArt"/>
          <p:cNvSpPr>
            <a:spLocks noGrp="1"/>
          </p:cNvSpPr>
          <p:nvPr>
            <p:ph type="dgm" idx="1"/>
          </p:nvPr>
        </p:nvSpPr>
        <p:spPr>
          <a:xfrm>
            <a:off x="1295400" y="1981200"/>
            <a:ext cx="7772400" cy="4114800"/>
          </a:xfrm>
        </p:spPr>
        <p:txBody>
          <a:bodyPr/>
          <a:lstStyle/>
          <a:p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1295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33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162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49A5981-83F1-4A2F-AE2F-25697FF46738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2009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95400" y="609600"/>
            <a:ext cx="77724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12954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8100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12954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33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162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EB8567C-A57A-4A18-8178-EDCC9DBA3645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199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E8D93B-3179-4D5A-BD88-110D562CD699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0542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0A4C3F-FA92-485E-B180-C990FAFC3C4A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270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2954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57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023762-5B91-4BC8-AD4B-9CB7C52DE3FB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282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E3E147-CB69-43AC-9B70-852F36CED939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109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3E600D-A418-4A5C-9519-8879D94F5E5F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881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6873ED-4A6F-4BAC-81A4-24516AEF194B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3920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FEB3FB-E53A-4B31-9793-3D4C771D4B3F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548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85719C-5C12-447D-BFB7-A9A9BAE210E1}" type="slidenum">
              <a:rPr lang="en-US">
                <a:solidFill>
                  <a:srgbClr val="FFFFFF"/>
                </a:solidFill>
              </a:rPr>
              <a:pPr/>
              <a:t>‹Nº›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8197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grpSp>
          <p:nvGrpSpPr>
            <p:cNvPr id="4099" name="Group 3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sp>
            <p:nvSpPr>
              <p:cNvPr id="4100" name="Rectangle 4"/>
              <p:cNvSpPr>
                <a:spLocks noChangeArrowheads="1"/>
              </p:cNvSpPr>
              <p:nvPr/>
            </p:nvSpPr>
            <p:spPr bwMode="white">
              <a:xfrm>
                <a:off x="0" y="0"/>
                <a:ext cx="5760" cy="384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s-MX" sz="2400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  <p:sp>
            <p:nvSpPr>
              <p:cNvPr id="4101" name="Rectangle 5"/>
              <p:cNvSpPr>
                <a:spLocks noChangeArrowheads="1"/>
              </p:cNvSpPr>
              <p:nvPr/>
            </p:nvSpPr>
            <p:spPr bwMode="white">
              <a:xfrm>
                <a:off x="0" y="384"/>
                <a:ext cx="5760" cy="3936"/>
              </a:xfrm>
              <a:prstGeom prst="rect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s-MX" sz="2400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</p:grpSp>
        <p:grpSp>
          <p:nvGrpSpPr>
            <p:cNvPr id="4102" name="Group 6"/>
            <p:cNvGrpSpPr>
              <a:grpSpLocks/>
            </p:cNvGrpSpPr>
            <p:nvPr/>
          </p:nvGrpSpPr>
          <p:grpSpPr bwMode="auto">
            <a:xfrm>
              <a:off x="0" y="0"/>
              <a:ext cx="1667" cy="3613"/>
              <a:chOff x="0" y="0"/>
              <a:chExt cx="1667" cy="3613"/>
            </a:xfrm>
          </p:grpSpPr>
          <p:pic>
            <p:nvPicPr>
              <p:cNvPr id="4103" name="Picture 7" descr="grapes"/>
              <p:cNvPicPr>
                <a:picLocks noChangeAspect="1" noChangeArrowheads="1"/>
              </p:cNvPicPr>
              <p:nvPr/>
            </p:nvPicPr>
            <p:blipFill>
              <a:blip r:embed="rId1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ltGray">
              <a:xfrm>
                <a:off x="163" y="0"/>
                <a:ext cx="534" cy="315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grpSp>
            <p:nvGrpSpPr>
              <p:cNvPr id="4104" name="Group 8"/>
              <p:cNvGrpSpPr>
                <a:grpSpLocks/>
              </p:cNvGrpSpPr>
              <p:nvPr/>
            </p:nvGrpSpPr>
            <p:grpSpPr bwMode="auto">
              <a:xfrm>
                <a:off x="226" y="0"/>
                <a:ext cx="80" cy="3613"/>
                <a:chOff x="226" y="0"/>
                <a:chExt cx="80" cy="3613"/>
              </a:xfrm>
            </p:grpSpPr>
            <p:sp>
              <p:nvSpPr>
                <p:cNvPr id="4105" name="Rectangle 9"/>
                <p:cNvSpPr>
                  <a:spLocks noChangeArrowheads="1"/>
                </p:cNvSpPr>
                <p:nvPr/>
              </p:nvSpPr>
              <p:spPr bwMode="ltGray">
                <a:xfrm>
                  <a:off x="226" y="0"/>
                  <a:ext cx="80" cy="853"/>
                </a:xfrm>
                <a:prstGeom prst="rect">
                  <a:avLst/>
                </a:pr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s-MX" sz="2400" smtClean="0">
                    <a:solidFill>
                      <a:srgbClr val="FFFFFF"/>
                    </a:solidFill>
                    <a:latin typeface="Times New Roman" pitchFamily="18" charset="0"/>
                  </a:endParaRPr>
                </a:p>
              </p:txBody>
            </p:sp>
            <p:sp>
              <p:nvSpPr>
                <p:cNvPr id="4106" name="Rectangle 10"/>
                <p:cNvSpPr>
                  <a:spLocks noChangeArrowheads="1"/>
                </p:cNvSpPr>
                <p:nvPr/>
              </p:nvSpPr>
              <p:spPr bwMode="ltGray">
                <a:xfrm>
                  <a:off x="226" y="840"/>
                  <a:ext cx="80" cy="2773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bg1"/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es-MX" sz="2400" smtClean="0">
                    <a:solidFill>
                      <a:srgbClr val="FFFFFF"/>
                    </a:solidFill>
                    <a:latin typeface="Times New Roman" pitchFamily="18" charset="0"/>
                  </a:endParaRPr>
                </a:p>
              </p:txBody>
            </p:sp>
          </p:grpSp>
          <p:sp>
            <p:nvSpPr>
              <p:cNvPr id="4107" name="Rectangle 11"/>
              <p:cNvSpPr>
                <a:spLocks noChangeArrowheads="1"/>
              </p:cNvSpPr>
              <p:nvPr/>
            </p:nvSpPr>
            <p:spPr bwMode="ltGray">
              <a:xfrm>
                <a:off x="0" y="347"/>
                <a:ext cx="1667" cy="80"/>
              </a:xfrm>
              <a:prstGeom prst="rect">
                <a:avLst/>
              </a:prstGeom>
              <a:gradFill rotWithShape="0">
                <a:gsLst>
                  <a:gs pos="0">
                    <a:schemeClr val="hlink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s-MX" sz="2400" smtClean="0">
                  <a:solidFill>
                    <a:srgbClr val="FFFFFF"/>
                  </a:solidFill>
                  <a:latin typeface="Times New Roman" pitchFamily="18" charset="0"/>
                </a:endParaRPr>
              </a:p>
            </p:txBody>
          </p:sp>
        </p:grpSp>
      </p:grpSp>
      <p:sp>
        <p:nvSpPr>
          <p:cNvPr id="4108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título del patrón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954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4110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954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 eaLnBrk="0" fontAlgn="base" hangingPunct="0">
              <a:spcAft>
                <a:spcPct val="0"/>
              </a:spcAft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4111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 eaLnBrk="0" fontAlgn="base" hangingPunct="0">
              <a:spcAft>
                <a:spcPct val="0"/>
              </a:spcAft>
            </a:pPr>
            <a:endParaRPr lang="en-US" smtClean="0">
              <a:solidFill>
                <a:srgbClr val="FFFFFF"/>
              </a:solidFill>
            </a:endParaRPr>
          </a:p>
        </p:txBody>
      </p:sp>
      <p:sp>
        <p:nvSpPr>
          <p:cNvPr id="4112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 eaLnBrk="0" fontAlgn="base" hangingPunct="0">
              <a:spcAft>
                <a:spcPct val="0"/>
              </a:spcAft>
            </a:pPr>
            <a:fld id="{DC616E2B-0F6D-4658-B386-82A7B58C06A3}" type="slidenum">
              <a:rPr lang="en-US" smtClean="0">
                <a:solidFill>
                  <a:srgbClr val="FFFFFF"/>
                </a:solidFill>
              </a:rPr>
              <a:pPr eaLnBrk="0" fontAlgn="base" hangingPunct="0">
                <a:spcAft>
                  <a:spcPct val="0"/>
                </a:spcAft>
              </a:pPr>
              <a:t>‹Nº›</a:t>
            </a:fld>
            <a:endParaRPr lang="en-US" smtClean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702803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4" Type="http://schemas.openxmlformats.org/officeDocument/2006/relationships/audio" Target="../media/audio2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slideLayout" Target="../slideLayouts/slideLayout2.xml"/><Relationship Id="rId7" Type="http://schemas.openxmlformats.org/officeDocument/2006/relationships/image" Target="../media/image3.wmf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2.x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audio" Target="../media/audio2.wav"/><Relationship Id="rId10" Type="http://schemas.openxmlformats.org/officeDocument/2006/relationships/oleObject" Target="../embeddings/oleObject4.bin"/><Relationship Id="rId4" Type="http://schemas.openxmlformats.org/officeDocument/2006/relationships/audio" Target="../media/audio1.wav"/><Relationship Id="rId9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Cartas para atributos</a:t>
            </a:r>
          </a:p>
        </p:txBody>
      </p:sp>
      <p:sp>
        <p:nvSpPr>
          <p:cNvPr id="68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kumimoji="0" lang="es-ES_tradnl" sz="2800">
                <a:latin typeface="Times New Roman" pitchFamily="18" charset="0"/>
              </a:rPr>
              <a:t>Existen muchas características de calidad que no son medidas con un instrumento de medición en una escala continua o al menos en una escala numérica. </a:t>
            </a:r>
          </a:p>
          <a:p>
            <a:r>
              <a:rPr kumimoji="0" lang="es-ES_tradnl" sz="2800">
                <a:latin typeface="Times New Roman" pitchFamily="18" charset="0"/>
              </a:rPr>
              <a:t>En estos casos, el producto o proceso se juzga como conforme o no conforme, dependiendo de si posee ciertos atributos;</a:t>
            </a:r>
          </a:p>
          <a:p>
            <a:r>
              <a:rPr kumimoji="0" lang="es-ES_tradnl" sz="2800">
                <a:latin typeface="Times New Roman" pitchFamily="18" charset="0"/>
              </a:rPr>
              <a:t>O también  al producto o proceso se le podrá contar el número de defectos o no conformidades que tiene. </a:t>
            </a:r>
            <a:endParaRPr kumimoji="0" lang="es-MX" sz="28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8370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ES_tradnl">
                <a:latin typeface="Univers" pitchFamily="34" charset="0"/>
              </a:rPr>
              <a:t>CARTAS P Y NP</a:t>
            </a:r>
            <a:endParaRPr lang="es-MX">
              <a:latin typeface="Univers" pitchFamily="34" charset="0"/>
            </a:endParaRPr>
          </a:p>
        </p:txBody>
      </p:sp>
      <p:sp>
        <p:nvSpPr>
          <p:cNvPr id="69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_tradnl">
                <a:latin typeface="Times New Roman" pitchFamily="18" charset="0"/>
              </a:rPr>
              <a:t>Con la carta p se analiza las variaciones en la fracción o proporción de artículos defectuosos por subgrupo</a:t>
            </a:r>
          </a:p>
          <a:p>
            <a:pPr algn="just"/>
            <a:r>
              <a:rPr lang="es-ES_tradnl">
                <a:latin typeface="Times New Roman" pitchFamily="18" charset="0"/>
              </a:rPr>
              <a:t>En la carta np se analiza la variación del número de artículos defectuosos por subgrupo</a:t>
            </a:r>
          </a:p>
          <a:p>
            <a:pPr algn="just"/>
            <a:r>
              <a:rPr lang="es-ES_tradnl">
                <a:latin typeface="Times New Roman" pitchFamily="18" charset="0"/>
              </a:rPr>
              <a:t>La distribución que modela estas variables es la binomial</a:t>
            </a:r>
            <a:endParaRPr lang="es-MX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3543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69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69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69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22" grpId="0" build="p" autoUpdateAnimBg="0"/>
      <p:bldP spid="696323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346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81000"/>
            <a:ext cx="7772400" cy="1143000"/>
          </a:xfrm>
        </p:spPr>
        <p:txBody>
          <a:bodyPr/>
          <a:lstStyle/>
          <a:p>
            <a:r>
              <a:rPr lang="es-ES_tradnl" sz="3600">
                <a:latin typeface="Univers" pitchFamily="34" charset="0"/>
              </a:rPr>
              <a:t>Ejemplo: Empacado de salchichas</a:t>
            </a:r>
            <a:endParaRPr lang="es-MX">
              <a:latin typeface="Univers" pitchFamily="34" charset="0"/>
            </a:endParaRPr>
          </a:p>
        </p:txBody>
      </p:sp>
      <p:sp>
        <p:nvSpPr>
          <p:cNvPr id="69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524000"/>
            <a:ext cx="7772400" cy="4114800"/>
          </a:xfrm>
        </p:spPr>
        <p:txBody>
          <a:bodyPr/>
          <a:lstStyle/>
          <a:p>
            <a:pPr algn="just"/>
            <a:r>
              <a:rPr lang="es-ES_tradnl">
                <a:latin typeface="Times New Roman" pitchFamily="18" charset="0"/>
              </a:rPr>
              <a:t>En las salchichas se tienen fallas en el empaque (falta de vacío)</a:t>
            </a:r>
          </a:p>
          <a:p>
            <a:pPr algn="just"/>
            <a:r>
              <a:rPr lang="es-ES_tradnl">
                <a:latin typeface="Times New Roman" pitchFamily="18" charset="0"/>
              </a:rPr>
              <a:t>Se venia inspeccionando al 100%, pero no se llevaba un registro de los resultados</a:t>
            </a:r>
          </a:p>
          <a:p>
            <a:pPr algn="just"/>
            <a:r>
              <a:rPr lang="es-ES_tradnl">
                <a:latin typeface="Times New Roman" pitchFamily="18" charset="0"/>
              </a:rPr>
              <a:t>Se toma una muestra de n artículos</a:t>
            </a:r>
          </a:p>
          <a:p>
            <a:pPr algn="just"/>
            <a:r>
              <a:rPr lang="es-ES_tradnl">
                <a:latin typeface="Times New Roman" pitchFamily="18" charset="0"/>
              </a:rPr>
              <a:t>Se encuentra cuantos de éstos son defectuosos (D</a:t>
            </a:r>
            <a:r>
              <a:rPr lang="es-ES_tradnl" baseline="-25000">
                <a:latin typeface="Times New Roman" pitchFamily="18" charset="0"/>
              </a:rPr>
              <a:t>i</a:t>
            </a:r>
            <a:r>
              <a:rPr lang="es-ES_tradnl">
                <a:latin typeface="Times New Roman" pitchFamily="18" charset="0"/>
              </a:rPr>
              <a:t>)</a:t>
            </a:r>
          </a:p>
          <a:p>
            <a:pPr algn="just"/>
            <a:r>
              <a:rPr lang="es-ES_tradnl">
                <a:latin typeface="Times New Roman" pitchFamily="18" charset="0"/>
              </a:rPr>
              <a:t>Se calcula p</a:t>
            </a:r>
            <a:r>
              <a:rPr lang="es-ES_tradnl" baseline="-25000">
                <a:latin typeface="Times New Roman" pitchFamily="18" charset="0"/>
              </a:rPr>
              <a:t>i</a:t>
            </a:r>
            <a:r>
              <a:rPr lang="es-ES_tradnl">
                <a:latin typeface="Times New Roman" pitchFamily="18" charset="0"/>
              </a:rPr>
              <a:t>= (D</a:t>
            </a:r>
            <a:r>
              <a:rPr lang="es-ES_tradnl" baseline="-25000">
                <a:latin typeface="Times New Roman" pitchFamily="18" charset="0"/>
              </a:rPr>
              <a:t>i</a:t>
            </a:r>
            <a:r>
              <a:rPr lang="es-ES_tradnl">
                <a:latin typeface="Times New Roman" pitchFamily="18" charset="0"/>
              </a:rPr>
              <a:t>/n). Las que son analizadas mediante la carta p.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63281943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7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7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6973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8" dur="500"/>
                                        <p:tgtEl>
                                          <p:spTgt spid="6973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3" dur="500"/>
                                        <p:tgtEl>
                                          <p:spTgt spid="6973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8" dur="500"/>
                                        <p:tgtEl>
                                          <p:spTgt spid="6973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3" dur="500"/>
                                        <p:tgtEl>
                                          <p:spTgt spid="6973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7346" grpId="0" build="p" autoUpdateAnimBg="0"/>
      <p:bldP spid="697347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99394" name="Object 2"/>
          <p:cNvGraphicFramePr>
            <a:graphicFrameLocks noChangeAspect="1"/>
          </p:cNvGraphicFramePr>
          <p:nvPr/>
        </p:nvGraphicFramePr>
        <p:xfrm>
          <a:off x="228600" y="700088"/>
          <a:ext cx="8915400" cy="532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1" name="Documento" r:id="rId3" imgW="5707440" imgH="3407040" progId="Word.Document.8">
                  <p:embed/>
                </p:oleObj>
              </mc:Choice>
              <mc:Fallback>
                <p:oleObj name="Documento" r:id="rId3" imgW="5707440" imgH="340704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700088"/>
                        <a:ext cx="8915400" cy="5321300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02486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381000"/>
            <a:ext cx="7772400" cy="1143000"/>
          </a:xfrm>
        </p:spPr>
        <p:txBody>
          <a:bodyPr/>
          <a:lstStyle/>
          <a:p>
            <a:r>
              <a:rPr lang="es-ES_tradnl"/>
              <a:t>Límites de Control Carta p</a:t>
            </a:r>
            <a:endParaRPr lang="es-MX"/>
          </a:p>
        </p:txBody>
      </p:sp>
      <p:graphicFrame>
        <p:nvGraphicFramePr>
          <p:cNvPr id="698371" name="Object 3"/>
          <p:cNvGraphicFramePr>
            <a:graphicFrameLocks noGrp="1" noChangeAspect="1"/>
          </p:cNvGraphicFramePr>
          <p:nvPr>
            <p:ph type="body" idx="1"/>
          </p:nvPr>
        </p:nvGraphicFramePr>
        <p:xfrm>
          <a:off x="1371600" y="1524000"/>
          <a:ext cx="7315200" cy="155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5" name="Ecuación" r:id="rId6" imgW="1968480" imgH="419040" progId="Equation.3">
                  <p:embed/>
                </p:oleObj>
              </mc:Choice>
              <mc:Fallback>
                <p:oleObj name="Ecuación" r:id="rId6" imgW="1968480" imgH="419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524000"/>
                        <a:ext cx="7315200" cy="1557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8372" name="Object 4"/>
          <p:cNvGraphicFramePr>
            <a:graphicFrameLocks noChangeAspect="1"/>
          </p:cNvGraphicFramePr>
          <p:nvPr/>
        </p:nvGraphicFramePr>
        <p:xfrm>
          <a:off x="1905000" y="3276600"/>
          <a:ext cx="4756150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6" name="Ecuación" r:id="rId8" imgW="1434960" imgH="431640" progId="Equation.3">
                  <p:embed/>
                </p:oleObj>
              </mc:Choice>
              <mc:Fallback>
                <p:oleObj name="Ecuación" r:id="rId8" imgW="14349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276600"/>
                        <a:ext cx="4756150" cy="117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98373" name="Object 5"/>
          <p:cNvGraphicFramePr>
            <a:graphicFrameLocks noChangeAspect="1"/>
          </p:cNvGraphicFramePr>
          <p:nvPr/>
        </p:nvGraphicFramePr>
        <p:xfrm>
          <a:off x="2098675" y="4648200"/>
          <a:ext cx="4672013" cy="117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87" name="Ecuación" r:id="rId10" imgW="1409400" imgH="431640" progId="Equation.3">
                  <p:embed/>
                </p:oleObj>
              </mc:Choice>
              <mc:Fallback>
                <p:oleObj name="Ecuación" r:id="rId10" imgW="14094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98675" y="4648200"/>
                        <a:ext cx="4672013" cy="1174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8374" name="Text Box 6"/>
          <p:cNvSpPr txBox="1">
            <a:spLocks noChangeArrowheads="1"/>
          </p:cNvSpPr>
          <p:nvPr/>
        </p:nvSpPr>
        <p:spPr bwMode="auto">
          <a:xfrm>
            <a:off x="2438400" y="6278563"/>
            <a:ext cx="4414838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sz="3200" smtClean="0">
                <a:solidFill>
                  <a:srgbClr val="660066"/>
                </a:solidFill>
              </a:rPr>
              <a:t>Con n tamaño de muestra</a:t>
            </a:r>
          </a:p>
        </p:txBody>
      </p:sp>
    </p:spTree>
    <p:extLst>
      <p:ext uri="{BB962C8B-B14F-4D97-AF65-F5344CB8AC3E}">
        <p14:creationId xmlns:p14="http://schemas.microsoft.com/office/powerpoint/2010/main" val="23989911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8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8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3" dur="500"/>
                                        <p:tgtEl>
                                          <p:spTgt spid="6983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CLIC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8370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05538" name="Object 2"/>
          <p:cNvGraphicFramePr>
            <a:graphicFrameLocks noChangeAspect="1"/>
          </p:cNvGraphicFramePr>
          <p:nvPr/>
        </p:nvGraphicFramePr>
        <p:xfrm>
          <a:off x="228600" y="762000"/>
          <a:ext cx="8915400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9" name="SGWIN StatFolios" r:id="rId3" imgW="6734160" imgH="2505240" progId="SGStatFolio">
                  <p:embed/>
                </p:oleObj>
              </mc:Choice>
              <mc:Fallback>
                <p:oleObj name="SGWIN StatFolios" r:id="rId3" imgW="6734160" imgH="2505240" progId="SGStatFolio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762000"/>
                        <a:ext cx="8915400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42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Salchichas</a:t>
            </a:r>
          </a:p>
        </p:txBody>
      </p:sp>
      <p:sp>
        <p:nvSpPr>
          <p:cNvPr id="70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ES_tradnl">
                <a:latin typeface="Times New Roman" pitchFamily="18" charset="0"/>
              </a:rPr>
              <a:t>Los puntos 1, 5 y 39 se salen de los límites. Por lo que ahí se hizo presente una causa especial que no siempre está en el proceso.</a:t>
            </a:r>
          </a:p>
          <a:p>
            <a:pPr algn="just"/>
            <a:r>
              <a:rPr lang="es-ES_tradnl">
                <a:latin typeface="Times New Roman" pitchFamily="18" charset="0"/>
              </a:rPr>
              <a:t>Se analizó qué pasó en tales puntos, y se encontró que en esas horas se cambió de película (rollo) de empaque. </a:t>
            </a:r>
          </a:p>
          <a:p>
            <a:pPr algn="just"/>
            <a:r>
              <a:rPr lang="es-ES_tradnl">
                <a:latin typeface="Times New Roman" pitchFamily="18" charset="0"/>
              </a:rPr>
              <a:t>No existía un método adecuado y estandarizado para cambiar la película.</a:t>
            </a:r>
          </a:p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20162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65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0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065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LATIG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63" grpId="0" build="p" autoUpdateAnimBg="0"/>
    </p:bldLst>
  </p:timing>
</p:sld>
</file>

<file path=ppt/theme/theme1.xml><?xml version="1.0" encoding="utf-8"?>
<a:theme xmlns:a="http://schemas.openxmlformats.org/drawingml/2006/main" name="Rosado">
  <a:themeElements>
    <a:clrScheme name="Rosado 4">
      <a:dk1>
        <a:srgbClr val="000000"/>
      </a:dk1>
      <a:lt1>
        <a:srgbClr val="FFFFFF"/>
      </a:lt1>
      <a:dk2>
        <a:srgbClr val="CC0099"/>
      </a:dk2>
      <a:lt2>
        <a:srgbClr val="FFCCFF"/>
      </a:lt2>
      <a:accent1>
        <a:srgbClr val="00FF00"/>
      </a:accent1>
      <a:accent2>
        <a:srgbClr val="9933FF"/>
      </a:accent2>
      <a:accent3>
        <a:srgbClr val="E2AACA"/>
      </a:accent3>
      <a:accent4>
        <a:srgbClr val="DADADA"/>
      </a:accent4>
      <a:accent5>
        <a:srgbClr val="AAFFAA"/>
      </a:accent5>
      <a:accent6>
        <a:srgbClr val="8A2DE7"/>
      </a:accent6>
      <a:hlink>
        <a:srgbClr val="660066"/>
      </a:hlink>
      <a:folHlink>
        <a:srgbClr val="006600"/>
      </a:folHlink>
    </a:clrScheme>
    <a:fontScheme name="Rosado">
      <a:majorFont>
        <a:latin typeface="Impact"/>
        <a:ea typeface=""/>
        <a:cs typeface=""/>
      </a:majorFont>
      <a:minorFont>
        <a:latin typeface="Impac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Rosado 1">
        <a:dk1>
          <a:srgbClr val="000000"/>
        </a:dk1>
        <a:lt1>
          <a:srgbClr val="FFFFFF"/>
        </a:lt1>
        <a:dk2>
          <a:srgbClr val="6600CC"/>
        </a:dk2>
        <a:lt2>
          <a:srgbClr val="CCECFF"/>
        </a:lt2>
        <a:accent1>
          <a:srgbClr val="00FFCC"/>
        </a:accent1>
        <a:accent2>
          <a:srgbClr val="9933FF"/>
        </a:accent2>
        <a:accent3>
          <a:srgbClr val="B8AAE2"/>
        </a:accent3>
        <a:accent4>
          <a:srgbClr val="DADADA"/>
        </a:accent4>
        <a:accent5>
          <a:srgbClr val="AAFFE2"/>
        </a:accent5>
        <a:accent6>
          <a:srgbClr val="8A2DE7"/>
        </a:accent6>
        <a:hlink>
          <a:srgbClr val="660066"/>
        </a:hlink>
        <a:folHlink>
          <a:srgbClr val="00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osado 2">
        <a:dk1>
          <a:srgbClr val="660066"/>
        </a:dk1>
        <a:lt1>
          <a:srgbClr val="FFFFFF"/>
        </a:lt1>
        <a:dk2>
          <a:srgbClr val="FF00FF"/>
        </a:dk2>
        <a:lt2>
          <a:srgbClr val="FFCC99"/>
        </a:lt2>
        <a:accent1>
          <a:srgbClr val="99FF99"/>
        </a:accent1>
        <a:accent2>
          <a:srgbClr val="CC66FF"/>
        </a:accent2>
        <a:accent3>
          <a:srgbClr val="FFFFFF"/>
        </a:accent3>
        <a:accent4>
          <a:srgbClr val="560056"/>
        </a:accent4>
        <a:accent5>
          <a:srgbClr val="CAFFCA"/>
        </a:accent5>
        <a:accent6>
          <a:srgbClr val="B95CE7"/>
        </a:accent6>
        <a:hlink>
          <a:srgbClr val="FF99CC"/>
        </a:hlink>
        <a:folHlink>
          <a:srgbClr val="00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sado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osado 4">
        <a:dk1>
          <a:srgbClr val="000000"/>
        </a:dk1>
        <a:lt1>
          <a:srgbClr val="FFFFFF"/>
        </a:lt1>
        <a:dk2>
          <a:srgbClr val="CC0099"/>
        </a:dk2>
        <a:lt2>
          <a:srgbClr val="FFCCFF"/>
        </a:lt2>
        <a:accent1>
          <a:srgbClr val="00FF00"/>
        </a:accent1>
        <a:accent2>
          <a:srgbClr val="9933FF"/>
        </a:accent2>
        <a:accent3>
          <a:srgbClr val="E2AACA"/>
        </a:accent3>
        <a:accent4>
          <a:srgbClr val="DADADA"/>
        </a:accent4>
        <a:accent5>
          <a:srgbClr val="AAFFAA"/>
        </a:accent5>
        <a:accent6>
          <a:srgbClr val="8A2DE7"/>
        </a:accent6>
        <a:hlink>
          <a:srgbClr val="660066"/>
        </a:hlink>
        <a:folHlink>
          <a:srgbClr val="00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Rosado 1">
    <a:dk1>
      <a:srgbClr val="000000"/>
    </a:dk1>
    <a:lt1>
      <a:srgbClr val="FFFFFF"/>
    </a:lt1>
    <a:dk2>
      <a:srgbClr val="6600CC"/>
    </a:dk2>
    <a:lt2>
      <a:srgbClr val="CCECFF"/>
    </a:lt2>
    <a:accent1>
      <a:srgbClr val="00FFCC"/>
    </a:accent1>
    <a:accent2>
      <a:srgbClr val="9933FF"/>
    </a:accent2>
    <a:accent3>
      <a:srgbClr val="B8AAE2"/>
    </a:accent3>
    <a:accent4>
      <a:srgbClr val="DADADA"/>
    </a:accent4>
    <a:accent5>
      <a:srgbClr val="AAFFE2"/>
    </a:accent5>
    <a:accent6>
      <a:srgbClr val="8A2DE7"/>
    </a:accent6>
    <a:hlink>
      <a:srgbClr val="660066"/>
    </a:hlink>
    <a:folHlink>
      <a:srgbClr val="006699"/>
    </a:folHlink>
  </a:clrScheme>
</a:themeOverride>
</file>

<file path=ppt/theme/themeOverride2.xml><?xml version="1.0" encoding="utf-8"?>
<a:themeOverride xmlns:a="http://schemas.openxmlformats.org/drawingml/2006/main">
  <a:clrScheme name="Rosado 2">
    <a:dk1>
      <a:srgbClr val="660066"/>
    </a:dk1>
    <a:lt1>
      <a:srgbClr val="FFFFFF"/>
    </a:lt1>
    <a:dk2>
      <a:srgbClr val="FF00FF"/>
    </a:dk2>
    <a:lt2>
      <a:srgbClr val="FFCC99"/>
    </a:lt2>
    <a:accent1>
      <a:srgbClr val="99FF99"/>
    </a:accent1>
    <a:accent2>
      <a:srgbClr val="CC66FF"/>
    </a:accent2>
    <a:accent3>
      <a:srgbClr val="FFFFFF"/>
    </a:accent3>
    <a:accent4>
      <a:srgbClr val="560056"/>
    </a:accent4>
    <a:accent5>
      <a:srgbClr val="CAFFCA"/>
    </a:accent5>
    <a:accent6>
      <a:srgbClr val="B95CE7"/>
    </a:accent6>
    <a:hlink>
      <a:srgbClr val="FF99CC"/>
    </a:hlink>
    <a:folHlink>
      <a:srgbClr val="0066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358</TotalTime>
  <Words>264</Words>
  <Application>Microsoft Office PowerPoint</Application>
  <PresentationFormat>Presentación en pantalla (4:3)</PresentationFormat>
  <Paragraphs>20</Paragraphs>
  <Slides>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3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Rosado</vt:lpstr>
      <vt:lpstr>Documento</vt:lpstr>
      <vt:lpstr>Ecuación</vt:lpstr>
      <vt:lpstr>SGWIN StatFolios</vt:lpstr>
      <vt:lpstr>Cartas para atributos</vt:lpstr>
      <vt:lpstr>CARTAS P Y NP</vt:lpstr>
      <vt:lpstr>Ejemplo: Empacado de salchichas</vt:lpstr>
      <vt:lpstr>Presentación de PowerPoint</vt:lpstr>
      <vt:lpstr>Límites de Control Carta p</vt:lpstr>
      <vt:lpstr>Presentación de PowerPoint</vt:lpstr>
      <vt:lpstr>Salchichas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Valued Acer Customer</dc:creator>
  <cp:lastModifiedBy>PORFIRIO</cp:lastModifiedBy>
  <cp:revision>17</cp:revision>
  <cp:lastPrinted>2012-04-26T00:06:03Z</cp:lastPrinted>
  <dcterms:created xsi:type="dcterms:W3CDTF">2012-04-20T03:22:56Z</dcterms:created>
  <dcterms:modified xsi:type="dcterms:W3CDTF">2012-04-26T00:24:06Z</dcterms:modified>
</cp:coreProperties>
</file>