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</p:sldIdLst>
  <p:sldSz cx="9144000" cy="6858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pic>
          <p:nvPicPr>
            <p:cNvPr id="5126" name="Picture 6" descr="grap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MX" sz="24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Haga clic para modificar el estilo de título del patrón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Haga clic para modificar el estilo de subtítulo del patrón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15079C91-33B6-443A-8B92-0A9C941C93F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6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D3898-E616-4082-9154-561A92B219A7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3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29CC2-3A39-49BA-8233-D6DF356767D4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86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91630A-A8E5-44BD-BC0A-B474B958E9F3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7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B517F8-94F2-430F-B45B-1351DA2B1E50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4F7939-BE84-4B2F-8ADE-C356D3AD3152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0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0B24FF-427A-491B-919A-632DCA5B2D23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295400" y="19812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9A5981-83F1-4A2F-AE2F-25697FF46738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0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B8567C-A57A-4A18-8178-EDCC9DBA3645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9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D93B-3179-4D5A-BD88-110D562CD699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4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A4C3F-FA92-485E-B180-C990FAFC3C4A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7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23762-5B91-4BC8-AD4B-9CB7C52DE3FB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8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3E147-CB69-43AC-9B70-852F36CED939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600D-A418-4A5C-9519-8879D94F5E5F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8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73ED-4A6F-4BAC-81A4-24516AEF194B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2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EB3FB-E53A-4B31-9793-3D4C771D4B3F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5719C-5C12-447D-BFB7-A9A9BAE210E1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4103" name="Picture 7" descr="grapes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104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4105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sz="2400" smtClean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MX" sz="2400" smtClean="0">
                    <a:solidFill>
                      <a:srgbClr val="FFFFFF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MX" sz="24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DC616E2B-0F6D-4658-B386-82A7B58C06A3}" type="slidenum">
              <a:rPr 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</a:pPr>
              <a:t>‹Nº›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280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audio" Target="../media/audio2.wav"/><Relationship Id="rId10" Type="http://schemas.openxmlformats.org/officeDocument/2006/relationships/oleObject" Target="../embeddings/oleObject4.bin"/><Relationship Id="rId4" Type="http://schemas.openxmlformats.org/officeDocument/2006/relationships/audio" Target="../media/audio1.wav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Cartas para atributos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s-ES_tradnl" sz="2800">
                <a:latin typeface="Times New Roman" pitchFamily="18" charset="0"/>
              </a:rPr>
              <a:t>Existen muchas características de calidad que no son medidas con un instrumento de medición en una escala continua o al menos en una escala numérica. </a:t>
            </a:r>
          </a:p>
          <a:p>
            <a:r>
              <a:rPr kumimoji="0" lang="es-ES_tradnl" sz="2800">
                <a:latin typeface="Times New Roman" pitchFamily="18" charset="0"/>
              </a:rPr>
              <a:t>En estos casos, el producto o proceso se juzga como conforme o no conforme, dependiendo de si posee ciertos atributos;</a:t>
            </a:r>
          </a:p>
          <a:p>
            <a:r>
              <a:rPr kumimoji="0" lang="es-ES_tradnl" sz="2800">
                <a:latin typeface="Times New Roman" pitchFamily="18" charset="0"/>
              </a:rPr>
              <a:t>O también  al producto o proceso se le podrá contar el número de defectos o no conformidades que tiene. </a:t>
            </a:r>
            <a:endParaRPr kumimoji="0" lang="es-MX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Univers" pitchFamily="34" charset="0"/>
              </a:rPr>
              <a:t>CARTAS P Y NP</a:t>
            </a:r>
            <a:endParaRPr lang="es-MX">
              <a:latin typeface="Univers" pitchFamily="34" charset="0"/>
            </a:endParaRP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>
                <a:latin typeface="Times New Roman" pitchFamily="18" charset="0"/>
              </a:rPr>
              <a:t>Con la carta p se analiza las variaciones en la fracción o proporción de artículos defectuosos por subgrupo</a:t>
            </a:r>
          </a:p>
          <a:p>
            <a:pPr algn="just"/>
            <a:r>
              <a:rPr lang="es-ES_tradnl">
                <a:latin typeface="Times New Roman" pitchFamily="18" charset="0"/>
              </a:rPr>
              <a:t>En la carta np se analiza la variación del número de artículos defectuosos por subgrupo</a:t>
            </a:r>
          </a:p>
          <a:p>
            <a:pPr algn="just"/>
            <a:r>
              <a:rPr lang="es-ES_tradnl">
                <a:latin typeface="Times New Roman" pitchFamily="18" charset="0"/>
              </a:rPr>
              <a:t>La distribución que modela estas variables es la binomial</a:t>
            </a:r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5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 build="p" autoUpdateAnimBg="0"/>
      <p:bldP spid="69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r>
              <a:rPr lang="es-ES_tradnl" sz="3600">
                <a:latin typeface="Univers" pitchFamily="34" charset="0"/>
              </a:rPr>
              <a:t>Ejemplo: Empacado de salchichas</a:t>
            </a:r>
            <a:endParaRPr lang="es-MX">
              <a:latin typeface="Univers" pitchFamily="34" charset="0"/>
            </a:endParaRP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114800"/>
          </a:xfrm>
        </p:spPr>
        <p:txBody>
          <a:bodyPr/>
          <a:lstStyle/>
          <a:p>
            <a:pPr algn="just"/>
            <a:r>
              <a:rPr lang="es-ES_tradnl">
                <a:latin typeface="Times New Roman" pitchFamily="18" charset="0"/>
              </a:rPr>
              <a:t>En las salchichas se tienen fallas en el empaque (falta de vacío)</a:t>
            </a:r>
          </a:p>
          <a:p>
            <a:pPr algn="just"/>
            <a:r>
              <a:rPr lang="es-ES_tradnl">
                <a:latin typeface="Times New Roman" pitchFamily="18" charset="0"/>
              </a:rPr>
              <a:t>Se venia inspeccionando al 100%, pero no se llevaba un registro de los resultados</a:t>
            </a:r>
          </a:p>
          <a:p>
            <a:pPr algn="just"/>
            <a:r>
              <a:rPr lang="es-ES_tradnl">
                <a:latin typeface="Times New Roman" pitchFamily="18" charset="0"/>
              </a:rPr>
              <a:t>Se toma una muestra de n artículos</a:t>
            </a:r>
          </a:p>
          <a:p>
            <a:pPr algn="just"/>
            <a:r>
              <a:rPr lang="es-ES_tradnl">
                <a:latin typeface="Times New Roman" pitchFamily="18" charset="0"/>
              </a:rPr>
              <a:t>Se encuentra cuantos de éstos son defectuosos (D</a:t>
            </a:r>
            <a:r>
              <a:rPr lang="es-ES_tradnl" baseline="-25000">
                <a:latin typeface="Times New Roman" pitchFamily="18" charset="0"/>
              </a:rPr>
              <a:t>i</a:t>
            </a:r>
            <a:r>
              <a:rPr lang="es-ES_tradnl">
                <a:latin typeface="Times New Roman" pitchFamily="18" charset="0"/>
              </a:rPr>
              <a:t>)</a:t>
            </a:r>
          </a:p>
          <a:p>
            <a:pPr algn="just"/>
            <a:r>
              <a:rPr lang="es-ES_tradnl">
                <a:latin typeface="Times New Roman" pitchFamily="18" charset="0"/>
              </a:rPr>
              <a:t>Se calcula p</a:t>
            </a:r>
            <a:r>
              <a:rPr lang="es-ES_tradnl" baseline="-25000">
                <a:latin typeface="Times New Roman" pitchFamily="18" charset="0"/>
              </a:rPr>
              <a:t>i</a:t>
            </a:r>
            <a:r>
              <a:rPr lang="es-ES_tradnl">
                <a:latin typeface="Times New Roman" pitchFamily="18" charset="0"/>
              </a:rPr>
              <a:t>= (D</a:t>
            </a:r>
            <a:r>
              <a:rPr lang="es-ES_tradnl" baseline="-25000">
                <a:latin typeface="Times New Roman" pitchFamily="18" charset="0"/>
              </a:rPr>
              <a:t>i</a:t>
            </a:r>
            <a:r>
              <a:rPr lang="es-ES_tradnl">
                <a:latin typeface="Times New Roman" pitchFamily="18" charset="0"/>
              </a:rPr>
              <a:t>/n). Las que son analizadas mediante la carta p.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328194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69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6" grpId="0" build="p" autoUpdateAnimBg="0"/>
      <p:bldP spid="6973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9394" name="Object 2"/>
          <p:cNvGraphicFramePr>
            <a:graphicFrameLocks noChangeAspect="1"/>
          </p:cNvGraphicFramePr>
          <p:nvPr/>
        </p:nvGraphicFramePr>
        <p:xfrm>
          <a:off x="228600" y="700088"/>
          <a:ext cx="8915400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o" r:id="rId3" imgW="5707440" imgH="3407040" progId="Word.Document.8">
                  <p:embed/>
                </p:oleObj>
              </mc:Choice>
              <mc:Fallback>
                <p:oleObj name="Documento" r:id="rId3" imgW="5707440" imgH="3407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0088"/>
                        <a:ext cx="8915400" cy="5321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4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r>
              <a:rPr lang="es-ES_tradnl"/>
              <a:t>Límites de Control Carta p</a:t>
            </a:r>
            <a:endParaRPr lang="es-MX"/>
          </a:p>
        </p:txBody>
      </p:sp>
      <p:graphicFrame>
        <p:nvGraphicFramePr>
          <p:cNvPr id="69837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371600" y="1524000"/>
          <a:ext cx="73152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cuación" r:id="rId6" imgW="1968480" imgH="419040" progId="Equation.3">
                  <p:embed/>
                </p:oleObj>
              </mc:Choice>
              <mc:Fallback>
                <p:oleObj name="Ecuación" r:id="rId6" imgW="1968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7315200" cy="155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1905000" y="3276600"/>
          <a:ext cx="47561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cuación" r:id="rId8" imgW="1434960" imgH="431640" progId="Equation.3">
                  <p:embed/>
                </p:oleObj>
              </mc:Choice>
              <mc:Fallback>
                <p:oleObj name="Ecuación" r:id="rId8" imgW="1434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76600"/>
                        <a:ext cx="47561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8373" name="Object 5"/>
          <p:cNvGraphicFramePr>
            <a:graphicFrameLocks noChangeAspect="1"/>
          </p:cNvGraphicFramePr>
          <p:nvPr/>
        </p:nvGraphicFramePr>
        <p:xfrm>
          <a:off x="2098675" y="4648200"/>
          <a:ext cx="467201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cuación" r:id="rId10" imgW="1409400" imgH="431640" progId="Equation.3">
                  <p:embed/>
                </p:oleObj>
              </mc:Choice>
              <mc:Fallback>
                <p:oleObj name="Ecuación" r:id="rId10" imgW="1409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4648200"/>
                        <a:ext cx="4672013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374" name="Text Box 6"/>
          <p:cNvSpPr txBox="1">
            <a:spLocks noChangeArrowheads="1"/>
          </p:cNvSpPr>
          <p:nvPr/>
        </p:nvSpPr>
        <p:spPr bwMode="auto">
          <a:xfrm>
            <a:off x="2438400" y="6278563"/>
            <a:ext cx="4414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3200" smtClean="0">
                <a:solidFill>
                  <a:srgbClr val="660066"/>
                </a:solidFill>
              </a:rPr>
              <a:t>Con n tamaño de muestra</a:t>
            </a:r>
          </a:p>
        </p:txBody>
      </p:sp>
    </p:spTree>
    <p:extLst>
      <p:ext uri="{BB962C8B-B14F-4D97-AF65-F5344CB8AC3E}">
        <p14:creationId xmlns:p14="http://schemas.microsoft.com/office/powerpoint/2010/main" val="2398991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98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5538" name="Object 2"/>
          <p:cNvGraphicFramePr>
            <a:graphicFrameLocks noChangeAspect="1"/>
          </p:cNvGraphicFramePr>
          <p:nvPr/>
        </p:nvGraphicFramePr>
        <p:xfrm>
          <a:off x="228600" y="762000"/>
          <a:ext cx="8915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SGWIN StatFolios" r:id="rId3" imgW="6734160" imgH="2505240" progId="SGStatFolio">
                  <p:embed/>
                </p:oleObj>
              </mc:Choice>
              <mc:Fallback>
                <p:oleObj name="SGWIN StatFolios" r:id="rId3" imgW="6734160" imgH="2505240" progId="SGStatFolio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9154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4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Salchichas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>
                <a:latin typeface="Times New Roman" pitchFamily="18" charset="0"/>
              </a:rPr>
              <a:t>Los puntos 1, 5 y 39 se salen de los límites. Por lo que ahí se hizo presente una causa especial que no siempre está en el proceso.</a:t>
            </a:r>
          </a:p>
          <a:p>
            <a:pPr algn="just"/>
            <a:r>
              <a:rPr lang="es-ES_tradnl">
                <a:latin typeface="Times New Roman" pitchFamily="18" charset="0"/>
              </a:rPr>
              <a:t>Se analizó qué pasó en tales puntos, y se encontró que en esas horas se cambió de película (rollo) de empaque. </a:t>
            </a:r>
          </a:p>
          <a:p>
            <a:pPr algn="just"/>
            <a:r>
              <a:rPr lang="es-ES_tradnl">
                <a:latin typeface="Times New Roman" pitchFamily="18" charset="0"/>
              </a:rPr>
              <a:t>No existía un método adecuado y estandarizado para cambiar la película.</a:t>
            </a:r>
          </a:p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16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 autoUpdateAnimBg="0"/>
    </p:bldLst>
  </p:timing>
</p:sld>
</file>

<file path=ppt/theme/theme1.xml><?xml version="1.0" encoding="utf-8"?>
<a:theme xmlns:a="http://schemas.openxmlformats.org/drawingml/2006/main" name="Rosado">
  <a:themeElements>
    <a:clrScheme name="Rosado 4">
      <a:dk1>
        <a:srgbClr val="000000"/>
      </a:dk1>
      <a:lt1>
        <a:srgbClr val="FFFFFF"/>
      </a:lt1>
      <a:dk2>
        <a:srgbClr val="CC0099"/>
      </a:dk2>
      <a:lt2>
        <a:srgbClr val="FFCCFF"/>
      </a:lt2>
      <a:accent1>
        <a:srgbClr val="00FF00"/>
      </a:accent1>
      <a:accent2>
        <a:srgbClr val="9933FF"/>
      </a:accent2>
      <a:accent3>
        <a:srgbClr val="E2AACA"/>
      </a:accent3>
      <a:accent4>
        <a:srgbClr val="DADADA"/>
      </a:accent4>
      <a:accent5>
        <a:srgbClr val="AAFFAA"/>
      </a:accent5>
      <a:accent6>
        <a:srgbClr val="8A2DE7"/>
      </a:accent6>
      <a:hlink>
        <a:srgbClr val="660066"/>
      </a:hlink>
      <a:folHlink>
        <a:srgbClr val="006600"/>
      </a:folHlink>
    </a:clrScheme>
    <a:fontScheme name="Rosado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osad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sad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d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sado 1">
    <a:dk1>
      <a:srgbClr val="000000"/>
    </a:dk1>
    <a:lt1>
      <a:srgbClr val="FFFFFF"/>
    </a:lt1>
    <a:dk2>
      <a:srgbClr val="6600CC"/>
    </a:dk2>
    <a:lt2>
      <a:srgbClr val="CCECFF"/>
    </a:lt2>
    <a:accent1>
      <a:srgbClr val="00FFCC"/>
    </a:accent1>
    <a:accent2>
      <a:srgbClr val="9933FF"/>
    </a:accent2>
    <a:accent3>
      <a:srgbClr val="B8AAE2"/>
    </a:accent3>
    <a:accent4>
      <a:srgbClr val="DADADA"/>
    </a:accent4>
    <a:accent5>
      <a:srgbClr val="AAFFE2"/>
    </a:accent5>
    <a:accent6>
      <a:srgbClr val="8A2DE7"/>
    </a:accent6>
    <a:hlink>
      <a:srgbClr val="660066"/>
    </a:hlink>
    <a:folHlink>
      <a:srgbClr val="006699"/>
    </a:folHlink>
  </a:clrScheme>
</a:themeOverride>
</file>

<file path=ppt/theme/themeOverride2.xml><?xml version="1.0" encoding="utf-8"?>
<a:themeOverride xmlns:a="http://schemas.openxmlformats.org/drawingml/2006/main">
  <a:clrScheme name="Rosado 2">
    <a:dk1>
      <a:srgbClr val="660066"/>
    </a:dk1>
    <a:lt1>
      <a:srgbClr val="FFFFFF"/>
    </a:lt1>
    <a:dk2>
      <a:srgbClr val="FF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560056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264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Rosado</vt:lpstr>
      <vt:lpstr>Documento</vt:lpstr>
      <vt:lpstr>Ecuación</vt:lpstr>
      <vt:lpstr>SGWIN StatFolios</vt:lpstr>
      <vt:lpstr>Cartas para atributos</vt:lpstr>
      <vt:lpstr>CARTAS P Y NP</vt:lpstr>
      <vt:lpstr>Ejemplo: Empacado de salchichas</vt:lpstr>
      <vt:lpstr>Presentación de PowerPoint</vt:lpstr>
      <vt:lpstr>Límites de Control Carta p</vt:lpstr>
      <vt:lpstr>Presentación de PowerPoint</vt:lpstr>
      <vt:lpstr>Salchichas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</cp:lastModifiedBy>
  <cp:revision>17</cp:revision>
  <cp:lastPrinted>2012-04-26T00:06:03Z</cp:lastPrinted>
  <dcterms:created xsi:type="dcterms:W3CDTF">2012-04-20T03:22:56Z</dcterms:created>
  <dcterms:modified xsi:type="dcterms:W3CDTF">2012-04-26T00:24:06Z</dcterms:modified>
</cp:coreProperties>
</file>