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8" r:id="rId2"/>
    <p:sldId id="294" r:id="rId3"/>
    <p:sldId id="295" r:id="rId4"/>
    <p:sldId id="317" r:id="rId5"/>
    <p:sldId id="296" r:id="rId6"/>
    <p:sldId id="297" r:id="rId7"/>
    <p:sldId id="298" r:id="rId8"/>
    <p:sldId id="299" r:id="rId9"/>
    <p:sldId id="300" r:id="rId10"/>
    <p:sldId id="320" r:id="rId11"/>
    <p:sldId id="319" r:id="rId12"/>
    <p:sldId id="318" r:id="rId13"/>
    <p:sldId id="303" r:id="rId14"/>
    <p:sldId id="321" r:id="rId15"/>
    <p:sldId id="322" r:id="rId16"/>
    <p:sldId id="323" r:id="rId17"/>
    <p:sldId id="305" r:id="rId18"/>
    <p:sldId id="306" r:id="rId19"/>
    <p:sldId id="324" r:id="rId20"/>
    <p:sldId id="313" r:id="rId21"/>
  </p:sldIdLst>
  <p:sldSz cx="9144000" cy="6858000" type="screen4x3"/>
  <p:notesSz cx="6858000" cy="9144000"/>
  <p:custDataLst>
    <p:tags r:id="rId23"/>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40C5D-3152-4FC4-B330-EC27EF3B70D5}" type="datetimeFigureOut">
              <a:rPr lang="es-MX" smtClean="0"/>
              <a:t>29/09/2019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557EB-B507-42EC-8202-A96869623EC4}" type="slidenum">
              <a:rPr lang="es-MX" smtClean="0"/>
              <a:t>‹Nº›</a:t>
            </a:fld>
            <a:endParaRPr lang="es-MX"/>
          </a:p>
        </p:txBody>
      </p:sp>
    </p:spTree>
    <p:extLst>
      <p:ext uri="{BB962C8B-B14F-4D97-AF65-F5344CB8AC3E}">
        <p14:creationId xmlns:p14="http://schemas.microsoft.com/office/powerpoint/2010/main" val="334452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1DE1A1-19EA-4081-8700-F5C16E8191B4}" type="slidenum">
              <a:rPr lang="es-MX"/>
              <a:pPr/>
              <a:t>2</a:t>
            </a:fld>
            <a:endParaRPr lang="es-MX"/>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76570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393AF-2E63-4EBF-BC61-3FB8FC1F8311}" type="slidenum">
              <a:rPr lang="es-MX"/>
              <a:pPr/>
              <a:t>14</a:t>
            </a:fld>
            <a:endParaRPr lang="es-MX"/>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594066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15319-482A-4F85-8F0F-5972D1A9F318}" type="slidenum">
              <a:rPr lang="es-MX"/>
              <a:pPr/>
              <a:t>17</a:t>
            </a:fld>
            <a:endParaRPr lang="es-MX"/>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3908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976A4-9DF0-442B-8D3C-51861DCBDDBD}" type="slidenum">
              <a:rPr lang="es-MX"/>
              <a:pPr/>
              <a:t>18</a:t>
            </a:fld>
            <a:endParaRPr lang="es-MX"/>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589336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976A4-9DF0-442B-8D3C-51861DCBDDBD}" type="slidenum">
              <a:rPr lang="es-MX"/>
              <a:pPr/>
              <a:t>19</a:t>
            </a:fld>
            <a:endParaRPr lang="es-MX"/>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36583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2913C-CD56-4CD8-9167-77D4D5D9CF43}" type="slidenum">
              <a:rPr lang="es-MX"/>
              <a:pPr/>
              <a:t>3</a:t>
            </a:fld>
            <a:endParaRPr lang="es-MX"/>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73872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5</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07910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E17DE-8153-4102-80D6-0BF02F58C9AE}" type="slidenum">
              <a:rPr lang="es-MX"/>
              <a:pPr/>
              <a:t>6</a:t>
            </a:fld>
            <a:endParaRPr lang="es-MX"/>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387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0FDFA-8751-481D-8BA3-698B0DA640A0}" type="slidenum">
              <a:rPr lang="es-MX"/>
              <a:pPr/>
              <a:t>7</a:t>
            </a:fld>
            <a:endParaRPr lang="es-MX"/>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60294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48250-C37C-4B0A-8743-AB6109FD72E0}" type="slidenum">
              <a:rPr lang="es-MX"/>
              <a:pPr/>
              <a:t>8</a:t>
            </a:fld>
            <a:endParaRPr lang="es-MX"/>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14863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393AF-2E63-4EBF-BC61-3FB8FC1F8311}" type="slidenum">
              <a:rPr lang="es-MX"/>
              <a:pPr/>
              <a:t>9</a:t>
            </a:fld>
            <a:endParaRPr lang="es-MX"/>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29515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0FDFA-8751-481D-8BA3-698B0DA640A0}" type="slidenum">
              <a:rPr lang="es-MX"/>
              <a:pPr/>
              <a:t>12</a:t>
            </a:fld>
            <a:endParaRPr lang="es-MX"/>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89842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9B0904-37EB-479F-9FC6-AA4A6485F09E}" type="slidenum">
              <a:rPr lang="es-MX"/>
              <a:pPr/>
              <a:t>13</a:t>
            </a:fld>
            <a:endParaRPr lang="es-MX"/>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55659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52424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8712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56564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05957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56136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8D052D9-BF90-42C8-8F25-16E785FC0593}" type="datetimeFigureOut">
              <a:rPr lang="es-MX" smtClean="0"/>
              <a:t>29/09/2019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12376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8D052D9-BF90-42C8-8F25-16E785FC0593}" type="datetimeFigureOut">
              <a:rPr lang="es-MX" smtClean="0"/>
              <a:t>29/09/2019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418495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8D052D9-BF90-42C8-8F25-16E785FC0593}" type="datetimeFigureOut">
              <a:rPr lang="es-MX" smtClean="0"/>
              <a:t>29/09/2019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5508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D052D9-BF90-42C8-8F25-16E785FC0593}" type="datetimeFigureOut">
              <a:rPr lang="es-MX" smtClean="0"/>
              <a:t>29/09/2019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24299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29/09/2019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8492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29/09/2019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426308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D052D9-BF90-42C8-8F25-16E785FC0593}" type="datetimeFigureOut">
              <a:rPr lang="es-MX" smtClean="0"/>
              <a:t>29/09/2019</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47372-E1FE-4576-902F-F3C35822B073}" type="slidenum">
              <a:rPr lang="es-MX" smtClean="0"/>
              <a:t>‹Nº›</a:t>
            </a:fld>
            <a:endParaRPr lang="es-MX"/>
          </a:p>
        </p:txBody>
      </p:sp>
    </p:spTree>
    <p:extLst>
      <p:ext uri="{BB962C8B-B14F-4D97-AF65-F5344CB8AC3E}">
        <p14:creationId xmlns:p14="http://schemas.microsoft.com/office/powerpoint/2010/main" val="7801112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1.emf"/><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1.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2.wmf"/><Relationship Id="rId10" Type="http://schemas.openxmlformats.org/officeDocument/2006/relationships/image" Target="../media/image15.emf"/><Relationship Id="rId4" Type="http://schemas.openxmlformats.org/officeDocument/2006/relationships/oleObject" Target="../embeddings/oleObject6.bin"/><Relationship Id="rId9" Type="http://schemas.openxmlformats.org/officeDocument/2006/relationships/image" Target="../media/image14.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6.wmf"/><Relationship Id="rId4"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notesSlide" Target="../notesSlides/notesSlide13.xml"/><Relationship Id="rId7"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9.png"/><Relationship Id="rId5" Type="http://schemas.openxmlformats.org/officeDocument/2006/relationships/image" Target="../media/image16.w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3" Type="http://schemas.openxmlformats.org/officeDocument/2006/relationships/hyperlink" Target="file:///C:\Documents%20and%20Settings\PORFIRIO\Mis%20documentos\sesion1.estadistica.descriptiva.pp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10" Type="http://schemas.openxmlformats.org/officeDocument/2006/relationships/image" Target="../media/image8.png"/><Relationship Id="rId4" Type="http://schemas.openxmlformats.org/officeDocument/2006/relationships/oleObject" Target="../embeddings/oleObject1.bin"/><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32560" y="359898"/>
            <a:ext cx="7406640" cy="3645166"/>
          </a:xfrm>
        </p:spPr>
        <p:txBody>
          <a:bodyPr>
            <a:normAutofit/>
          </a:bodyPr>
          <a:lstStyle/>
          <a:p>
            <a:pPr algn="ctr"/>
            <a:r>
              <a:rPr lang="es-MX" sz="6000" dirty="0">
                <a:solidFill>
                  <a:schemeClr val="accent1">
                    <a:lumMod val="50000"/>
                  </a:schemeClr>
                </a:solidFill>
              </a:rPr>
              <a:t>COMPARACION DE DOS PROCESOS</a:t>
            </a:r>
          </a:p>
        </p:txBody>
      </p:sp>
      <p:sp>
        <p:nvSpPr>
          <p:cNvPr id="3" name="2 Subtítulo"/>
          <p:cNvSpPr>
            <a:spLocks noGrp="1"/>
          </p:cNvSpPr>
          <p:nvPr>
            <p:ph type="subTitle" idx="1"/>
          </p:nvPr>
        </p:nvSpPr>
        <p:spPr>
          <a:xfrm>
            <a:off x="3779912" y="4869160"/>
            <a:ext cx="5030376" cy="1152128"/>
          </a:xfrm>
        </p:spPr>
        <p:txBody>
          <a:bodyPr/>
          <a:lstStyle/>
          <a:p>
            <a:pPr algn="r"/>
            <a:r>
              <a:rPr lang="es-MX" dirty="0">
                <a:solidFill>
                  <a:schemeClr val="accent1">
                    <a:lumMod val="75000"/>
                  </a:schemeClr>
                </a:solidFill>
              </a:rPr>
              <a:t>Dr. Porfirio Gutiérrez González</a:t>
            </a:r>
          </a:p>
          <a:p>
            <a:pPr algn="r"/>
            <a:r>
              <a:rPr lang="es-MX" dirty="0">
                <a:solidFill>
                  <a:schemeClr val="accent1">
                    <a:lumMod val="75000"/>
                  </a:schemeClr>
                </a:solidFill>
              </a:rPr>
              <a:t>pgutierrezglez@gmail.com</a:t>
            </a:r>
          </a:p>
        </p:txBody>
      </p:sp>
      <p:pic>
        <p:nvPicPr>
          <p:cNvPr id="12290" name="Picture 2" descr="C:\Users\LAURA\AppData\Local\Microsoft\Windows\Temporary Internet Files\Content.IE5\O3LCVPLS\MC900237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149080"/>
            <a:ext cx="1650749" cy="2172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86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312726E-F540-4DAF-AB7F-CD73B4414773}"/>
              </a:ext>
            </a:extLst>
          </p:cNvPr>
          <p:cNvPicPr>
            <a:picLocks noChangeAspect="1"/>
          </p:cNvPicPr>
          <p:nvPr/>
        </p:nvPicPr>
        <p:blipFill>
          <a:blip r:embed="rId2"/>
          <a:stretch>
            <a:fillRect/>
          </a:stretch>
        </p:blipFill>
        <p:spPr>
          <a:xfrm>
            <a:off x="395536" y="260648"/>
            <a:ext cx="8568952" cy="4104456"/>
          </a:xfrm>
          <a:prstGeom prst="rect">
            <a:avLst/>
          </a:prstGeom>
        </p:spPr>
      </p:pic>
      <p:sp>
        <p:nvSpPr>
          <p:cNvPr id="3" name="CuadroTexto 2">
            <a:extLst>
              <a:ext uri="{FF2B5EF4-FFF2-40B4-BE49-F238E27FC236}">
                <a16:creationId xmlns:a16="http://schemas.microsoft.com/office/drawing/2014/main" id="{FCCDC31C-CCAA-4224-9486-EB2DF5A0A005}"/>
              </a:ext>
            </a:extLst>
          </p:cNvPr>
          <p:cNvSpPr txBox="1"/>
          <p:nvPr/>
        </p:nvSpPr>
        <p:spPr>
          <a:xfrm>
            <a:off x="318024" y="4541341"/>
            <a:ext cx="8208912" cy="461665"/>
          </a:xfrm>
          <a:prstGeom prst="rect">
            <a:avLst/>
          </a:prstGeom>
          <a:noFill/>
        </p:spPr>
        <p:txBody>
          <a:bodyPr wrap="square" rtlCol="0">
            <a:spAutoFit/>
          </a:bodyPr>
          <a:lstStyle/>
          <a:p>
            <a:r>
              <a:rPr lang="es-MX" sz="2400" b="1" dirty="0">
                <a:solidFill>
                  <a:srgbClr val="002060"/>
                </a:solidFill>
              </a:rPr>
              <a:t>Valor de P=0.00000017877+ 0.00000017877=0.0000003575</a:t>
            </a:r>
          </a:p>
        </p:txBody>
      </p:sp>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1DB48E26-44DD-471F-9FE0-854667529665}"/>
                  </a:ext>
                </a:extLst>
              </p:cNvPr>
              <p:cNvSpPr txBox="1"/>
              <p:nvPr/>
            </p:nvSpPr>
            <p:spPr>
              <a:xfrm>
                <a:off x="377697" y="4994577"/>
                <a:ext cx="134274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2060"/>
                          </a:solidFill>
                          <a:latin typeface="Cambria Math" panose="02040503050406030204" pitchFamily="18" charset="0"/>
                          <a:ea typeface="Cambria Math" panose="02040503050406030204" pitchFamily="18" charset="0"/>
                        </a:rPr>
                        <m:t>𝜶</m:t>
                      </m:r>
                      <m:r>
                        <a:rPr lang="es-MX" sz="2400" b="1" i="1" smtClean="0">
                          <a:solidFill>
                            <a:srgbClr val="002060"/>
                          </a:solidFill>
                          <a:latin typeface="Cambria Math" panose="02040503050406030204" pitchFamily="18" charset="0"/>
                          <a:ea typeface="Cambria Math" panose="02040503050406030204" pitchFamily="18" charset="0"/>
                        </a:rPr>
                        <m:t>=</m:t>
                      </m:r>
                      <m:r>
                        <a:rPr lang="es-MX" sz="2400" b="1" i="1" smtClean="0">
                          <a:solidFill>
                            <a:srgbClr val="002060"/>
                          </a:solidFill>
                          <a:latin typeface="Cambria Math" panose="02040503050406030204" pitchFamily="18" charset="0"/>
                          <a:ea typeface="Cambria Math" panose="02040503050406030204" pitchFamily="18" charset="0"/>
                        </a:rPr>
                        <m:t>𝟎</m:t>
                      </m:r>
                      <m:r>
                        <a:rPr lang="es-MX" sz="2400" b="1" i="1" smtClean="0">
                          <a:solidFill>
                            <a:srgbClr val="002060"/>
                          </a:solidFill>
                          <a:latin typeface="Cambria Math" panose="02040503050406030204" pitchFamily="18" charset="0"/>
                          <a:ea typeface="Cambria Math" panose="02040503050406030204" pitchFamily="18" charset="0"/>
                        </a:rPr>
                        <m:t>.</m:t>
                      </m:r>
                      <m:r>
                        <a:rPr lang="es-MX" sz="2400" b="1" i="1" smtClean="0">
                          <a:solidFill>
                            <a:srgbClr val="002060"/>
                          </a:solidFill>
                          <a:latin typeface="Cambria Math" panose="02040503050406030204" pitchFamily="18" charset="0"/>
                          <a:ea typeface="Cambria Math" panose="02040503050406030204" pitchFamily="18" charset="0"/>
                        </a:rPr>
                        <m:t>𝟎𝟓</m:t>
                      </m:r>
                    </m:oMath>
                  </m:oMathPara>
                </a14:m>
                <a:endParaRPr lang="es-MX" sz="2400" b="1" dirty="0">
                  <a:solidFill>
                    <a:srgbClr val="002060"/>
                  </a:solidFill>
                </a:endParaRPr>
              </a:p>
            </p:txBody>
          </p:sp>
        </mc:Choice>
        <mc:Fallback xmlns="">
          <p:sp>
            <p:nvSpPr>
              <p:cNvPr id="4" name="CuadroTexto 3">
                <a:extLst>
                  <a:ext uri="{FF2B5EF4-FFF2-40B4-BE49-F238E27FC236}">
                    <a16:creationId xmlns:a16="http://schemas.microsoft.com/office/drawing/2014/main" id="{1DB48E26-44DD-471F-9FE0-854667529665}"/>
                  </a:ext>
                </a:extLst>
              </p:cNvPr>
              <p:cNvSpPr txBox="1">
                <a:spLocks noRot="1" noChangeAspect="1" noMove="1" noResize="1" noEditPoints="1" noAdjustHandles="1" noChangeArrowheads="1" noChangeShapeType="1" noTextEdit="1"/>
              </p:cNvSpPr>
              <p:nvPr/>
            </p:nvSpPr>
            <p:spPr>
              <a:xfrm>
                <a:off x="377697" y="4994577"/>
                <a:ext cx="1342740" cy="369332"/>
              </a:xfrm>
              <a:prstGeom prst="rect">
                <a:avLst/>
              </a:prstGeom>
              <a:blipFill>
                <a:blip r:embed="rId3"/>
                <a:stretch>
                  <a:fillRect l="-2727" r="-5455" b="-819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E65BD73C-28AA-49DB-9318-237DE465430F}"/>
                  </a:ext>
                </a:extLst>
              </p:cNvPr>
              <p:cNvSpPr/>
              <p:nvPr/>
            </p:nvSpPr>
            <p:spPr>
              <a:xfrm>
                <a:off x="287524" y="5456242"/>
                <a:ext cx="8568952" cy="1200329"/>
              </a:xfrm>
              <a:prstGeom prst="rect">
                <a:avLst/>
              </a:prstGeom>
            </p:spPr>
            <p:txBody>
              <a:bodyPr wrap="square">
                <a:spAutoFit/>
              </a:bodyPr>
              <a:lstStyle/>
              <a:p>
                <a:pPr algn="just"/>
                <a:r>
                  <a:rPr lang="es-MX" sz="2400" b="1" dirty="0">
                    <a:solidFill>
                      <a:srgbClr val="0070C0"/>
                    </a:solidFill>
                  </a:rPr>
                  <a:t>Valor de P=0.0000003575&lt;</a:t>
                </a:r>
                <a:r>
                  <a:rPr lang="es-MX" sz="2400" b="1" dirty="0">
                    <a:solidFill>
                      <a:srgbClr val="002060"/>
                    </a:solidFill>
                    <a:ea typeface="Cambria Math" panose="02040503050406030204" pitchFamily="18" charset="0"/>
                  </a:rPr>
                  <a:t>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𝜶</m:t>
                    </m:r>
                    <m:r>
                      <a:rPr lang="es-MX" sz="2400" b="1" i="1">
                        <a:solidFill>
                          <a:srgbClr val="002060"/>
                        </a:solidFill>
                        <a:latin typeface="Cambria Math" panose="02040503050406030204" pitchFamily="18" charset="0"/>
                        <a:ea typeface="Cambria Math" panose="02040503050406030204" pitchFamily="18" charset="0"/>
                      </a:rPr>
                      <m:t> </m:t>
                    </m:r>
                  </m:oMath>
                </a14:m>
                <a:r>
                  <a:rPr lang="es-MX" sz="2400" b="1" dirty="0">
                    <a:solidFill>
                      <a:srgbClr val="0070C0"/>
                    </a:solidFill>
                  </a:rPr>
                  <a:t>=0.05</a:t>
                </a:r>
                <a:r>
                  <a:rPr lang="es-MX" sz="2400" b="1" dirty="0">
                    <a:solidFill>
                      <a:srgbClr val="0070C0"/>
                    </a:solidFill>
                    <a:sym typeface="Symbol" pitchFamily="18" charset="2"/>
                  </a:rPr>
                  <a:t>,  Se rechaza la hipótesis nula, lo que significa que  existen  diferencias en los promedios de dureza  en relación a los porcentajes de almidón. </a:t>
                </a:r>
                <a:endParaRPr lang="es-MX" sz="2400" b="1" dirty="0">
                  <a:solidFill>
                    <a:srgbClr val="FF0000"/>
                  </a:solidFill>
                </a:endParaRPr>
              </a:p>
            </p:txBody>
          </p:sp>
        </mc:Choice>
        <mc:Fallback xmlns="">
          <p:sp>
            <p:nvSpPr>
              <p:cNvPr id="5" name="Rectángulo 4">
                <a:extLst>
                  <a:ext uri="{FF2B5EF4-FFF2-40B4-BE49-F238E27FC236}">
                    <a16:creationId xmlns:a16="http://schemas.microsoft.com/office/drawing/2014/main" id="{E65BD73C-28AA-49DB-9318-237DE465430F}"/>
                  </a:ext>
                </a:extLst>
              </p:cNvPr>
              <p:cNvSpPr>
                <a:spLocks noRot="1" noChangeAspect="1" noMove="1" noResize="1" noEditPoints="1" noAdjustHandles="1" noChangeArrowheads="1" noChangeShapeType="1" noTextEdit="1"/>
              </p:cNvSpPr>
              <p:nvPr/>
            </p:nvSpPr>
            <p:spPr>
              <a:xfrm>
                <a:off x="287524" y="5456242"/>
                <a:ext cx="8568952" cy="1200329"/>
              </a:xfrm>
              <a:prstGeom prst="rect">
                <a:avLst/>
              </a:prstGeom>
              <a:blipFill>
                <a:blip r:embed="rId4"/>
                <a:stretch>
                  <a:fillRect l="-1067" t="-4061" r="-1138" b="-10660"/>
                </a:stretch>
              </a:blipFill>
            </p:spPr>
            <p:txBody>
              <a:bodyPr/>
              <a:lstStyle/>
              <a:p>
                <a:r>
                  <a:rPr lang="es-MX">
                    <a:noFill/>
                  </a:rPr>
                  <a:t> </a:t>
                </a:r>
              </a:p>
            </p:txBody>
          </p:sp>
        </mc:Fallback>
      </mc:AlternateContent>
    </p:spTree>
    <p:extLst>
      <p:ext uri="{BB962C8B-B14F-4D97-AF65-F5344CB8AC3E}">
        <p14:creationId xmlns:p14="http://schemas.microsoft.com/office/powerpoint/2010/main" val="11669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E882DC51-1929-435D-863D-6D52C45FBA95}"/>
              </a:ext>
            </a:extLst>
          </p:cNvPr>
          <p:cNvGraphicFramePr>
            <a:graphicFrameLocks noGrp="1"/>
          </p:cNvGraphicFramePr>
          <p:nvPr>
            <p:extLst>
              <p:ext uri="{D42A27DB-BD31-4B8C-83A1-F6EECF244321}">
                <p14:modId xmlns:p14="http://schemas.microsoft.com/office/powerpoint/2010/main" val="3368055384"/>
              </p:ext>
            </p:extLst>
          </p:nvPr>
        </p:nvGraphicFramePr>
        <p:xfrm>
          <a:off x="395535" y="700906"/>
          <a:ext cx="8352930" cy="1548015"/>
        </p:xfrm>
        <a:graphic>
          <a:graphicData uri="http://schemas.openxmlformats.org/drawingml/2006/table">
            <a:tbl>
              <a:tblPr/>
              <a:tblGrid>
                <a:gridCol w="2304256">
                  <a:extLst>
                    <a:ext uri="{9D8B030D-6E8A-4147-A177-3AD203B41FA5}">
                      <a16:colId xmlns:a16="http://schemas.microsoft.com/office/drawing/2014/main" val="2135538511"/>
                    </a:ext>
                  </a:extLst>
                </a:gridCol>
                <a:gridCol w="792088">
                  <a:extLst>
                    <a:ext uri="{9D8B030D-6E8A-4147-A177-3AD203B41FA5}">
                      <a16:colId xmlns:a16="http://schemas.microsoft.com/office/drawing/2014/main" val="1556940758"/>
                    </a:ext>
                  </a:extLst>
                </a:gridCol>
                <a:gridCol w="1296144">
                  <a:extLst>
                    <a:ext uri="{9D8B030D-6E8A-4147-A177-3AD203B41FA5}">
                      <a16:colId xmlns:a16="http://schemas.microsoft.com/office/drawing/2014/main" val="1951239379"/>
                    </a:ext>
                  </a:extLst>
                </a:gridCol>
                <a:gridCol w="1584176">
                  <a:extLst>
                    <a:ext uri="{9D8B030D-6E8A-4147-A177-3AD203B41FA5}">
                      <a16:colId xmlns:a16="http://schemas.microsoft.com/office/drawing/2014/main" val="584881629"/>
                    </a:ext>
                  </a:extLst>
                </a:gridCol>
                <a:gridCol w="2376266">
                  <a:extLst>
                    <a:ext uri="{9D8B030D-6E8A-4147-A177-3AD203B41FA5}">
                      <a16:colId xmlns:a16="http://schemas.microsoft.com/office/drawing/2014/main" val="2439990285"/>
                    </a:ext>
                  </a:extLst>
                </a:gridCol>
              </a:tblGrid>
              <a:tr h="769065">
                <a:tc>
                  <a:txBody>
                    <a:bodyPr/>
                    <a:lstStyle/>
                    <a:p>
                      <a:pPr algn="l" fontAlgn="b"/>
                      <a:r>
                        <a:rPr lang="es-MX" sz="2400" b="1" i="0" dirty="0">
                          <a:solidFill>
                            <a:srgbClr val="0070C0"/>
                          </a:solidFill>
                          <a:effectLst/>
                          <a:latin typeface="Arial" panose="020B0604020202020204" pitchFamily="34" charset="0"/>
                          <a:cs typeface="Arial" panose="020B0604020202020204" pitchFamily="34" charset="0"/>
                        </a:rPr>
                        <a:t>Muestra</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Arial" panose="020B0604020202020204" pitchFamily="34" charset="0"/>
                          <a:cs typeface="Arial" panose="020B0604020202020204" pitchFamily="34" charset="0"/>
                        </a:rPr>
                        <a:t>N</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Arial" panose="020B0604020202020204" pitchFamily="34" charset="0"/>
                          <a:cs typeface="Arial" panose="020B0604020202020204" pitchFamily="34" charset="0"/>
                        </a:rPr>
                        <a:t>Media</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a:solidFill>
                            <a:srgbClr val="0070C0"/>
                          </a:solidFill>
                          <a:effectLst/>
                          <a:latin typeface="Arial" panose="020B0604020202020204" pitchFamily="34" charset="0"/>
                          <a:cs typeface="Arial" panose="020B0604020202020204" pitchFamily="34" charset="0"/>
                        </a:rPr>
                        <a:t>Desv.Est.</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Arial" panose="020B0604020202020204" pitchFamily="34" charset="0"/>
                          <a:cs typeface="Arial" panose="020B0604020202020204" pitchFamily="34" charset="0"/>
                        </a:rPr>
                        <a:t>Error</a:t>
                      </a:r>
                      <a:br>
                        <a:rPr lang="es-MX" sz="2400" b="1" i="0" dirty="0">
                          <a:solidFill>
                            <a:srgbClr val="0070C0"/>
                          </a:solidFill>
                          <a:effectLst/>
                          <a:latin typeface="Arial" panose="020B0604020202020204" pitchFamily="34" charset="0"/>
                          <a:cs typeface="Arial" panose="020B0604020202020204" pitchFamily="34" charset="0"/>
                        </a:rPr>
                      </a:br>
                      <a:r>
                        <a:rPr lang="es-MX" sz="2400" b="1" i="0" dirty="0">
                          <a:solidFill>
                            <a:srgbClr val="0070C0"/>
                          </a:solidFill>
                          <a:effectLst/>
                          <a:latin typeface="Arial" panose="020B0604020202020204" pitchFamily="34" charset="0"/>
                          <a:cs typeface="Arial" panose="020B0604020202020204" pitchFamily="34" charset="0"/>
                        </a:rPr>
                        <a:t>estándar</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9705382"/>
                  </a:ext>
                </a:extLst>
              </a:tr>
              <a:tr h="389475">
                <a:tc>
                  <a:txBody>
                    <a:bodyPr/>
                    <a:lstStyle/>
                    <a:p>
                      <a:pPr algn="l" fontAlgn="t"/>
                      <a:r>
                        <a:rPr lang="es-MX" sz="2000" b="1" i="0" dirty="0">
                          <a:solidFill>
                            <a:srgbClr val="0070C0"/>
                          </a:solidFill>
                          <a:effectLst/>
                          <a:latin typeface="Arial" panose="020B0604020202020204" pitchFamily="34" charset="0"/>
                          <a:cs typeface="Arial" panose="020B0604020202020204" pitchFamily="34" charset="0"/>
                        </a:rPr>
                        <a:t>ALMIDON 5%</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000" b="1" i="0">
                          <a:solidFill>
                            <a:srgbClr val="0070C0"/>
                          </a:solidFill>
                          <a:effectLst/>
                          <a:latin typeface="Arial" panose="020B0604020202020204" pitchFamily="34" charset="0"/>
                          <a:cs typeface="Arial" panose="020B0604020202020204" pitchFamily="34" charset="0"/>
                        </a:rPr>
                        <a:t>8</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000" b="1" i="0" dirty="0">
                          <a:solidFill>
                            <a:srgbClr val="0070C0"/>
                          </a:solidFill>
                          <a:effectLst/>
                          <a:latin typeface="Arial" panose="020B0604020202020204" pitchFamily="34" charset="0"/>
                          <a:cs typeface="Arial" panose="020B0604020202020204" pitchFamily="34" charset="0"/>
                        </a:rPr>
                        <a:t>6.803</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000" b="1" i="0">
                          <a:solidFill>
                            <a:srgbClr val="0070C0"/>
                          </a:solidFill>
                          <a:effectLst/>
                          <a:latin typeface="Arial" panose="020B0604020202020204" pitchFamily="34" charset="0"/>
                          <a:cs typeface="Arial" panose="020B0604020202020204" pitchFamily="34" charset="0"/>
                        </a:rPr>
                        <a:t>0.564</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000" b="1" i="0">
                          <a:solidFill>
                            <a:srgbClr val="0070C0"/>
                          </a:solidFill>
                          <a:effectLst/>
                          <a:latin typeface="Arial" panose="020B0604020202020204" pitchFamily="34" charset="0"/>
                          <a:cs typeface="Arial" panose="020B0604020202020204" pitchFamily="34" charset="0"/>
                        </a:rPr>
                        <a:t>0.20</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39280799"/>
                  </a:ext>
                </a:extLst>
              </a:tr>
              <a:tr h="389475">
                <a:tc>
                  <a:txBody>
                    <a:bodyPr/>
                    <a:lstStyle/>
                    <a:p>
                      <a:pPr algn="l" fontAlgn="t"/>
                      <a:r>
                        <a:rPr lang="es-MX" sz="2000" b="1" i="0" dirty="0">
                          <a:solidFill>
                            <a:srgbClr val="0070C0"/>
                          </a:solidFill>
                          <a:effectLst/>
                          <a:latin typeface="Arial" panose="020B0604020202020204" pitchFamily="34" charset="0"/>
                          <a:cs typeface="Arial" panose="020B0604020202020204" pitchFamily="34" charset="0"/>
                        </a:rPr>
                        <a:t>ALMIDON 10%</a:t>
                      </a:r>
                    </a:p>
                  </a:txBody>
                  <a:tcPr marL="66675" marR="66675" marT="9525" marB="9525">
                    <a:lnL>
                      <a:noFill/>
                    </a:lnL>
                    <a:lnR>
                      <a:noFill/>
                    </a:lnR>
                    <a:lnT>
                      <a:noFill/>
                    </a:lnT>
                    <a:lnB>
                      <a:noFill/>
                    </a:lnB>
                    <a:solidFill>
                      <a:srgbClr val="FFFFFF"/>
                    </a:solidFill>
                  </a:tcPr>
                </a:tc>
                <a:tc>
                  <a:txBody>
                    <a:bodyPr/>
                    <a:lstStyle/>
                    <a:p>
                      <a:pPr algn="r" fontAlgn="t"/>
                      <a:r>
                        <a:rPr lang="es-MX" sz="2000" b="1" i="0" dirty="0">
                          <a:solidFill>
                            <a:srgbClr val="0070C0"/>
                          </a:solidFill>
                          <a:effectLst/>
                          <a:latin typeface="Arial" panose="020B0604020202020204" pitchFamily="34" charset="0"/>
                          <a:cs typeface="Arial" panose="020B0604020202020204" pitchFamily="34" charset="0"/>
                        </a:rPr>
                        <a:t>8</a:t>
                      </a:r>
                    </a:p>
                  </a:txBody>
                  <a:tcPr marL="66675" marR="66675" marT="9525" marB="9525">
                    <a:lnL>
                      <a:noFill/>
                    </a:lnL>
                    <a:lnR>
                      <a:noFill/>
                    </a:lnR>
                    <a:lnT>
                      <a:noFill/>
                    </a:lnT>
                    <a:lnB>
                      <a:noFill/>
                    </a:lnB>
                    <a:solidFill>
                      <a:srgbClr val="FFFFFF"/>
                    </a:solidFill>
                  </a:tcPr>
                </a:tc>
                <a:tc>
                  <a:txBody>
                    <a:bodyPr/>
                    <a:lstStyle/>
                    <a:p>
                      <a:pPr algn="r" fontAlgn="t"/>
                      <a:r>
                        <a:rPr lang="es-MX" sz="2000" b="1" i="0" dirty="0">
                          <a:solidFill>
                            <a:srgbClr val="0070C0"/>
                          </a:solidFill>
                          <a:effectLst/>
                          <a:latin typeface="Arial" panose="020B0604020202020204" pitchFamily="34" charset="0"/>
                          <a:cs typeface="Arial" panose="020B0604020202020204" pitchFamily="34" charset="0"/>
                        </a:rPr>
                        <a:t>9.073</a:t>
                      </a:r>
                    </a:p>
                  </a:txBody>
                  <a:tcPr marL="66675" marR="66675" marT="9525" marB="9525">
                    <a:lnL>
                      <a:noFill/>
                    </a:lnL>
                    <a:lnR>
                      <a:noFill/>
                    </a:lnR>
                    <a:lnT>
                      <a:noFill/>
                    </a:lnT>
                    <a:lnB>
                      <a:noFill/>
                    </a:lnB>
                    <a:solidFill>
                      <a:srgbClr val="FFFFFF"/>
                    </a:solidFill>
                  </a:tcPr>
                </a:tc>
                <a:tc>
                  <a:txBody>
                    <a:bodyPr/>
                    <a:lstStyle/>
                    <a:p>
                      <a:pPr algn="r" fontAlgn="t"/>
                      <a:r>
                        <a:rPr lang="es-MX" sz="2000" b="1" i="0" dirty="0">
                          <a:solidFill>
                            <a:srgbClr val="0070C0"/>
                          </a:solidFill>
                          <a:effectLst/>
                          <a:latin typeface="Arial" panose="020B0604020202020204" pitchFamily="34" charset="0"/>
                          <a:cs typeface="Arial" panose="020B0604020202020204" pitchFamily="34" charset="0"/>
                        </a:rPr>
                        <a:t>0.442</a:t>
                      </a:r>
                    </a:p>
                  </a:txBody>
                  <a:tcPr marL="66675" marR="66675" marT="9525" marB="9525">
                    <a:lnL>
                      <a:noFill/>
                    </a:lnL>
                    <a:lnR>
                      <a:noFill/>
                    </a:lnR>
                    <a:lnT>
                      <a:noFill/>
                    </a:lnT>
                    <a:lnB>
                      <a:noFill/>
                    </a:lnB>
                    <a:solidFill>
                      <a:srgbClr val="FFFFFF"/>
                    </a:solidFill>
                  </a:tcPr>
                </a:tc>
                <a:tc>
                  <a:txBody>
                    <a:bodyPr/>
                    <a:lstStyle/>
                    <a:p>
                      <a:pPr algn="r" fontAlgn="t"/>
                      <a:r>
                        <a:rPr lang="es-MX" sz="2000" b="1" i="0" dirty="0">
                          <a:solidFill>
                            <a:srgbClr val="0070C0"/>
                          </a:solidFill>
                          <a:effectLst/>
                          <a:latin typeface="Arial" panose="020B0604020202020204" pitchFamily="34" charset="0"/>
                          <a:cs typeface="Arial" panose="020B0604020202020204" pitchFamily="34" charset="0"/>
                        </a:rPr>
                        <a:t>0.16</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921925389"/>
                  </a:ext>
                </a:extLst>
              </a:tr>
            </a:tbl>
          </a:graphicData>
        </a:graphic>
      </p:graphicFrame>
      <p:sp>
        <p:nvSpPr>
          <p:cNvPr id="5" name="Rectangle 2">
            <a:extLst>
              <a:ext uri="{FF2B5EF4-FFF2-40B4-BE49-F238E27FC236}">
                <a16:creationId xmlns:a16="http://schemas.microsoft.com/office/drawing/2014/main" id="{7B04E886-B335-4BC4-A754-7D203DEAFDFB}"/>
              </a:ext>
            </a:extLst>
          </p:cNvPr>
          <p:cNvSpPr>
            <a:spLocks noChangeArrowheads="1"/>
          </p:cNvSpPr>
          <p:nvPr/>
        </p:nvSpPr>
        <p:spPr bwMode="auto">
          <a:xfrm>
            <a:off x="262778" y="68931"/>
            <a:ext cx="8203000" cy="7694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rgbClr val="004D72"/>
                </a:solidFill>
                <a:effectLst/>
                <a:latin typeface="Arial" panose="020B0604020202020204" pitchFamily="34" charset="0"/>
                <a:cs typeface="Arial" panose="020B0604020202020204" pitchFamily="34" charset="0"/>
              </a:rPr>
              <a:t>Resultados  Usando el Minitab</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rgbClr val="004D72"/>
                </a:solidFill>
                <a:effectLst/>
                <a:latin typeface="Arial" panose="020B0604020202020204" pitchFamily="34" charset="0"/>
                <a:cs typeface="Arial" panose="020B0604020202020204" pitchFamily="34" charset="0"/>
              </a:rPr>
              <a:t>Estadísticas </a:t>
            </a:r>
            <a:r>
              <a:rPr kumimoji="0" lang="es-MX" altLang="es-MX" sz="2400" b="1" i="0" u="none" strike="noStrike" cap="none" normalizeH="0" baseline="0" dirty="0">
                <a:ln>
                  <a:noFill/>
                </a:ln>
                <a:solidFill>
                  <a:srgbClr val="004D72"/>
                </a:solidFill>
                <a:effectLst/>
                <a:latin typeface="Arial" panose="020B0604020202020204" pitchFamily="34" charset="0"/>
                <a:cs typeface="Arial" panose="020B0604020202020204" pitchFamily="34" charset="0"/>
              </a:rPr>
              <a:t>descriptivas</a:t>
            </a:r>
            <a:endParaRPr kumimoji="0" lang="es-MX" altLang="es-MX" sz="24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6" name="Tabla 5">
            <a:extLst>
              <a:ext uri="{FF2B5EF4-FFF2-40B4-BE49-F238E27FC236}">
                <a16:creationId xmlns:a16="http://schemas.microsoft.com/office/drawing/2014/main" id="{16759C02-F746-459D-9310-A26992877D21}"/>
              </a:ext>
            </a:extLst>
          </p:cNvPr>
          <p:cNvGraphicFramePr>
            <a:graphicFrameLocks noGrp="1"/>
          </p:cNvGraphicFramePr>
          <p:nvPr>
            <p:extLst>
              <p:ext uri="{D42A27DB-BD31-4B8C-83A1-F6EECF244321}">
                <p14:modId xmlns:p14="http://schemas.microsoft.com/office/powerpoint/2010/main" val="49687257"/>
              </p:ext>
            </p:extLst>
          </p:nvPr>
        </p:nvGraphicFramePr>
        <p:xfrm>
          <a:off x="215959" y="2775444"/>
          <a:ext cx="7886700" cy="769620"/>
        </p:xfrm>
        <a:graphic>
          <a:graphicData uri="http://schemas.openxmlformats.org/drawingml/2006/table">
            <a:tbl>
              <a:tblPr/>
              <a:tblGrid>
                <a:gridCol w="3943350">
                  <a:extLst>
                    <a:ext uri="{9D8B030D-6E8A-4147-A177-3AD203B41FA5}">
                      <a16:colId xmlns:a16="http://schemas.microsoft.com/office/drawing/2014/main" val="2236163427"/>
                    </a:ext>
                  </a:extLst>
                </a:gridCol>
                <a:gridCol w="3943350">
                  <a:extLst>
                    <a:ext uri="{9D8B030D-6E8A-4147-A177-3AD203B41FA5}">
                      <a16:colId xmlns:a16="http://schemas.microsoft.com/office/drawing/2014/main" val="1185288169"/>
                    </a:ext>
                  </a:extLst>
                </a:gridCol>
              </a:tblGrid>
              <a:tr h="0">
                <a:tc>
                  <a:txBody>
                    <a:bodyPr/>
                    <a:lstStyle/>
                    <a:p>
                      <a:pPr algn="l" fontAlgn="t"/>
                      <a:r>
                        <a:rPr lang="es-MX" sz="2400" b="1" i="0" dirty="0">
                          <a:solidFill>
                            <a:srgbClr val="0070C0"/>
                          </a:solidFill>
                          <a:effectLst/>
                          <a:latin typeface="Segoe UI" panose="020B0502040204020203" pitchFamily="34" charset="0"/>
                        </a:rPr>
                        <a:t>Hipótesis nula</a:t>
                      </a:r>
                    </a:p>
                  </a:txBody>
                  <a:tcPr marL="66675" marR="66675" marT="9525" marB="9525">
                    <a:lnL>
                      <a:noFill/>
                    </a:lnL>
                    <a:lnR>
                      <a:noFill/>
                    </a:lnR>
                    <a:lnT>
                      <a:noFill/>
                    </a:lnT>
                    <a:lnB>
                      <a:noFill/>
                    </a:lnB>
                    <a:solidFill>
                      <a:srgbClr val="FFFFFF"/>
                    </a:solidFill>
                  </a:tcPr>
                </a:tc>
                <a:tc>
                  <a:txBody>
                    <a:bodyPr/>
                    <a:lstStyle/>
                    <a:p>
                      <a:pPr algn="l" fontAlgn="t"/>
                      <a:r>
                        <a:rPr lang="es-MX" sz="2400" b="1" i="0" dirty="0">
                          <a:solidFill>
                            <a:srgbClr val="0070C0"/>
                          </a:solidFill>
                          <a:effectLst/>
                          <a:latin typeface="Segoe UI" panose="020B0502040204020203" pitchFamily="34" charset="0"/>
                        </a:rPr>
                        <a:t>H₀: </a:t>
                      </a:r>
                      <a:r>
                        <a:rPr lang="el-GR" sz="2400" b="1" i="0" dirty="0">
                          <a:solidFill>
                            <a:srgbClr val="0070C0"/>
                          </a:solidFill>
                          <a:effectLst/>
                          <a:latin typeface="Segoe UI" panose="020B0502040204020203" pitchFamily="34" charset="0"/>
                        </a:rPr>
                        <a:t>μ₁ - µ₂ = 0</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1636109170"/>
                  </a:ext>
                </a:extLst>
              </a:tr>
              <a:tr h="0">
                <a:tc>
                  <a:txBody>
                    <a:bodyPr/>
                    <a:lstStyle/>
                    <a:p>
                      <a:pPr algn="l" fontAlgn="t"/>
                      <a:r>
                        <a:rPr lang="es-MX" sz="2400" b="1" i="0" dirty="0">
                          <a:solidFill>
                            <a:srgbClr val="0070C0"/>
                          </a:solidFill>
                          <a:effectLst/>
                          <a:latin typeface="Segoe UI" panose="020B0502040204020203" pitchFamily="34" charset="0"/>
                        </a:rPr>
                        <a:t>Hipótesis alterna</a:t>
                      </a:r>
                    </a:p>
                  </a:txBody>
                  <a:tcPr marL="66675" marR="66675" marT="9525" marB="9525">
                    <a:lnL>
                      <a:noFill/>
                    </a:lnL>
                    <a:lnR>
                      <a:noFill/>
                    </a:lnR>
                    <a:lnT>
                      <a:noFill/>
                    </a:lnT>
                    <a:lnB>
                      <a:noFill/>
                    </a:lnB>
                    <a:solidFill>
                      <a:srgbClr val="FFFFFF"/>
                    </a:solidFill>
                  </a:tcPr>
                </a:tc>
                <a:tc>
                  <a:txBody>
                    <a:bodyPr/>
                    <a:lstStyle/>
                    <a:p>
                      <a:pPr algn="l" fontAlgn="t"/>
                      <a:r>
                        <a:rPr lang="es-MX" sz="2400" b="1" i="0" dirty="0">
                          <a:solidFill>
                            <a:srgbClr val="0070C0"/>
                          </a:solidFill>
                          <a:effectLst/>
                          <a:latin typeface="Segoe UI" panose="020B0502040204020203" pitchFamily="34" charset="0"/>
                        </a:rPr>
                        <a:t>H₁: </a:t>
                      </a:r>
                      <a:r>
                        <a:rPr lang="el-GR" sz="2400" b="1" i="0" dirty="0">
                          <a:solidFill>
                            <a:srgbClr val="0070C0"/>
                          </a:solidFill>
                          <a:effectLst/>
                          <a:latin typeface="Segoe UI" panose="020B0502040204020203" pitchFamily="34" charset="0"/>
                        </a:rPr>
                        <a:t>μ₁ - µ₂ ≠ 0</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1632529685"/>
                  </a:ext>
                </a:extLst>
              </a:tr>
            </a:tbl>
          </a:graphicData>
        </a:graphic>
      </p:graphicFrame>
      <p:graphicFrame>
        <p:nvGraphicFramePr>
          <p:cNvPr id="7" name="Tabla 6">
            <a:extLst>
              <a:ext uri="{FF2B5EF4-FFF2-40B4-BE49-F238E27FC236}">
                <a16:creationId xmlns:a16="http://schemas.microsoft.com/office/drawing/2014/main" id="{269DE3B7-47C3-4708-8C1D-DB1C4F217275}"/>
              </a:ext>
            </a:extLst>
          </p:cNvPr>
          <p:cNvGraphicFramePr>
            <a:graphicFrameLocks noGrp="1"/>
          </p:cNvGraphicFramePr>
          <p:nvPr>
            <p:extLst>
              <p:ext uri="{D42A27DB-BD31-4B8C-83A1-F6EECF244321}">
                <p14:modId xmlns:p14="http://schemas.microsoft.com/office/powerpoint/2010/main" val="526700574"/>
              </p:ext>
            </p:extLst>
          </p:nvPr>
        </p:nvGraphicFramePr>
        <p:xfrm>
          <a:off x="149247" y="3799558"/>
          <a:ext cx="6598350" cy="769620"/>
        </p:xfrm>
        <a:graphic>
          <a:graphicData uri="http://schemas.openxmlformats.org/drawingml/2006/table">
            <a:tbl>
              <a:tblPr/>
              <a:tblGrid>
                <a:gridCol w="2199450">
                  <a:extLst>
                    <a:ext uri="{9D8B030D-6E8A-4147-A177-3AD203B41FA5}">
                      <a16:colId xmlns:a16="http://schemas.microsoft.com/office/drawing/2014/main" val="1986678697"/>
                    </a:ext>
                  </a:extLst>
                </a:gridCol>
                <a:gridCol w="2199450">
                  <a:extLst>
                    <a:ext uri="{9D8B030D-6E8A-4147-A177-3AD203B41FA5}">
                      <a16:colId xmlns:a16="http://schemas.microsoft.com/office/drawing/2014/main" val="253425305"/>
                    </a:ext>
                  </a:extLst>
                </a:gridCol>
                <a:gridCol w="2199450">
                  <a:extLst>
                    <a:ext uri="{9D8B030D-6E8A-4147-A177-3AD203B41FA5}">
                      <a16:colId xmlns:a16="http://schemas.microsoft.com/office/drawing/2014/main" val="1758269996"/>
                    </a:ext>
                  </a:extLst>
                </a:gridCol>
              </a:tblGrid>
              <a:tr h="224790">
                <a:tc>
                  <a:txBody>
                    <a:bodyPr/>
                    <a:lstStyle/>
                    <a:p>
                      <a:pPr algn="r" fontAlgn="b"/>
                      <a:r>
                        <a:rPr lang="es-MX" sz="2400" b="1" i="0">
                          <a:solidFill>
                            <a:srgbClr val="0070C0"/>
                          </a:solidFill>
                          <a:effectLst/>
                          <a:latin typeface="Segoe UI" panose="020B0502040204020203" pitchFamily="34" charset="0"/>
                        </a:rPr>
                        <a:t>Valor T</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Segoe UI" panose="020B0502040204020203" pitchFamily="34" charset="0"/>
                        </a:rPr>
                        <a:t>GL</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a:solidFill>
                            <a:srgbClr val="0070C0"/>
                          </a:solidFill>
                          <a:effectLst/>
                          <a:latin typeface="Segoe UI" panose="020B0502040204020203" pitchFamily="34" charset="0"/>
                        </a:rPr>
                        <a:t>Valor p</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3407819"/>
                  </a:ext>
                </a:extLst>
              </a:tr>
              <a:tr h="224790">
                <a:tc>
                  <a:txBody>
                    <a:bodyPr/>
                    <a:lstStyle/>
                    <a:p>
                      <a:pPr algn="r" fontAlgn="t"/>
                      <a:r>
                        <a:rPr lang="es-MX" sz="2400" b="1" i="0">
                          <a:solidFill>
                            <a:srgbClr val="0070C0"/>
                          </a:solidFill>
                          <a:effectLst/>
                          <a:latin typeface="Segoe UI" panose="020B0502040204020203" pitchFamily="34" charset="0"/>
                        </a:rPr>
                        <a:t>-8.95</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solidFill>
                            <a:srgbClr val="0070C0"/>
                          </a:solidFill>
                          <a:effectLst/>
                          <a:latin typeface="Segoe UI" panose="020B0502040204020203" pitchFamily="34" charset="0"/>
                        </a:rPr>
                        <a:t>14</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dirty="0">
                          <a:solidFill>
                            <a:srgbClr val="0070C0"/>
                          </a:solidFill>
                          <a:effectLst/>
                          <a:latin typeface="Segoe UI" panose="020B0502040204020203" pitchFamily="34" charset="0"/>
                        </a:rPr>
                        <a:t>0.000</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046101134"/>
                  </a:ext>
                </a:extLst>
              </a:tr>
            </a:tbl>
          </a:graphicData>
        </a:graphic>
      </p:graphicFrame>
      <p:sp>
        <p:nvSpPr>
          <p:cNvPr id="8" name="Rectangle 3">
            <a:extLst>
              <a:ext uri="{FF2B5EF4-FFF2-40B4-BE49-F238E27FC236}">
                <a16:creationId xmlns:a16="http://schemas.microsoft.com/office/drawing/2014/main" id="{B6DB5E88-5AA1-4571-9F1C-7892E83BD223}"/>
              </a:ext>
            </a:extLst>
          </p:cNvPr>
          <p:cNvSpPr>
            <a:spLocks noChangeArrowheads="1"/>
          </p:cNvSpPr>
          <p:nvPr/>
        </p:nvSpPr>
        <p:spPr bwMode="auto">
          <a:xfrm rot="10800000" flipV="1">
            <a:off x="206596" y="2291148"/>
            <a:ext cx="7650262"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400" b="0" i="0" u="none" strike="noStrike" cap="none" normalizeH="0" baseline="0" dirty="0">
                <a:ln>
                  <a:noFill/>
                </a:ln>
                <a:solidFill>
                  <a:srgbClr val="004D72"/>
                </a:solidFill>
                <a:effectLst/>
                <a:latin typeface="Segoe UI Semibold" panose="020B0702040204020203" pitchFamily="34" charset="0"/>
                <a:cs typeface="Segoe UI Semibold" panose="020B0702040204020203" pitchFamily="34" charset="0"/>
              </a:rPr>
              <a:t>Prueba</a:t>
            </a:r>
            <a:endParaRPr kumimoji="0" lang="es-MX" altLang="es-MX" sz="24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0BF9619D-4D53-44AD-922E-B42CCA6A7FCD}"/>
                  </a:ext>
                </a:extLst>
              </p:cNvPr>
              <p:cNvSpPr/>
              <p:nvPr/>
            </p:nvSpPr>
            <p:spPr>
              <a:xfrm>
                <a:off x="206596" y="4823672"/>
                <a:ext cx="8458651" cy="1815882"/>
              </a:xfrm>
              <a:prstGeom prst="rect">
                <a:avLst/>
              </a:prstGeom>
            </p:spPr>
            <p:txBody>
              <a:bodyPr wrap="square">
                <a:spAutoFit/>
              </a:bodyPr>
              <a:lstStyle/>
              <a:p>
                <a:pPr algn="just"/>
                <a:r>
                  <a:rPr lang="es-MX" sz="2800" b="1" dirty="0">
                    <a:solidFill>
                      <a:srgbClr val="0070C0"/>
                    </a:solidFill>
                  </a:rPr>
                  <a:t>Valor de P=0.000&lt;</a:t>
                </a:r>
                <a:r>
                  <a:rPr lang="es-MX" sz="2800" b="1" dirty="0">
                    <a:solidFill>
                      <a:srgbClr val="002060"/>
                    </a:solidFill>
                    <a:ea typeface="Cambria Math" panose="02040503050406030204" pitchFamily="18" charset="0"/>
                  </a:rPr>
                  <a:t> </a:t>
                </a:r>
                <a14:m>
                  <m:oMath xmlns:m="http://schemas.openxmlformats.org/officeDocument/2006/math">
                    <m:r>
                      <a:rPr lang="es-MX" sz="2800" b="1" i="1">
                        <a:solidFill>
                          <a:srgbClr val="002060"/>
                        </a:solidFill>
                        <a:latin typeface="Cambria Math" panose="02040503050406030204" pitchFamily="18" charset="0"/>
                        <a:ea typeface="Cambria Math" panose="02040503050406030204" pitchFamily="18" charset="0"/>
                      </a:rPr>
                      <m:t>𝜶</m:t>
                    </m:r>
                    <m:r>
                      <a:rPr lang="es-MX" sz="2800" b="1" i="1">
                        <a:solidFill>
                          <a:srgbClr val="002060"/>
                        </a:solidFill>
                        <a:latin typeface="Cambria Math" panose="02040503050406030204" pitchFamily="18" charset="0"/>
                        <a:ea typeface="Cambria Math" panose="02040503050406030204" pitchFamily="18" charset="0"/>
                      </a:rPr>
                      <m:t> </m:t>
                    </m:r>
                  </m:oMath>
                </a14:m>
                <a:r>
                  <a:rPr lang="es-MX" sz="2800" b="1" dirty="0">
                    <a:solidFill>
                      <a:srgbClr val="0070C0"/>
                    </a:solidFill>
                  </a:rPr>
                  <a:t>=0.05</a:t>
                </a:r>
                <a:r>
                  <a:rPr lang="es-MX" sz="2800" b="1" dirty="0">
                    <a:solidFill>
                      <a:srgbClr val="0070C0"/>
                    </a:solidFill>
                    <a:sym typeface="Symbol" pitchFamily="18" charset="2"/>
                  </a:rPr>
                  <a:t>,  Se rechaza la hipótesis nula, lo que significa que  existen  diferencias en los promedios de dureza  en relación a los porcentajes de almidón. </a:t>
                </a:r>
                <a:endParaRPr lang="es-MX" sz="2800" b="1" dirty="0">
                  <a:solidFill>
                    <a:srgbClr val="FF0000"/>
                  </a:solidFill>
                </a:endParaRPr>
              </a:p>
            </p:txBody>
          </p:sp>
        </mc:Choice>
        <mc:Fallback xmlns="">
          <p:sp>
            <p:nvSpPr>
              <p:cNvPr id="3" name="Rectángulo 2">
                <a:extLst>
                  <a:ext uri="{FF2B5EF4-FFF2-40B4-BE49-F238E27FC236}">
                    <a16:creationId xmlns:a16="http://schemas.microsoft.com/office/drawing/2014/main" id="{0BF9619D-4D53-44AD-922E-B42CCA6A7FCD}"/>
                  </a:ext>
                </a:extLst>
              </p:cNvPr>
              <p:cNvSpPr>
                <a:spLocks noRot="1" noChangeAspect="1" noMove="1" noResize="1" noEditPoints="1" noAdjustHandles="1" noChangeArrowheads="1" noChangeShapeType="1" noTextEdit="1"/>
              </p:cNvSpPr>
              <p:nvPr/>
            </p:nvSpPr>
            <p:spPr>
              <a:xfrm>
                <a:off x="206596" y="4823672"/>
                <a:ext cx="8458651" cy="1815882"/>
              </a:xfrm>
              <a:prstGeom prst="rect">
                <a:avLst/>
              </a:prstGeom>
              <a:blipFill>
                <a:blip r:embed="rId2"/>
                <a:stretch>
                  <a:fillRect l="-1514" t="-3020" r="-1514" b="-8725"/>
                </a:stretch>
              </a:blipFill>
            </p:spPr>
            <p:txBody>
              <a:bodyPr/>
              <a:lstStyle/>
              <a:p>
                <a:r>
                  <a:rPr lang="es-MX">
                    <a:noFill/>
                  </a:rPr>
                  <a:t> </a:t>
                </a:r>
              </a:p>
            </p:txBody>
          </p:sp>
        </mc:Fallback>
      </mc:AlternateContent>
    </p:spTree>
    <p:extLst>
      <p:ext uri="{BB962C8B-B14F-4D97-AF65-F5344CB8AC3E}">
        <p14:creationId xmlns:p14="http://schemas.microsoft.com/office/powerpoint/2010/main" val="198696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522" name="Group 194"/>
          <p:cNvGraphicFramePr>
            <a:graphicFrameLocks noGrp="1"/>
          </p:cNvGraphicFramePr>
          <p:nvPr/>
        </p:nvGraphicFramePr>
        <p:xfrm>
          <a:off x="376071" y="980728"/>
          <a:ext cx="8280920" cy="5112570"/>
        </p:xfrm>
        <a:graphic>
          <a:graphicData uri="http://schemas.openxmlformats.org/drawingml/2006/table">
            <a:tbl>
              <a:tblPr/>
              <a:tblGrid>
                <a:gridCol w="2919595">
                  <a:extLst>
                    <a:ext uri="{9D8B030D-6E8A-4147-A177-3AD203B41FA5}">
                      <a16:colId xmlns:a16="http://schemas.microsoft.com/office/drawing/2014/main" val="20000"/>
                    </a:ext>
                  </a:extLst>
                </a:gridCol>
                <a:gridCol w="2629065">
                  <a:extLst>
                    <a:ext uri="{9D8B030D-6E8A-4147-A177-3AD203B41FA5}">
                      <a16:colId xmlns:a16="http://schemas.microsoft.com/office/drawing/2014/main" val="20001"/>
                    </a:ext>
                  </a:extLst>
                </a:gridCol>
                <a:gridCol w="2732260">
                  <a:extLst>
                    <a:ext uri="{9D8B030D-6E8A-4147-A177-3AD203B41FA5}">
                      <a16:colId xmlns:a16="http://schemas.microsoft.com/office/drawing/2014/main" val="20002"/>
                    </a:ext>
                  </a:extLst>
                </a:gridCol>
              </a:tblGrid>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NUMERO DE</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ALMIDON 5%</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ALMIDON 10%</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OBSERVACION</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1</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7.16322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9.96692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2</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6.82665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8.86973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3</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5.82658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9.13472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4</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6.53418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9.01825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5</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6.99077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9.25384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6</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6.30949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8.92063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7</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7.14974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8.39055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7.62426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9.03243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 name="1 CuadroTexto"/>
          <p:cNvSpPr txBox="1"/>
          <p:nvPr/>
        </p:nvSpPr>
        <p:spPr>
          <a:xfrm>
            <a:off x="395536" y="332656"/>
            <a:ext cx="8136904" cy="461665"/>
          </a:xfrm>
          <a:prstGeom prst="rect">
            <a:avLst/>
          </a:prstGeom>
          <a:noFill/>
        </p:spPr>
        <p:txBody>
          <a:bodyPr wrap="square" rtlCol="0">
            <a:spAutoFit/>
          </a:bodyPr>
          <a:lstStyle/>
          <a:p>
            <a:pPr algn="ctr"/>
            <a:r>
              <a:rPr lang="es-MX" sz="2400" dirty="0">
                <a:solidFill>
                  <a:schemeClr val="accent1">
                    <a:lumMod val="75000"/>
                  </a:schemeClr>
                </a:solidFill>
              </a:rPr>
              <a:t>Datos Ejemplo 1, </a:t>
            </a:r>
            <a:r>
              <a:rPr lang="es-MX" sz="2400" dirty="0">
                <a:solidFill>
                  <a:srgbClr val="FF0000"/>
                </a:solidFill>
              </a:rPr>
              <a:t>Suponiendo varianzas  no iguales</a:t>
            </a:r>
          </a:p>
        </p:txBody>
      </p:sp>
    </p:spTree>
    <p:extLst>
      <p:ext uri="{BB962C8B-B14F-4D97-AF65-F5344CB8AC3E}">
        <p14:creationId xmlns:p14="http://schemas.microsoft.com/office/powerpoint/2010/main" val="265341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539552" y="356724"/>
            <a:ext cx="82805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b="1" dirty="0">
                <a:solidFill>
                  <a:schemeClr val="accent1">
                    <a:lumMod val="75000"/>
                  </a:schemeClr>
                </a:solidFill>
              </a:rPr>
              <a:t>SOLUCION:</a:t>
            </a:r>
          </a:p>
          <a:p>
            <a:pPr marL="342900" indent="-342900" algn="just">
              <a:spcBef>
                <a:spcPct val="50000"/>
              </a:spcBef>
              <a:buFont typeface="+mj-lt"/>
              <a:buAutoNum type="arabicPeriod"/>
            </a:pPr>
            <a:r>
              <a:rPr lang="es-MX" b="1" dirty="0">
                <a:solidFill>
                  <a:schemeClr val="accent1">
                    <a:lumMod val="75000"/>
                  </a:schemeClr>
                </a:solidFill>
              </a:rPr>
              <a:t>LOS PARAMETROS DE INTERES SON </a:t>
            </a:r>
            <a:r>
              <a:rPr lang="en-US" b="1" dirty="0">
                <a:solidFill>
                  <a:schemeClr val="accent1">
                    <a:lumMod val="75000"/>
                  </a:schemeClr>
                </a:solidFill>
                <a:cs typeface="Times New Roman" pitchFamily="18" charset="0"/>
              </a:rPr>
              <a:t>µ</a:t>
            </a:r>
            <a:r>
              <a:rPr lang="en-US" b="1" baseline="-25000" dirty="0">
                <a:solidFill>
                  <a:schemeClr val="accent1">
                    <a:lumMod val="75000"/>
                  </a:schemeClr>
                </a:solidFill>
                <a:cs typeface="Times New Roman" pitchFamily="18" charset="0"/>
              </a:rPr>
              <a:t>1</a:t>
            </a:r>
            <a:r>
              <a:rPr lang="en-US" b="1" dirty="0">
                <a:solidFill>
                  <a:schemeClr val="accent1">
                    <a:lumMod val="75000"/>
                  </a:schemeClr>
                </a:solidFill>
                <a:cs typeface="Times New Roman" pitchFamily="18" charset="0"/>
              </a:rPr>
              <a:t> Y µ</a:t>
            </a:r>
            <a:r>
              <a:rPr lang="en-US" b="1" baseline="-25000" dirty="0">
                <a:solidFill>
                  <a:schemeClr val="accent1">
                    <a:lumMod val="75000"/>
                  </a:schemeClr>
                </a:solidFill>
                <a:cs typeface="Times New Roman" pitchFamily="18" charset="0"/>
              </a:rPr>
              <a:t>2</a:t>
            </a:r>
            <a:r>
              <a:rPr lang="en-US" b="1" dirty="0">
                <a:solidFill>
                  <a:schemeClr val="accent1">
                    <a:lumMod val="75000"/>
                  </a:schemeClr>
                </a:solidFill>
                <a:cs typeface="Times New Roman" pitchFamily="18" charset="0"/>
              </a:rPr>
              <a:t>, LOS CUALES REPRESENTAN EL RENDIMIENTO PROMEDIO DE CADA CATALIZADOR.</a:t>
            </a:r>
          </a:p>
          <a:p>
            <a:pPr marL="342900" indent="-342900" algn="just">
              <a:spcBef>
                <a:spcPct val="50000"/>
              </a:spcBef>
              <a:buFont typeface="+mj-lt"/>
              <a:buAutoNum type="arabicPeriod"/>
            </a:pPr>
            <a:r>
              <a:rPr lang="en-US" b="1" dirty="0">
                <a:solidFill>
                  <a:schemeClr val="accent1">
                    <a:lumMod val="75000"/>
                  </a:schemeClr>
                </a:solidFill>
                <a:cs typeface="Times New Roman" pitchFamily="18" charset="0"/>
              </a:rPr>
              <a:t>Ho: µ</a:t>
            </a:r>
            <a:r>
              <a:rPr lang="en-US" b="1" baseline="-25000" dirty="0">
                <a:solidFill>
                  <a:schemeClr val="accent1">
                    <a:lumMod val="75000"/>
                  </a:schemeClr>
                </a:solidFill>
                <a:cs typeface="Times New Roman" pitchFamily="18" charset="0"/>
              </a:rPr>
              <a:t>1</a:t>
            </a:r>
            <a:r>
              <a:rPr lang="en-US" b="1" dirty="0">
                <a:solidFill>
                  <a:schemeClr val="accent1">
                    <a:lumMod val="75000"/>
                  </a:schemeClr>
                </a:solidFill>
                <a:cs typeface="Times New Roman" pitchFamily="18" charset="0"/>
              </a:rPr>
              <a:t>=µ</a:t>
            </a:r>
            <a:r>
              <a:rPr lang="en-US" b="1" baseline="-25000" dirty="0">
                <a:solidFill>
                  <a:schemeClr val="accent1">
                    <a:lumMod val="75000"/>
                  </a:schemeClr>
                </a:solidFill>
                <a:cs typeface="Times New Roman" pitchFamily="18" charset="0"/>
              </a:rPr>
              <a:t>2			</a:t>
            </a:r>
            <a:r>
              <a:rPr lang="en-US" b="1" dirty="0">
                <a:solidFill>
                  <a:schemeClr val="accent1">
                    <a:lumMod val="75000"/>
                  </a:schemeClr>
                </a:solidFill>
                <a:cs typeface="Times New Roman" pitchFamily="18" charset="0"/>
              </a:rPr>
              <a:t>Ha: </a:t>
            </a:r>
            <a:r>
              <a:rPr lang="en-US" b="1" dirty="0">
                <a:solidFill>
                  <a:schemeClr val="accent1">
                    <a:lumMod val="75000"/>
                  </a:schemeClr>
                </a:solidFill>
              </a:rPr>
              <a:t>µ</a:t>
            </a:r>
            <a:r>
              <a:rPr lang="en-US" b="1" baseline="-25000" dirty="0">
                <a:solidFill>
                  <a:schemeClr val="accent1">
                    <a:lumMod val="75000"/>
                  </a:schemeClr>
                </a:solidFill>
              </a:rPr>
              <a:t>1</a:t>
            </a:r>
            <a:r>
              <a:rPr lang="en-US" b="1" dirty="0">
                <a:solidFill>
                  <a:schemeClr val="accent1">
                    <a:lumMod val="75000"/>
                  </a:schemeClr>
                </a:solidFill>
                <a:cs typeface="Times New Roman" pitchFamily="18" charset="0"/>
              </a:rPr>
              <a:t>≠</a:t>
            </a:r>
            <a:r>
              <a:rPr lang="en-US" b="1" dirty="0">
                <a:solidFill>
                  <a:schemeClr val="accent1">
                    <a:lumMod val="75000"/>
                  </a:schemeClr>
                </a:solidFill>
              </a:rPr>
              <a:t>µ</a:t>
            </a:r>
            <a:r>
              <a:rPr lang="en-US" b="1" baseline="-25000" dirty="0">
                <a:solidFill>
                  <a:schemeClr val="accent1">
                    <a:lumMod val="75000"/>
                  </a:schemeClr>
                </a:solidFill>
              </a:rPr>
              <a:t>2</a:t>
            </a:r>
            <a:endParaRPr lang="en-US" b="1" dirty="0">
              <a:solidFill>
                <a:schemeClr val="accent1">
                  <a:lumMod val="75000"/>
                </a:schemeClr>
              </a:solidFill>
            </a:endParaRPr>
          </a:p>
          <a:p>
            <a:pPr marL="342900" indent="-342900" algn="just">
              <a:spcBef>
                <a:spcPct val="50000"/>
              </a:spcBef>
              <a:buFont typeface="+mj-lt"/>
              <a:buAutoNum type="arabicPeriod"/>
            </a:pPr>
            <a:r>
              <a:rPr lang="en-US" b="1" dirty="0">
                <a:solidFill>
                  <a:schemeClr val="accent1">
                    <a:lumMod val="75000"/>
                  </a:schemeClr>
                </a:solidFill>
                <a:sym typeface="Symbol" pitchFamily="18" charset="2"/>
              </a:rPr>
              <a:t>=0.05</a:t>
            </a:r>
          </a:p>
          <a:p>
            <a:pPr marL="342900" indent="-342900" algn="just">
              <a:spcBef>
                <a:spcPct val="50000"/>
              </a:spcBef>
              <a:buFont typeface="+mj-lt"/>
              <a:buAutoNum type="arabicPeriod"/>
            </a:pPr>
            <a:r>
              <a:rPr lang="en-US" b="1" dirty="0">
                <a:solidFill>
                  <a:schemeClr val="accent1">
                    <a:lumMod val="75000"/>
                  </a:schemeClr>
                </a:solidFill>
                <a:sym typeface="Symbol" pitchFamily="18" charset="2"/>
              </a:rPr>
              <a:t>EL ESTADISTICO DE PRUEBA ES</a:t>
            </a:r>
          </a:p>
        </p:txBody>
      </p:sp>
      <p:graphicFrame>
        <p:nvGraphicFramePr>
          <p:cNvPr id="113668" name="Object 4"/>
          <p:cNvGraphicFramePr>
            <a:graphicFrameLocks noChangeAspect="1"/>
          </p:cNvGraphicFramePr>
          <p:nvPr>
            <p:extLst>
              <p:ext uri="{D42A27DB-BD31-4B8C-83A1-F6EECF244321}">
                <p14:modId xmlns:p14="http://schemas.microsoft.com/office/powerpoint/2010/main" val="2758629275"/>
              </p:ext>
            </p:extLst>
          </p:nvPr>
        </p:nvGraphicFramePr>
        <p:xfrm>
          <a:off x="1043608" y="3645024"/>
          <a:ext cx="2250270" cy="1916112"/>
        </p:xfrm>
        <a:graphic>
          <a:graphicData uri="http://schemas.openxmlformats.org/presentationml/2006/ole">
            <mc:AlternateContent xmlns:mc="http://schemas.openxmlformats.org/markup-compatibility/2006">
              <mc:Choice xmlns:v="urn:schemas-microsoft-com:vml" Requires="v">
                <p:oleObj spid="_x0000_s11500" name="Ecuación" r:id="rId4" imgW="952200" imgH="736560" progId="Equation.3">
                  <p:embed/>
                </p:oleObj>
              </mc:Choice>
              <mc:Fallback>
                <p:oleObj name="Ecuación" r:id="rId4" imgW="952200" imgH="736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3645024"/>
                        <a:ext cx="2250270" cy="1916112"/>
                      </a:xfrm>
                      <a:prstGeom prst="rect">
                        <a:avLst/>
                      </a:prstGeom>
                      <a:solidFill>
                        <a:srgbClr val="FFFF00"/>
                      </a:solidFill>
                      <a:ln>
                        <a:noFill/>
                      </a:ln>
                      <a:effectLst/>
                    </p:spPr>
                  </p:pic>
                </p:oleObj>
              </mc:Fallback>
            </mc:AlternateContent>
          </a:graphicData>
        </a:graphic>
      </p:graphicFrame>
      <p:graphicFrame>
        <p:nvGraphicFramePr>
          <p:cNvPr id="113669" name="Object 5"/>
          <p:cNvGraphicFramePr>
            <a:graphicFrameLocks noChangeAspect="1"/>
          </p:cNvGraphicFramePr>
          <p:nvPr>
            <p:extLst>
              <p:ext uri="{D42A27DB-BD31-4B8C-83A1-F6EECF244321}">
                <p14:modId xmlns:p14="http://schemas.microsoft.com/office/powerpoint/2010/main" val="3158084878"/>
              </p:ext>
            </p:extLst>
          </p:nvPr>
        </p:nvGraphicFramePr>
        <p:xfrm>
          <a:off x="4932040" y="3573016"/>
          <a:ext cx="2554244" cy="2103438"/>
        </p:xfrm>
        <a:graphic>
          <a:graphicData uri="http://schemas.openxmlformats.org/presentationml/2006/ole">
            <mc:AlternateContent xmlns:mc="http://schemas.openxmlformats.org/markup-compatibility/2006">
              <mc:Choice xmlns:v="urn:schemas-microsoft-com:vml" Requires="v">
                <p:oleObj spid="_x0000_s11501" name="Ecuación" r:id="rId6" imgW="1612800" imgH="1206360" progId="Equation.3">
                  <p:embed/>
                </p:oleObj>
              </mc:Choice>
              <mc:Fallback>
                <p:oleObj name="Ecuación" r:id="rId6" imgW="1612800" imgH="1206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040" y="3573016"/>
                        <a:ext cx="2554244" cy="2103438"/>
                      </a:xfrm>
                      <a:prstGeom prst="rect">
                        <a:avLst/>
                      </a:prstGeom>
                      <a:solidFill>
                        <a:srgbClr val="FFFF00"/>
                      </a:solidFill>
                      <a:ln>
                        <a:noFill/>
                      </a:ln>
                      <a:effectLst/>
                    </p:spPr>
                  </p:pic>
                </p:oleObj>
              </mc:Fallback>
            </mc:AlternateContent>
          </a:graphicData>
        </a:graphic>
      </p:graphicFrame>
    </p:spTree>
    <p:extLst>
      <p:ext uri="{BB962C8B-B14F-4D97-AF65-F5344CB8AC3E}">
        <p14:creationId xmlns:p14="http://schemas.microsoft.com/office/powerpoint/2010/main" val="328942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366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366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366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366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6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6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1">
            <a:extLst>
              <a:ext uri="{FF2B5EF4-FFF2-40B4-BE49-F238E27FC236}">
                <a16:creationId xmlns:a16="http://schemas.microsoft.com/office/drawing/2014/main" id="{8465D91A-7FB2-4BB2-86E0-4F62AF0C2BAC}"/>
              </a:ext>
            </a:extLst>
          </p:cNvPr>
          <p:cNvGraphicFramePr>
            <a:graphicFrameLocks noGrp="1"/>
          </p:cNvGraphicFramePr>
          <p:nvPr/>
        </p:nvGraphicFramePr>
        <p:xfrm>
          <a:off x="251519" y="170461"/>
          <a:ext cx="8352930" cy="1714500"/>
        </p:xfrm>
        <a:graphic>
          <a:graphicData uri="http://schemas.openxmlformats.org/drawingml/2006/table">
            <a:tbl>
              <a:tblPr/>
              <a:tblGrid>
                <a:gridCol w="2304256">
                  <a:extLst>
                    <a:ext uri="{9D8B030D-6E8A-4147-A177-3AD203B41FA5}">
                      <a16:colId xmlns:a16="http://schemas.microsoft.com/office/drawing/2014/main" val="2135538511"/>
                    </a:ext>
                  </a:extLst>
                </a:gridCol>
                <a:gridCol w="792088">
                  <a:extLst>
                    <a:ext uri="{9D8B030D-6E8A-4147-A177-3AD203B41FA5}">
                      <a16:colId xmlns:a16="http://schemas.microsoft.com/office/drawing/2014/main" val="1556940758"/>
                    </a:ext>
                  </a:extLst>
                </a:gridCol>
                <a:gridCol w="1296144">
                  <a:extLst>
                    <a:ext uri="{9D8B030D-6E8A-4147-A177-3AD203B41FA5}">
                      <a16:colId xmlns:a16="http://schemas.microsoft.com/office/drawing/2014/main" val="1951239379"/>
                    </a:ext>
                  </a:extLst>
                </a:gridCol>
                <a:gridCol w="1584176">
                  <a:extLst>
                    <a:ext uri="{9D8B030D-6E8A-4147-A177-3AD203B41FA5}">
                      <a16:colId xmlns:a16="http://schemas.microsoft.com/office/drawing/2014/main" val="584881629"/>
                    </a:ext>
                  </a:extLst>
                </a:gridCol>
                <a:gridCol w="2376266">
                  <a:extLst>
                    <a:ext uri="{9D8B030D-6E8A-4147-A177-3AD203B41FA5}">
                      <a16:colId xmlns:a16="http://schemas.microsoft.com/office/drawing/2014/main" val="2439990285"/>
                    </a:ext>
                  </a:extLst>
                </a:gridCol>
              </a:tblGrid>
              <a:tr h="851776">
                <a:tc>
                  <a:txBody>
                    <a:bodyPr/>
                    <a:lstStyle/>
                    <a:p>
                      <a:pPr algn="l" fontAlgn="b"/>
                      <a:r>
                        <a:rPr lang="es-MX" sz="2400" b="1" i="0" dirty="0">
                          <a:solidFill>
                            <a:srgbClr val="0070C0"/>
                          </a:solidFill>
                          <a:effectLst/>
                          <a:latin typeface="Arial" panose="020B0604020202020204" pitchFamily="34" charset="0"/>
                          <a:cs typeface="Arial" panose="020B0604020202020204" pitchFamily="34" charset="0"/>
                        </a:rPr>
                        <a:t>Muestra</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a:solidFill>
                            <a:srgbClr val="0070C0"/>
                          </a:solidFill>
                          <a:effectLst/>
                          <a:latin typeface="Arial" panose="020B0604020202020204" pitchFamily="34" charset="0"/>
                          <a:cs typeface="Arial" panose="020B0604020202020204" pitchFamily="34" charset="0"/>
                        </a:rPr>
                        <a:t>N</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Arial" panose="020B0604020202020204" pitchFamily="34" charset="0"/>
                          <a:cs typeface="Arial" panose="020B0604020202020204" pitchFamily="34" charset="0"/>
                        </a:rPr>
                        <a:t>Media</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a:solidFill>
                            <a:srgbClr val="0070C0"/>
                          </a:solidFill>
                          <a:effectLst/>
                          <a:latin typeface="Arial" panose="020B0604020202020204" pitchFamily="34" charset="0"/>
                          <a:cs typeface="Arial" panose="020B0604020202020204" pitchFamily="34" charset="0"/>
                        </a:rPr>
                        <a:t>Desv.Est.</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Arial" panose="020B0604020202020204" pitchFamily="34" charset="0"/>
                          <a:cs typeface="Arial" panose="020B0604020202020204" pitchFamily="34" charset="0"/>
                        </a:rPr>
                        <a:t>Error</a:t>
                      </a:r>
                      <a:br>
                        <a:rPr lang="es-MX" sz="2400" b="1" i="0" dirty="0">
                          <a:solidFill>
                            <a:srgbClr val="0070C0"/>
                          </a:solidFill>
                          <a:effectLst/>
                          <a:latin typeface="Arial" panose="020B0604020202020204" pitchFamily="34" charset="0"/>
                          <a:cs typeface="Arial" panose="020B0604020202020204" pitchFamily="34" charset="0"/>
                        </a:rPr>
                      </a:br>
                      <a:r>
                        <a:rPr lang="es-MX" sz="2400" b="1" i="0" dirty="0">
                          <a:solidFill>
                            <a:srgbClr val="0070C0"/>
                          </a:solidFill>
                          <a:effectLst/>
                          <a:latin typeface="Arial" panose="020B0604020202020204" pitchFamily="34" charset="0"/>
                          <a:cs typeface="Arial" panose="020B0604020202020204" pitchFamily="34" charset="0"/>
                        </a:rPr>
                        <a:t>estándar</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9705382"/>
                  </a:ext>
                </a:extLst>
              </a:tr>
              <a:tr h="431362">
                <a:tc>
                  <a:txBody>
                    <a:bodyPr/>
                    <a:lstStyle/>
                    <a:p>
                      <a:pPr algn="l" fontAlgn="t"/>
                      <a:r>
                        <a:rPr lang="es-MX" sz="2400" b="1" i="0" dirty="0">
                          <a:solidFill>
                            <a:srgbClr val="0070C0"/>
                          </a:solidFill>
                          <a:effectLst/>
                          <a:latin typeface="Arial" panose="020B0604020202020204" pitchFamily="34" charset="0"/>
                          <a:cs typeface="Arial" panose="020B0604020202020204" pitchFamily="34" charset="0"/>
                        </a:rPr>
                        <a:t>ALMIDON 5%</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solidFill>
                            <a:srgbClr val="0070C0"/>
                          </a:solidFill>
                          <a:effectLst/>
                          <a:latin typeface="Arial" panose="020B0604020202020204" pitchFamily="34" charset="0"/>
                          <a:cs typeface="Arial" panose="020B0604020202020204" pitchFamily="34" charset="0"/>
                        </a:rPr>
                        <a:t>8</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solidFill>
                            <a:srgbClr val="0070C0"/>
                          </a:solidFill>
                          <a:effectLst/>
                          <a:latin typeface="Arial" panose="020B0604020202020204" pitchFamily="34" charset="0"/>
                          <a:cs typeface="Arial" panose="020B0604020202020204" pitchFamily="34" charset="0"/>
                        </a:rPr>
                        <a:t>6.803</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0.564</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solidFill>
                            <a:srgbClr val="0070C0"/>
                          </a:solidFill>
                          <a:effectLst/>
                          <a:latin typeface="Arial" panose="020B0604020202020204" pitchFamily="34" charset="0"/>
                          <a:cs typeface="Arial" panose="020B0604020202020204" pitchFamily="34" charset="0"/>
                        </a:rPr>
                        <a:t>0.20</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39280799"/>
                  </a:ext>
                </a:extLst>
              </a:tr>
              <a:tr h="431362">
                <a:tc>
                  <a:txBody>
                    <a:bodyPr/>
                    <a:lstStyle/>
                    <a:p>
                      <a:pPr algn="l" fontAlgn="t"/>
                      <a:r>
                        <a:rPr lang="es-MX" sz="2400" b="1" i="0" dirty="0">
                          <a:solidFill>
                            <a:srgbClr val="0070C0"/>
                          </a:solidFill>
                          <a:effectLst/>
                          <a:latin typeface="Arial" panose="020B0604020202020204" pitchFamily="34" charset="0"/>
                          <a:cs typeface="Arial" panose="020B0604020202020204" pitchFamily="34" charset="0"/>
                        </a:rPr>
                        <a:t>ALMIDON 10%</a:t>
                      </a:r>
                    </a:p>
                  </a:txBody>
                  <a:tcPr marL="66675" marR="66675" marT="9525" marB="9525">
                    <a:lnL>
                      <a:noFill/>
                    </a:lnL>
                    <a:lnR>
                      <a:noFill/>
                    </a:lnR>
                    <a:lnT>
                      <a:noFill/>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8</a:t>
                      </a:r>
                    </a:p>
                  </a:txBody>
                  <a:tcPr marL="66675" marR="66675" marT="9525" marB="9525">
                    <a:lnL>
                      <a:noFill/>
                    </a:lnL>
                    <a:lnR>
                      <a:noFill/>
                    </a:lnR>
                    <a:lnT>
                      <a:noFill/>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9.073</a:t>
                      </a:r>
                    </a:p>
                  </a:txBody>
                  <a:tcPr marL="66675" marR="66675" marT="9525" marB="9525">
                    <a:lnL>
                      <a:noFill/>
                    </a:lnL>
                    <a:lnR>
                      <a:noFill/>
                    </a:lnR>
                    <a:lnT>
                      <a:noFill/>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0.442</a:t>
                      </a:r>
                    </a:p>
                  </a:txBody>
                  <a:tcPr marL="66675" marR="66675" marT="9525" marB="9525">
                    <a:lnL>
                      <a:noFill/>
                    </a:lnL>
                    <a:lnR>
                      <a:noFill/>
                    </a:lnR>
                    <a:lnT>
                      <a:noFill/>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0.16</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921925389"/>
                  </a:ext>
                </a:extLst>
              </a:tr>
            </a:tbl>
          </a:graphicData>
        </a:graphic>
      </p:graphicFrame>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1FE64D23-F6F8-491D-B318-8972801CBFAA}"/>
                  </a:ext>
                </a:extLst>
              </p:cNvPr>
              <p:cNvSpPr txBox="1"/>
              <p:nvPr/>
            </p:nvSpPr>
            <p:spPr>
              <a:xfrm>
                <a:off x="147774" y="2696752"/>
                <a:ext cx="4378956" cy="11532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𝒕</m:t>
                      </m:r>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𝟔</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𝟖𝟎𝟑</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𝟗</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𝟎𝟕𝟑</m:t>
                          </m:r>
                        </m:num>
                        <m:den>
                          <m:rad>
                            <m:radPr>
                              <m:degHide m:val="on"/>
                              <m:ctrlPr>
                                <a:rPr lang="es-MX" sz="2400" b="1" i="1" smtClean="0">
                                  <a:solidFill>
                                    <a:srgbClr val="0070C0"/>
                                  </a:solidFill>
                                  <a:latin typeface="Cambria Math" panose="02040503050406030204" pitchFamily="18" charset="0"/>
                                </a:rPr>
                              </m:ctrlPr>
                            </m:radPr>
                            <m:deg/>
                            <m:e>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𝟑𝟏𝟖</m:t>
                                  </m:r>
                                </m:num>
                                <m:den>
                                  <m:r>
                                    <a:rPr lang="es-MX" sz="2400" b="1" i="1" smtClean="0">
                                      <a:solidFill>
                                        <a:srgbClr val="0070C0"/>
                                      </a:solidFill>
                                      <a:latin typeface="Cambria Math" panose="02040503050406030204" pitchFamily="18" charset="0"/>
                                    </a:rPr>
                                    <m:t>𝟖</m:t>
                                  </m:r>
                                </m:den>
                              </m:f>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𝟏𝟗𝟓𝟑</m:t>
                                  </m:r>
                                </m:num>
                                <m:den>
                                  <m:r>
                                    <a:rPr lang="es-MX" sz="2400" b="1" i="1" smtClean="0">
                                      <a:solidFill>
                                        <a:srgbClr val="0070C0"/>
                                      </a:solidFill>
                                      <a:latin typeface="Cambria Math" panose="02040503050406030204" pitchFamily="18" charset="0"/>
                                    </a:rPr>
                                    <m:t>𝟖</m:t>
                                  </m:r>
                                </m:den>
                              </m:f>
                            </m:e>
                          </m:rad>
                        </m:den>
                      </m:f>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𝟗𝟔</m:t>
                      </m:r>
                    </m:oMath>
                  </m:oMathPara>
                </a14:m>
                <a:endParaRPr lang="es-MX" sz="2400" b="1" dirty="0"/>
              </a:p>
            </p:txBody>
          </p:sp>
        </mc:Choice>
        <mc:Fallback xmlns="">
          <p:sp>
            <p:nvSpPr>
              <p:cNvPr id="2" name="CuadroTexto 1">
                <a:extLst>
                  <a:ext uri="{FF2B5EF4-FFF2-40B4-BE49-F238E27FC236}">
                    <a16:creationId xmlns:a16="http://schemas.microsoft.com/office/drawing/2014/main" id="{1FE64D23-F6F8-491D-B318-8972801CBFAA}"/>
                  </a:ext>
                </a:extLst>
              </p:cNvPr>
              <p:cNvSpPr txBox="1">
                <a:spLocks noRot="1" noChangeAspect="1" noMove="1" noResize="1" noEditPoints="1" noAdjustHandles="1" noChangeArrowheads="1" noChangeShapeType="1" noTextEdit="1"/>
              </p:cNvSpPr>
              <p:nvPr/>
            </p:nvSpPr>
            <p:spPr>
              <a:xfrm>
                <a:off x="147774" y="2696752"/>
                <a:ext cx="4378956" cy="1153201"/>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C3C2601E-C4AD-4164-A81E-438CD3BA25B9}"/>
                  </a:ext>
                </a:extLst>
              </p:cNvPr>
              <p:cNvSpPr txBox="1"/>
              <p:nvPr/>
            </p:nvSpPr>
            <p:spPr>
              <a:xfrm>
                <a:off x="4716016" y="2760316"/>
                <a:ext cx="4149726" cy="11532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𝒕</m:t>
                      </m:r>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𝟗</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𝟎𝟕𝟑</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𝟔</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𝟖𝟎𝟑</m:t>
                          </m:r>
                        </m:num>
                        <m:den>
                          <m:rad>
                            <m:radPr>
                              <m:degHide m:val="on"/>
                              <m:ctrlPr>
                                <a:rPr lang="es-MX" sz="2400" b="1" i="1">
                                  <a:solidFill>
                                    <a:srgbClr val="0070C0"/>
                                  </a:solidFill>
                                  <a:latin typeface="Cambria Math" panose="02040503050406030204" pitchFamily="18" charset="0"/>
                                </a:rPr>
                              </m:ctrlPr>
                            </m:radPr>
                            <m:deg/>
                            <m:e>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𝟎</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𝟑𝟏𝟖</m:t>
                                  </m:r>
                                </m:num>
                                <m:den>
                                  <m:r>
                                    <a:rPr lang="es-MX" sz="2400" b="1" i="1">
                                      <a:solidFill>
                                        <a:srgbClr val="0070C0"/>
                                      </a:solidFill>
                                      <a:latin typeface="Cambria Math" panose="02040503050406030204" pitchFamily="18" charset="0"/>
                                    </a:rPr>
                                    <m:t>𝟖</m:t>
                                  </m:r>
                                </m:den>
                              </m:f>
                              <m:r>
                                <a:rPr lang="es-MX" sz="2400" b="1" i="1">
                                  <a:solidFill>
                                    <a:srgbClr val="0070C0"/>
                                  </a:solidFill>
                                  <a:latin typeface="Cambria Math" panose="02040503050406030204" pitchFamily="18" charset="0"/>
                                </a:rPr>
                                <m:t>+</m:t>
                              </m:r>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𝟎</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𝟏𝟗𝟓𝟑</m:t>
                                  </m:r>
                                </m:num>
                                <m:den>
                                  <m:r>
                                    <a:rPr lang="es-MX" sz="2400" b="1" i="1">
                                      <a:solidFill>
                                        <a:srgbClr val="0070C0"/>
                                      </a:solidFill>
                                      <a:latin typeface="Cambria Math" panose="02040503050406030204" pitchFamily="18" charset="0"/>
                                    </a:rPr>
                                    <m:t>𝟖</m:t>
                                  </m:r>
                                </m:den>
                              </m:f>
                            </m:e>
                          </m:rad>
                        </m:den>
                      </m:f>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𝟗𝟔</m:t>
                      </m:r>
                    </m:oMath>
                  </m:oMathPara>
                </a14:m>
                <a:endParaRPr lang="es-MX" sz="2400" b="1" dirty="0"/>
              </a:p>
            </p:txBody>
          </p:sp>
        </mc:Choice>
        <mc:Fallback xmlns="">
          <p:sp>
            <p:nvSpPr>
              <p:cNvPr id="11" name="CuadroTexto 10">
                <a:extLst>
                  <a:ext uri="{FF2B5EF4-FFF2-40B4-BE49-F238E27FC236}">
                    <a16:creationId xmlns:a16="http://schemas.microsoft.com/office/drawing/2014/main" id="{C3C2601E-C4AD-4164-A81E-438CD3BA25B9}"/>
                  </a:ext>
                </a:extLst>
              </p:cNvPr>
              <p:cNvSpPr txBox="1">
                <a:spLocks noRot="1" noChangeAspect="1" noMove="1" noResize="1" noEditPoints="1" noAdjustHandles="1" noChangeArrowheads="1" noChangeShapeType="1" noTextEdit="1"/>
              </p:cNvSpPr>
              <p:nvPr/>
            </p:nvSpPr>
            <p:spPr>
              <a:xfrm>
                <a:off x="4716016" y="2760316"/>
                <a:ext cx="4149726" cy="1153201"/>
              </a:xfrm>
              <a:prstGeom prst="rect">
                <a:avLst/>
              </a:prstGeom>
              <a:blipFill>
                <a:blip r:embed="rId4"/>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225645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45C0E8D-3A1B-4C12-A7CC-66A441FCFC61}"/>
              </a:ext>
            </a:extLst>
          </p:cNvPr>
          <p:cNvPicPr>
            <a:picLocks noChangeAspect="1"/>
          </p:cNvPicPr>
          <p:nvPr/>
        </p:nvPicPr>
        <p:blipFill>
          <a:blip r:embed="rId2"/>
          <a:stretch>
            <a:fillRect/>
          </a:stretch>
        </p:blipFill>
        <p:spPr>
          <a:xfrm>
            <a:off x="647564" y="211165"/>
            <a:ext cx="7848872" cy="3600400"/>
          </a:xfrm>
          <a:prstGeom prst="rect">
            <a:avLst/>
          </a:prstGeom>
        </p:spPr>
      </p:pic>
      <p:sp>
        <p:nvSpPr>
          <p:cNvPr id="3" name="Rectángulo 2">
            <a:extLst>
              <a:ext uri="{FF2B5EF4-FFF2-40B4-BE49-F238E27FC236}">
                <a16:creationId xmlns:a16="http://schemas.microsoft.com/office/drawing/2014/main" id="{2B16C264-51FB-4DA7-835B-2A2C844AA414}"/>
              </a:ext>
            </a:extLst>
          </p:cNvPr>
          <p:cNvSpPr/>
          <p:nvPr/>
        </p:nvSpPr>
        <p:spPr>
          <a:xfrm>
            <a:off x="539552" y="4092792"/>
            <a:ext cx="7848872" cy="461665"/>
          </a:xfrm>
          <a:prstGeom prst="rect">
            <a:avLst/>
          </a:prstGeom>
        </p:spPr>
        <p:txBody>
          <a:bodyPr wrap="square">
            <a:spAutoFit/>
          </a:bodyPr>
          <a:lstStyle/>
          <a:p>
            <a:r>
              <a:rPr lang="es-MX" sz="2400" b="1" dirty="0">
                <a:solidFill>
                  <a:srgbClr val="002060"/>
                </a:solidFill>
              </a:rPr>
              <a:t>Valor de P=0.00000031663+ 0.00000031663=0.00000063326</a:t>
            </a:r>
          </a:p>
        </p:txBody>
      </p:sp>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430FB9C8-A86E-4D1A-8EDA-1E9F40864970}"/>
                  </a:ext>
                </a:extLst>
              </p:cNvPr>
              <p:cNvSpPr/>
              <p:nvPr/>
            </p:nvSpPr>
            <p:spPr>
              <a:xfrm>
                <a:off x="517130" y="4635629"/>
                <a:ext cx="130606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000" b="1" i="1">
                          <a:solidFill>
                            <a:srgbClr val="002060"/>
                          </a:solidFill>
                          <a:latin typeface="Cambria Math" panose="02040503050406030204" pitchFamily="18" charset="0"/>
                          <a:ea typeface="Cambria Math" panose="02040503050406030204" pitchFamily="18" charset="0"/>
                        </a:rPr>
                        <m:t>𝜶</m:t>
                      </m:r>
                      <m:r>
                        <a:rPr lang="es-MX" sz="2000" b="1" i="1">
                          <a:solidFill>
                            <a:srgbClr val="002060"/>
                          </a:solidFill>
                          <a:latin typeface="Cambria Math" panose="02040503050406030204" pitchFamily="18" charset="0"/>
                          <a:ea typeface="Cambria Math" panose="02040503050406030204" pitchFamily="18" charset="0"/>
                        </a:rPr>
                        <m:t>=</m:t>
                      </m:r>
                      <m:r>
                        <a:rPr lang="es-MX" sz="2000" b="1" i="1">
                          <a:solidFill>
                            <a:srgbClr val="002060"/>
                          </a:solidFill>
                          <a:latin typeface="Cambria Math" panose="02040503050406030204" pitchFamily="18" charset="0"/>
                          <a:ea typeface="Cambria Math" panose="02040503050406030204" pitchFamily="18" charset="0"/>
                        </a:rPr>
                        <m:t>𝟎</m:t>
                      </m:r>
                      <m:r>
                        <a:rPr lang="es-MX" sz="2000" b="1" i="1">
                          <a:solidFill>
                            <a:srgbClr val="002060"/>
                          </a:solidFill>
                          <a:latin typeface="Cambria Math" panose="02040503050406030204" pitchFamily="18" charset="0"/>
                          <a:ea typeface="Cambria Math" panose="02040503050406030204" pitchFamily="18" charset="0"/>
                        </a:rPr>
                        <m:t>.</m:t>
                      </m:r>
                      <m:r>
                        <a:rPr lang="es-MX" sz="2000" b="1" i="1">
                          <a:solidFill>
                            <a:srgbClr val="002060"/>
                          </a:solidFill>
                          <a:latin typeface="Cambria Math" panose="02040503050406030204" pitchFamily="18" charset="0"/>
                          <a:ea typeface="Cambria Math" panose="02040503050406030204" pitchFamily="18" charset="0"/>
                        </a:rPr>
                        <m:t>𝟎𝟓</m:t>
                      </m:r>
                    </m:oMath>
                  </m:oMathPara>
                </a14:m>
                <a:endParaRPr lang="es-MX" sz="2000" b="1" dirty="0">
                  <a:solidFill>
                    <a:srgbClr val="002060"/>
                  </a:solidFill>
                </a:endParaRPr>
              </a:p>
            </p:txBody>
          </p:sp>
        </mc:Choice>
        <mc:Fallback xmlns="">
          <p:sp>
            <p:nvSpPr>
              <p:cNvPr id="4" name="Rectángulo 3">
                <a:extLst>
                  <a:ext uri="{FF2B5EF4-FFF2-40B4-BE49-F238E27FC236}">
                    <a16:creationId xmlns:a16="http://schemas.microsoft.com/office/drawing/2014/main" id="{430FB9C8-A86E-4D1A-8EDA-1E9F40864970}"/>
                  </a:ext>
                </a:extLst>
              </p:cNvPr>
              <p:cNvSpPr>
                <a:spLocks noRot="1" noChangeAspect="1" noMove="1" noResize="1" noEditPoints="1" noAdjustHandles="1" noChangeArrowheads="1" noChangeShapeType="1" noTextEdit="1"/>
              </p:cNvSpPr>
              <p:nvPr/>
            </p:nvSpPr>
            <p:spPr>
              <a:xfrm>
                <a:off x="517130" y="4635629"/>
                <a:ext cx="1306063" cy="400110"/>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A62B3672-0D21-46E6-8FEB-818922E475AC}"/>
                  </a:ext>
                </a:extLst>
              </p:cNvPr>
              <p:cNvSpPr/>
              <p:nvPr/>
            </p:nvSpPr>
            <p:spPr>
              <a:xfrm>
                <a:off x="395536" y="5116911"/>
                <a:ext cx="7681372" cy="1569660"/>
              </a:xfrm>
              <a:prstGeom prst="rect">
                <a:avLst/>
              </a:prstGeom>
            </p:spPr>
            <p:txBody>
              <a:bodyPr wrap="square">
                <a:spAutoFit/>
              </a:bodyPr>
              <a:lstStyle/>
              <a:p>
                <a:pPr algn="just"/>
                <a:r>
                  <a:rPr lang="es-MX" sz="2400" b="1" dirty="0">
                    <a:solidFill>
                      <a:srgbClr val="0070C0"/>
                    </a:solidFill>
                  </a:rPr>
                  <a:t>Valor de P=0.00000063326&lt;</a:t>
                </a:r>
                <a:r>
                  <a:rPr lang="es-MX" sz="2400" b="1" dirty="0">
                    <a:solidFill>
                      <a:srgbClr val="002060"/>
                    </a:solidFill>
                    <a:ea typeface="Cambria Math" panose="02040503050406030204" pitchFamily="18" charset="0"/>
                  </a:rPr>
                  <a:t>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𝜶</m:t>
                    </m:r>
                    <m:r>
                      <a:rPr lang="es-MX" sz="2400" b="1" i="1">
                        <a:solidFill>
                          <a:srgbClr val="002060"/>
                        </a:solidFill>
                        <a:latin typeface="Cambria Math" panose="02040503050406030204" pitchFamily="18" charset="0"/>
                        <a:ea typeface="Cambria Math" panose="02040503050406030204" pitchFamily="18" charset="0"/>
                      </a:rPr>
                      <m:t> </m:t>
                    </m:r>
                  </m:oMath>
                </a14:m>
                <a:r>
                  <a:rPr lang="es-MX" sz="2400" b="1" dirty="0">
                    <a:solidFill>
                      <a:srgbClr val="0070C0"/>
                    </a:solidFill>
                  </a:rPr>
                  <a:t>=0.05</a:t>
                </a:r>
                <a:r>
                  <a:rPr lang="es-MX" sz="2400" b="1" dirty="0">
                    <a:solidFill>
                      <a:srgbClr val="0070C0"/>
                    </a:solidFill>
                    <a:sym typeface="Symbol" pitchFamily="18" charset="2"/>
                  </a:rPr>
                  <a:t>,  Se rechaza la hipótesis nula, lo que significa que  existen  diferencias en los promedios de dureza  en relación a los porcentajes de almidón, suponiendo varianzas no iguales.</a:t>
                </a:r>
                <a:endParaRPr lang="es-MX" sz="2400" b="1" dirty="0">
                  <a:solidFill>
                    <a:srgbClr val="FF0000"/>
                  </a:solidFill>
                </a:endParaRPr>
              </a:p>
            </p:txBody>
          </p:sp>
        </mc:Choice>
        <mc:Fallback xmlns="">
          <p:sp>
            <p:nvSpPr>
              <p:cNvPr id="5" name="Rectángulo 4">
                <a:extLst>
                  <a:ext uri="{FF2B5EF4-FFF2-40B4-BE49-F238E27FC236}">
                    <a16:creationId xmlns:a16="http://schemas.microsoft.com/office/drawing/2014/main" id="{A62B3672-0D21-46E6-8FEB-818922E475AC}"/>
                  </a:ext>
                </a:extLst>
              </p:cNvPr>
              <p:cNvSpPr>
                <a:spLocks noRot="1" noChangeAspect="1" noMove="1" noResize="1" noEditPoints="1" noAdjustHandles="1" noChangeArrowheads="1" noChangeShapeType="1" noTextEdit="1"/>
              </p:cNvSpPr>
              <p:nvPr/>
            </p:nvSpPr>
            <p:spPr>
              <a:xfrm>
                <a:off x="395536" y="5116911"/>
                <a:ext cx="7681372" cy="1569660"/>
              </a:xfrm>
              <a:prstGeom prst="rect">
                <a:avLst/>
              </a:prstGeom>
              <a:blipFill>
                <a:blip r:embed="rId4"/>
                <a:stretch>
                  <a:fillRect l="-1270" t="-3101" r="-1190" b="-7752"/>
                </a:stretch>
              </a:blipFill>
            </p:spPr>
            <p:txBody>
              <a:bodyPr/>
              <a:lstStyle/>
              <a:p>
                <a:r>
                  <a:rPr lang="es-MX">
                    <a:noFill/>
                  </a:rPr>
                  <a:t> </a:t>
                </a:r>
              </a:p>
            </p:txBody>
          </p:sp>
        </mc:Fallback>
      </mc:AlternateContent>
    </p:spTree>
    <p:extLst>
      <p:ext uri="{BB962C8B-B14F-4D97-AF65-F5344CB8AC3E}">
        <p14:creationId xmlns:p14="http://schemas.microsoft.com/office/powerpoint/2010/main" val="117986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E882DC51-1929-435D-863D-6D52C45FBA95}"/>
              </a:ext>
            </a:extLst>
          </p:cNvPr>
          <p:cNvGraphicFramePr>
            <a:graphicFrameLocks noGrp="1"/>
          </p:cNvGraphicFramePr>
          <p:nvPr>
            <p:extLst>
              <p:ext uri="{D42A27DB-BD31-4B8C-83A1-F6EECF244321}">
                <p14:modId xmlns:p14="http://schemas.microsoft.com/office/powerpoint/2010/main" val="2264176883"/>
              </p:ext>
            </p:extLst>
          </p:nvPr>
        </p:nvGraphicFramePr>
        <p:xfrm>
          <a:off x="395535" y="835238"/>
          <a:ext cx="8352930" cy="1279351"/>
        </p:xfrm>
        <a:graphic>
          <a:graphicData uri="http://schemas.openxmlformats.org/drawingml/2006/table">
            <a:tbl>
              <a:tblPr/>
              <a:tblGrid>
                <a:gridCol w="2304256">
                  <a:extLst>
                    <a:ext uri="{9D8B030D-6E8A-4147-A177-3AD203B41FA5}">
                      <a16:colId xmlns:a16="http://schemas.microsoft.com/office/drawing/2014/main" val="2135538511"/>
                    </a:ext>
                  </a:extLst>
                </a:gridCol>
                <a:gridCol w="792088">
                  <a:extLst>
                    <a:ext uri="{9D8B030D-6E8A-4147-A177-3AD203B41FA5}">
                      <a16:colId xmlns:a16="http://schemas.microsoft.com/office/drawing/2014/main" val="1556940758"/>
                    </a:ext>
                  </a:extLst>
                </a:gridCol>
                <a:gridCol w="1296144">
                  <a:extLst>
                    <a:ext uri="{9D8B030D-6E8A-4147-A177-3AD203B41FA5}">
                      <a16:colId xmlns:a16="http://schemas.microsoft.com/office/drawing/2014/main" val="1951239379"/>
                    </a:ext>
                  </a:extLst>
                </a:gridCol>
                <a:gridCol w="1584176">
                  <a:extLst>
                    <a:ext uri="{9D8B030D-6E8A-4147-A177-3AD203B41FA5}">
                      <a16:colId xmlns:a16="http://schemas.microsoft.com/office/drawing/2014/main" val="584881629"/>
                    </a:ext>
                  </a:extLst>
                </a:gridCol>
                <a:gridCol w="2376266">
                  <a:extLst>
                    <a:ext uri="{9D8B030D-6E8A-4147-A177-3AD203B41FA5}">
                      <a16:colId xmlns:a16="http://schemas.microsoft.com/office/drawing/2014/main" val="2439990285"/>
                    </a:ext>
                  </a:extLst>
                </a:gridCol>
              </a:tblGrid>
              <a:tr h="635591">
                <a:tc>
                  <a:txBody>
                    <a:bodyPr/>
                    <a:lstStyle/>
                    <a:p>
                      <a:pPr algn="l" fontAlgn="b"/>
                      <a:r>
                        <a:rPr lang="es-MX" sz="2000" b="1" i="0" dirty="0">
                          <a:solidFill>
                            <a:srgbClr val="0070C0"/>
                          </a:solidFill>
                          <a:effectLst/>
                          <a:latin typeface="Arial" panose="020B0604020202020204" pitchFamily="34" charset="0"/>
                          <a:cs typeface="Arial" panose="020B0604020202020204" pitchFamily="34" charset="0"/>
                        </a:rPr>
                        <a:t>Muestra</a:t>
                      </a:r>
                    </a:p>
                  </a:txBody>
                  <a:tcPr marL="66675" marR="66675" marT="7872" marB="7872"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000" b="1" i="0" dirty="0">
                          <a:solidFill>
                            <a:srgbClr val="0070C0"/>
                          </a:solidFill>
                          <a:effectLst/>
                          <a:latin typeface="Arial" panose="020B0604020202020204" pitchFamily="34" charset="0"/>
                          <a:cs typeface="Arial" panose="020B0604020202020204" pitchFamily="34" charset="0"/>
                        </a:rPr>
                        <a:t>N</a:t>
                      </a:r>
                    </a:p>
                  </a:txBody>
                  <a:tcPr marL="66675" marR="66675" marT="7872" marB="7872"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000" b="1" i="0" dirty="0">
                          <a:solidFill>
                            <a:srgbClr val="0070C0"/>
                          </a:solidFill>
                          <a:effectLst/>
                          <a:latin typeface="Arial" panose="020B0604020202020204" pitchFamily="34" charset="0"/>
                          <a:cs typeface="Arial" panose="020B0604020202020204" pitchFamily="34" charset="0"/>
                        </a:rPr>
                        <a:t>Media</a:t>
                      </a:r>
                    </a:p>
                  </a:txBody>
                  <a:tcPr marL="66675" marR="66675" marT="7872" marB="7872"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000" b="1" i="0">
                          <a:solidFill>
                            <a:srgbClr val="0070C0"/>
                          </a:solidFill>
                          <a:effectLst/>
                          <a:latin typeface="Arial" panose="020B0604020202020204" pitchFamily="34" charset="0"/>
                          <a:cs typeface="Arial" panose="020B0604020202020204" pitchFamily="34" charset="0"/>
                        </a:rPr>
                        <a:t>Desv.Est.</a:t>
                      </a:r>
                    </a:p>
                  </a:txBody>
                  <a:tcPr marL="66675" marR="66675" marT="7872" marB="7872"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000" b="1" i="0" dirty="0">
                          <a:solidFill>
                            <a:srgbClr val="0070C0"/>
                          </a:solidFill>
                          <a:effectLst/>
                          <a:latin typeface="Arial" panose="020B0604020202020204" pitchFamily="34" charset="0"/>
                          <a:cs typeface="Arial" panose="020B0604020202020204" pitchFamily="34" charset="0"/>
                        </a:rPr>
                        <a:t>Error</a:t>
                      </a:r>
                      <a:br>
                        <a:rPr lang="es-MX" sz="2000" b="1" i="0" dirty="0">
                          <a:solidFill>
                            <a:srgbClr val="0070C0"/>
                          </a:solidFill>
                          <a:effectLst/>
                          <a:latin typeface="Arial" panose="020B0604020202020204" pitchFamily="34" charset="0"/>
                          <a:cs typeface="Arial" panose="020B0604020202020204" pitchFamily="34" charset="0"/>
                        </a:rPr>
                      </a:br>
                      <a:r>
                        <a:rPr lang="es-MX" sz="2000" b="1" i="0" dirty="0">
                          <a:solidFill>
                            <a:srgbClr val="0070C0"/>
                          </a:solidFill>
                          <a:effectLst/>
                          <a:latin typeface="Arial" panose="020B0604020202020204" pitchFamily="34" charset="0"/>
                          <a:cs typeface="Arial" panose="020B0604020202020204" pitchFamily="34" charset="0"/>
                        </a:rPr>
                        <a:t>estándar</a:t>
                      </a:r>
                    </a:p>
                  </a:txBody>
                  <a:tcPr marL="66675" marR="66675" marT="7872" marB="7872"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9705382"/>
                  </a:ext>
                </a:extLst>
              </a:tr>
              <a:tr h="321880">
                <a:tc>
                  <a:txBody>
                    <a:bodyPr/>
                    <a:lstStyle/>
                    <a:p>
                      <a:pPr algn="l" fontAlgn="t"/>
                      <a:r>
                        <a:rPr lang="es-MX" sz="1700" b="1" i="0" dirty="0">
                          <a:solidFill>
                            <a:srgbClr val="0070C0"/>
                          </a:solidFill>
                          <a:effectLst/>
                          <a:latin typeface="Arial" panose="020B0604020202020204" pitchFamily="34" charset="0"/>
                          <a:cs typeface="Arial" panose="020B0604020202020204" pitchFamily="34" charset="0"/>
                        </a:rPr>
                        <a:t>ALMIDON 5%</a:t>
                      </a:r>
                    </a:p>
                  </a:txBody>
                  <a:tcPr marL="66675" marR="66675" marT="7872" marB="7872">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1700" b="1" i="0">
                          <a:solidFill>
                            <a:srgbClr val="0070C0"/>
                          </a:solidFill>
                          <a:effectLst/>
                          <a:latin typeface="Arial" panose="020B0604020202020204" pitchFamily="34" charset="0"/>
                          <a:cs typeface="Arial" panose="020B0604020202020204" pitchFamily="34" charset="0"/>
                        </a:rPr>
                        <a:t>8</a:t>
                      </a:r>
                    </a:p>
                  </a:txBody>
                  <a:tcPr marL="66675" marR="66675" marT="7872" marB="7872">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1700" b="1" i="0" dirty="0">
                          <a:solidFill>
                            <a:srgbClr val="0070C0"/>
                          </a:solidFill>
                          <a:effectLst/>
                          <a:latin typeface="Arial" panose="020B0604020202020204" pitchFamily="34" charset="0"/>
                          <a:cs typeface="Arial" panose="020B0604020202020204" pitchFamily="34" charset="0"/>
                        </a:rPr>
                        <a:t>6.803</a:t>
                      </a:r>
                    </a:p>
                  </a:txBody>
                  <a:tcPr marL="66675" marR="66675" marT="7872" marB="7872">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1700" b="1" i="0">
                          <a:solidFill>
                            <a:srgbClr val="0070C0"/>
                          </a:solidFill>
                          <a:effectLst/>
                          <a:latin typeface="Arial" panose="020B0604020202020204" pitchFamily="34" charset="0"/>
                          <a:cs typeface="Arial" panose="020B0604020202020204" pitchFamily="34" charset="0"/>
                        </a:rPr>
                        <a:t>0.564</a:t>
                      </a:r>
                    </a:p>
                  </a:txBody>
                  <a:tcPr marL="66675" marR="66675" marT="7872" marB="7872">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1700" b="1" i="0">
                          <a:solidFill>
                            <a:srgbClr val="0070C0"/>
                          </a:solidFill>
                          <a:effectLst/>
                          <a:latin typeface="Arial" panose="020B0604020202020204" pitchFamily="34" charset="0"/>
                          <a:cs typeface="Arial" panose="020B0604020202020204" pitchFamily="34" charset="0"/>
                        </a:rPr>
                        <a:t>0.20</a:t>
                      </a:r>
                    </a:p>
                  </a:txBody>
                  <a:tcPr marL="66675" marR="66675" marT="7872" marB="7872">
                    <a:lnL>
                      <a:noFill/>
                    </a:lnL>
                    <a:lnR>
                      <a:noFill/>
                    </a:lnR>
                    <a:lnT w="5953"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39280799"/>
                  </a:ext>
                </a:extLst>
              </a:tr>
              <a:tr h="321880">
                <a:tc>
                  <a:txBody>
                    <a:bodyPr/>
                    <a:lstStyle/>
                    <a:p>
                      <a:pPr algn="l" fontAlgn="t"/>
                      <a:r>
                        <a:rPr lang="es-MX" sz="1700" b="1" i="0" dirty="0">
                          <a:solidFill>
                            <a:srgbClr val="0070C0"/>
                          </a:solidFill>
                          <a:effectLst/>
                          <a:latin typeface="Arial" panose="020B0604020202020204" pitchFamily="34" charset="0"/>
                          <a:cs typeface="Arial" panose="020B0604020202020204" pitchFamily="34" charset="0"/>
                        </a:rPr>
                        <a:t>ALMIDON 10%</a:t>
                      </a:r>
                    </a:p>
                  </a:txBody>
                  <a:tcPr marL="66675" marR="66675" marT="7872" marB="7872">
                    <a:lnL>
                      <a:noFill/>
                    </a:lnL>
                    <a:lnR>
                      <a:noFill/>
                    </a:lnR>
                    <a:lnT>
                      <a:noFill/>
                    </a:lnT>
                    <a:lnB>
                      <a:noFill/>
                    </a:lnB>
                    <a:solidFill>
                      <a:srgbClr val="FFFFFF"/>
                    </a:solidFill>
                  </a:tcPr>
                </a:tc>
                <a:tc>
                  <a:txBody>
                    <a:bodyPr/>
                    <a:lstStyle/>
                    <a:p>
                      <a:pPr algn="r" fontAlgn="t"/>
                      <a:r>
                        <a:rPr lang="es-MX" sz="1700" b="1" i="0" dirty="0">
                          <a:solidFill>
                            <a:srgbClr val="0070C0"/>
                          </a:solidFill>
                          <a:effectLst/>
                          <a:latin typeface="Arial" panose="020B0604020202020204" pitchFamily="34" charset="0"/>
                          <a:cs typeface="Arial" panose="020B0604020202020204" pitchFamily="34" charset="0"/>
                        </a:rPr>
                        <a:t>8</a:t>
                      </a:r>
                    </a:p>
                  </a:txBody>
                  <a:tcPr marL="66675" marR="66675" marT="7872" marB="7872">
                    <a:lnL>
                      <a:noFill/>
                    </a:lnL>
                    <a:lnR>
                      <a:noFill/>
                    </a:lnR>
                    <a:lnT>
                      <a:noFill/>
                    </a:lnT>
                    <a:lnB>
                      <a:noFill/>
                    </a:lnB>
                    <a:solidFill>
                      <a:srgbClr val="FFFFFF"/>
                    </a:solidFill>
                  </a:tcPr>
                </a:tc>
                <a:tc>
                  <a:txBody>
                    <a:bodyPr/>
                    <a:lstStyle/>
                    <a:p>
                      <a:pPr algn="r" fontAlgn="t"/>
                      <a:r>
                        <a:rPr lang="es-MX" sz="1700" b="1" i="0" dirty="0">
                          <a:solidFill>
                            <a:srgbClr val="0070C0"/>
                          </a:solidFill>
                          <a:effectLst/>
                          <a:latin typeface="Arial" panose="020B0604020202020204" pitchFamily="34" charset="0"/>
                          <a:cs typeface="Arial" panose="020B0604020202020204" pitchFamily="34" charset="0"/>
                        </a:rPr>
                        <a:t>9.073</a:t>
                      </a:r>
                    </a:p>
                  </a:txBody>
                  <a:tcPr marL="66675" marR="66675" marT="7872" marB="7872">
                    <a:lnL>
                      <a:noFill/>
                    </a:lnL>
                    <a:lnR>
                      <a:noFill/>
                    </a:lnR>
                    <a:lnT>
                      <a:noFill/>
                    </a:lnT>
                    <a:lnB>
                      <a:noFill/>
                    </a:lnB>
                    <a:solidFill>
                      <a:srgbClr val="FFFFFF"/>
                    </a:solidFill>
                  </a:tcPr>
                </a:tc>
                <a:tc>
                  <a:txBody>
                    <a:bodyPr/>
                    <a:lstStyle/>
                    <a:p>
                      <a:pPr algn="r" fontAlgn="t"/>
                      <a:r>
                        <a:rPr lang="es-MX" sz="1700" b="1" i="0" dirty="0">
                          <a:solidFill>
                            <a:srgbClr val="0070C0"/>
                          </a:solidFill>
                          <a:effectLst/>
                          <a:latin typeface="Arial" panose="020B0604020202020204" pitchFamily="34" charset="0"/>
                          <a:cs typeface="Arial" panose="020B0604020202020204" pitchFamily="34" charset="0"/>
                        </a:rPr>
                        <a:t>0.442</a:t>
                      </a:r>
                    </a:p>
                  </a:txBody>
                  <a:tcPr marL="66675" marR="66675" marT="7872" marB="7872">
                    <a:lnL>
                      <a:noFill/>
                    </a:lnL>
                    <a:lnR>
                      <a:noFill/>
                    </a:lnR>
                    <a:lnT>
                      <a:noFill/>
                    </a:lnT>
                    <a:lnB>
                      <a:noFill/>
                    </a:lnB>
                    <a:solidFill>
                      <a:srgbClr val="FFFFFF"/>
                    </a:solidFill>
                  </a:tcPr>
                </a:tc>
                <a:tc>
                  <a:txBody>
                    <a:bodyPr/>
                    <a:lstStyle/>
                    <a:p>
                      <a:pPr algn="r" fontAlgn="t"/>
                      <a:r>
                        <a:rPr lang="es-MX" sz="1700" b="1" i="0" dirty="0">
                          <a:solidFill>
                            <a:srgbClr val="0070C0"/>
                          </a:solidFill>
                          <a:effectLst/>
                          <a:latin typeface="Arial" panose="020B0604020202020204" pitchFamily="34" charset="0"/>
                          <a:cs typeface="Arial" panose="020B0604020202020204" pitchFamily="34" charset="0"/>
                        </a:rPr>
                        <a:t>0.16</a:t>
                      </a:r>
                    </a:p>
                  </a:txBody>
                  <a:tcPr marL="66675" marR="66675" marT="7872" marB="7872">
                    <a:lnL>
                      <a:noFill/>
                    </a:lnL>
                    <a:lnR>
                      <a:noFill/>
                    </a:lnR>
                    <a:lnT>
                      <a:noFill/>
                    </a:lnT>
                    <a:lnB>
                      <a:noFill/>
                    </a:lnB>
                    <a:solidFill>
                      <a:srgbClr val="FFFFFF"/>
                    </a:solidFill>
                  </a:tcPr>
                </a:tc>
                <a:extLst>
                  <a:ext uri="{0D108BD9-81ED-4DB2-BD59-A6C34878D82A}">
                    <a16:rowId xmlns:a16="http://schemas.microsoft.com/office/drawing/2014/main" val="921925389"/>
                  </a:ext>
                </a:extLst>
              </a:tr>
            </a:tbl>
          </a:graphicData>
        </a:graphic>
      </p:graphicFrame>
      <p:sp>
        <p:nvSpPr>
          <p:cNvPr id="5" name="Rectangle 2">
            <a:extLst>
              <a:ext uri="{FF2B5EF4-FFF2-40B4-BE49-F238E27FC236}">
                <a16:creationId xmlns:a16="http://schemas.microsoft.com/office/drawing/2014/main" id="{7B04E886-B335-4BC4-A754-7D203DEAFDFB}"/>
              </a:ext>
            </a:extLst>
          </p:cNvPr>
          <p:cNvSpPr>
            <a:spLocks noChangeArrowheads="1"/>
          </p:cNvSpPr>
          <p:nvPr/>
        </p:nvSpPr>
        <p:spPr bwMode="auto">
          <a:xfrm>
            <a:off x="262778" y="68931"/>
            <a:ext cx="8203000" cy="7694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rgbClr val="004D72"/>
                </a:solidFill>
                <a:effectLst/>
                <a:latin typeface="Arial" panose="020B0604020202020204" pitchFamily="34" charset="0"/>
                <a:cs typeface="Arial" panose="020B0604020202020204" pitchFamily="34" charset="0"/>
              </a:rPr>
              <a:t>Resultados  Usando el Minitab</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rgbClr val="004D72"/>
                </a:solidFill>
                <a:effectLst/>
                <a:latin typeface="Arial" panose="020B0604020202020204" pitchFamily="34" charset="0"/>
                <a:cs typeface="Arial" panose="020B0604020202020204" pitchFamily="34" charset="0"/>
              </a:rPr>
              <a:t>Estadísticas </a:t>
            </a:r>
            <a:r>
              <a:rPr kumimoji="0" lang="es-MX" altLang="es-MX" sz="2400" b="1" i="0" u="none" strike="noStrike" cap="none" normalizeH="0" baseline="0" dirty="0">
                <a:ln>
                  <a:noFill/>
                </a:ln>
                <a:solidFill>
                  <a:srgbClr val="004D72"/>
                </a:solidFill>
                <a:effectLst/>
                <a:latin typeface="Arial" panose="020B0604020202020204" pitchFamily="34" charset="0"/>
                <a:cs typeface="Arial" panose="020B0604020202020204" pitchFamily="34" charset="0"/>
              </a:rPr>
              <a:t>descriptivas</a:t>
            </a:r>
            <a:endParaRPr kumimoji="0" lang="es-MX" altLang="es-MX" sz="24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6" name="Tabla 5">
            <a:extLst>
              <a:ext uri="{FF2B5EF4-FFF2-40B4-BE49-F238E27FC236}">
                <a16:creationId xmlns:a16="http://schemas.microsoft.com/office/drawing/2014/main" id="{16759C02-F746-459D-9310-A26992877D21}"/>
              </a:ext>
            </a:extLst>
          </p:cNvPr>
          <p:cNvGraphicFramePr>
            <a:graphicFrameLocks noGrp="1"/>
          </p:cNvGraphicFramePr>
          <p:nvPr/>
        </p:nvGraphicFramePr>
        <p:xfrm>
          <a:off x="215959" y="2775444"/>
          <a:ext cx="7886700" cy="769620"/>
        </p:xfrm>
        <a:graphic>
          <a:graphicData uri="http://schemas.openxmlformats.org/drawingml/2006/table">
            <a:tbl>
              <a:tblPr/>
              <a:tblGrid>
                <a:gridCol w="3943350">
                  <a:extLst>
                    <a:ext uri="{9D8B030D-6E8A-4147-A177-3AD203B41FA5}">
                      <a16:colId xmlns:a16="http://schemas.microsoft.com/office/drawing/2014/main" val="2236163427"/>
                    </a:ext>
                  </a:extLst>
                </a:gridCol>
                <a:gridCol w="3943350">
                  <a:extLst>
                    <a:ext uri="{9D8B030D-6E8A-4147-A177-3AD203B41FA5}">
                      <a16:colId xmlns:a16="http://schemas.microsoft.com/office/drawing/2014/main" val="1185288169"/>
                    </a:ext>
                  </a:extLst>
                </a:gridCol>
              </a:tblGrid>
              <a:tr h="0">
                <a:tc>
                  <a:txBody>
                    <a:bodyPr/>
                    <a:lstStyle/>
                    <a:p>
                      <a:pPr algn="l" fontAlgn="t"/>
                      <a:r>
                        <a:rPr lang="es-MX" sz="2400" b="1" i="0" dirty="0">
                          <a:solidFill>
                            <a:srgbClr val="0070C0"/>
                          </a:solidFill>
                          <a:effectLst/>
                          <a:latin typeface="Segoe UI" panose="020B0502040204020203" pitchFamily="34" charset="0"/>
                        </a:rPr>
                        <a:t>Hipótesis nula</a:t>
                      </a:r>
                    </a:p>
                  </a:txBody>
                  <a:tcPr marL="66675" marR="66675" marT="9525" marB="9525">
                    <a:lnL>
                      <a:noFill/>
                    </a:lnL>
                    <a:lnR>
                      <a:noFill/>
                    </a:lnR>
                    <a:lnT>
                      <a:noFill/>
                    </a:lnT>
                    <a:lnB>
                      <a:noFill/>
                    </a:lnB>
                    <a:solidFill>
                      <a:srgbClr val="FFFFFF"/>
                    </a:solidFill>
                  </a:tcPr>
                </a:tc>
                <a:tc>
                  <a:txBody>
                    <a:bodyPr/>
                    <a:lstStyle/>
                    <a:p>
                      <a:pPr algn="l" fontAlgn="t"/>
                      <a:r>
                        <a:rPr lang="es-MX" sz="2400" b="1" i="0" dirty="0">
                          <a:solidFill>
                            <a:srgbClr val="0070C0"/>
                          </a:solidFill>
                          <a:effectLst/>
                          <a:latin typeface="Segoe UI" panose="020B0502040204020203" pitchFamily="34" charset="0"/>
                        </a:rPr>
                        <a:t>H₀: </a:t>
                      </a:r>
                      <a:r>
                        <a:rPr lang="el-GR" sz="2400" b="1" i="0" dirty="0">
                          <a:solidFill>
                            <a:srgbClr val="0070C0"/>
                          </a:solidFill>
                          <a:effectLst/>
                          <a:latin typeface="Segoe UI" panose="020B0502040204020203" pitchFamily="34" charset="0"/>
                        </a:rPr>
                        <a:t>μ₁ - µ₂ = 0</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1636109170"/>
                  </a:ext>
                </a:extLst>
              </a:tr>
              <a:tr h="0">
                <a:tc>
                  <a:txBody>
                    <a:bodyPr/>
                    <a:lstStyle/>
                    <a:p>
                      <a:pPr algn="l" fontAlgn="t"/>
                      <a:r>
                        <a:rPr lang="es-MX" sz="2400" b="1" i="0">
                          <a:solidFill>
                            <a:srgbClr val="0070C0"/>
                          </a:solidFill>
                          <a:effectLst/>
                          <a:latin typeface="Segoe UI" panose="020B0502040204020203" pitchFamily="34" charset="0"/>
                        </a:rPr>
                        <a:t>Hipótesis alterna</a:t>
                      </a:r>
                    </a:p>
                  </a:txBody>
                  <a:tcPr marL="66675" marR="66675" marT="9525" marB="9525">
                    <a:lnL>
                      <a:noFill/>
                    </a:lnL>
                    <a:lnR>
                      <a:noFill/>
                    </a:lnR>
                    <a:lnT>
                      <a:noFill/>
                    </a:lnT>
                    <a:lnB>
                      <a:noFill/>
                    </a:lnB>
                    <a:solidFill>
                      <a:srgbClr val="FFFFFF"/>
                    </a:solidFill>
                  </a:tcPr>
                </a:tc>
                <a:tc>
                  <a:txBody>
                    <a:bodyPr/>
                    <a:lstStyle/>
                    <a:p>
                      <a:pPr algn="l" fontAlgn="t"/>
                      <a:r>
                        <a:rPr lang="es-MX" sz="2400" b="1" i="0" dirty="0">
                          <a:solidFill>
                            <a:srgbClr val="0070C0"/>
                          </a:solidFill>
                          <a:effectLst/>
                          <a:latin typeface="Segoe UI" panose="020B0502040204020203" pitchFamily="34" charset="0"/>
                        </a:rPr>
                        <a:t>H₁: </a:t>
                      </a:r>
                      <a:r>
                        <a:rPr lang="el-GR" sz="2400" b="1" i="0" dirty="0">
                          <a:solidFill>
                            <a:srgbClr val="0070C0"/>
                          </a:solidFill>
                          <a:effectLst/>
                          <a:latin typeface="Segoe UI" panose="020B0502040204020203" pitchFamily="34" charset="0"/>
                        </a:rPr>
                        <a:t>μ₁ - µ₂ ≠ 0</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1632529685"/>
                  </a:ext>
                </a:extLst>
              </a:tr>
            </a:tbl>
          </a:graphicData>
        </a:graphic>
      </p:graphicFrame>
      <p:graphicFrame>
        <p:nvGraphicFramePr>
          <p:cNvPr id="7" name="Tabla 6">
            <a:extLst>
              <a:ext uri="{FF2B5EF4-FFF2-40B4-BE49-F238E27FC236}">
                <a16:creationId xmlns:a16="http://schemas.microsoft.com/office/drawing/2014/main" id="{269DE3B7-47C3-4708-8C1D-DB1C4F217275}"/>
              </a:ext>
            </a:extLst>
          </p:cNvPr>
          <p:cNvGraphicFramePr>
            <a:graphicFrameLocks noGrp="1"/>
          </p:cNvGraphicFramePr>
          <p:nvPr>
            <p:extLst>
              <p:ext uri="{D42A27DB-BD31-4B8C-83A1-F6EECF244321}">
                <p14:modId xmlns:p14="http://schemas.microsoft.com/office/powerpoint/2010/main" val="3941837463"/>
              </p:ext>
            </p:extLst>
          </p:nvPr>
        </p:nvGraphicFramePr>
        <p:xfrm>
          <a:off x="149247" y="3799558"/>
          <a:ext cx="6598350" cy="769620"/>
        </p:xfrm>
        <a:graphic>
          <a:graphicData uri="http://schemas.openxmlformats.org/drawingml/2006/table">
            <a:tbl>
              <a:tblPr/>
              <a:tblGrid>
                <a:gridCol w="2199450">
                  <a:extLst>
                    <a:ext uri="{9D8B030D-6E8A-4147-A177-3AD203B41FA5}">
                      <a16:colId xmlns:a16="http://schemas.microsoft.com/office/drawing/2014/main" val="1986678697"/>
                    </a:ext>
                  </a:extLst>
                </a:gridCol>
                <a:gridCol w="2199450">
                  <a:extLst>
                    <a:ext uri="{9D8B030D-6E8A-4147-A177-3AD203B41FA5}">
                      <a16:colId xmlns:a16="http://schemas.microsoft.com/office/drawing/2014/main" val="253425305"/>
                    </a:ext>
                  </a:extLst>
                </a:gridCol>
                <a:gridCol w="2199450">
                  <a:extLst>
                    <a:ext uri="{9D8B030D-6E8A-4147-A177-3AD203B41FA5}">
                      <a16:colId xmlns:a16="http://schemas.microsoft.com/office/drawing/2014/main" val="1758269996"/>
                    </a:ext>
                  </a:extLst>
                </a:gridCol>
              </a:tblGrid>
              <a:tr h="224790">
                <a:tc>
                  <a:txBody>
                    <a:bodyPr/>
                    <a:lstStyle/>
                    <a:p>
                      <a:pPr algn="r" fontAlgn="b"/>
                      <a:r>
                        <a:rPr lang="es-MX" sz="2400" b="1" i="0">
                          <a:solidFill>
                            <a:srgbClr val="0070C0"/>
                          </a:solidFill>
                          <a:effectLst/>
                          <a:latin typeface="Segoe UI" panose="020B0502040204020203" pitchFamily="34" charset="0"/>
                        </a:rPr>
                        <a:t>Valor T</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Segoe UI" panose="020B0502040204020203" pitchFamily="34" charset="0"/>
                        </a:rPr>
                        <a:t>GL</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a:solidFill>
                            <a:srgbClr val="0070C0"/>
                          </a:solidFill>
                          <a:effectLst/>
                          <a:latin typeface="Segoe UI" panose="020B0502040204020203" pitchFamily="34" charset="0"/>
                        </a:rPr>
                        <a:t>Valor p</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3407819"/>
                  </a:ext>
                </a:extLst>
              </a:tr>
              <a:tr h="224790">
                <a:tc>
                  <a:txBody>
                    <a:bodyPr/>
                    <a:lstStyle/>
                    <a:p>
                      <a:pPr algn="r" fontAlgn="t"/>
                      <a:r>
                        <a:rPr lang="es-MX" sz="2400" b="1" i="0">
                          <a:solidFill>
                            <a:srgbClr val="0070C0"/>
                          </a:solidFill>
                          <a:effectLst/>
                          <a:latin typeface="Segoe UI" panose="020B0502040204020203" pitchFamily="34" charset="0"/>
                        </a:rPr>
                        <a:t>-8.95</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dirty="0">
                          <a:solidFill>
                            <a:srgbClr val="0070C0"/>
                          </a:solidFill>
                          <a:effectLst/>
                          <a:latin typeface="Segoe UI" panose="020B0502040204020203" pitchFamily="34" charset="0"/>
                        </a:rPr>
                        <a:t>13</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dirty="0">
                          <a:solidFill>
                            <a:srgbClr val="0070C0"/>
                          </a:solidFill>
                          <a:effectLst/>
                          <a:latin typeface="Segoe UI" panose="020B0502040204020203" pitchFamily="34" charset="0"/>
                        </a:rPr>
                        <a:t>0.000</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046101134"/>
                  </a:ext>
                </a:extLst>
              </a:tr>
            </a:tbl>
          </a:graphicData>
        </a:graphic>
      </p:graphicFrame>
      <p:sp>
        <p:nvSpPr>
          <p:cNvPr id="8" name="Rectangle 3">
            <a:extLst>
              <a:ext uri="{FF2B5EF4-FFF2-40B4-BE49-F238E27FC236}">
                <a16:creationId xmlns:a16="http://schemas.microsoft.com/office/drawing/2014/main" id="{B6DB5E88-5AA1-4571-9F1C-7892E83BD223}"/>
              </a:ext>
            </a:extLst>
          </p:cNvPr>
          <p:cNvSpPr>
            <a:spLocks noChangeArrowheads="1"/>
          </p:cNvSpPr>
          <p:nvPr/>
        </p:nvSpPr>
        <p:spPr bwMode="auto">
          <a:xfrm rot="10800000" flipV="1">
            <a:off x="206596" y="2291148"/>
            <a:ext cx="7650262"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400" b="0" i="0" u="none" strike="noStrike" cap="none" normalizeH="0" baseline="0" dirty="0">
                <a:ln>
                  <a:noFill/>
                </a:ln>
                <a:solidFill>
                  <a:srgbClr val="004D72"/>
                </a:solidFill>
                <a:effectLst/>
                <a:latin typeface="Segoe UI Semibold" panose="020B0702040204020203" pitchFamily="34" charset="0"/>
                <a:cs typeface="Segoe UI Semibold" panose="020B0702040204020203" pitchFamily="34" charset="0"/>
              </a:rPr>
              <a:t>Prueba</a:t>
            </a:r>
            <a:endParaRPr kumimoji="0" lang="es-MX" altLang="es-MX" sz="24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0BF9619D-4D53-44AD-922E-B42CCA6A7FCD}"/>
                  </a:ext>
                </a:extLst>
              </p:cNvPr>
              <p:cNvSpPr/>
              <p:nvPr/>
            </p:nvSpPr>
            <p:spPr>
              <a:xfrm>
                <a:off x="206596" y="4823672"/>
                <a:ext cx="8458651" cy="1815882"/>
              </a:xfrm>
              <a:prstGeom prst="rect">
                <a:avLst/>
              </a:prstGeom>
            </p:spPr>
            <p:txBody>
              <a:bodyPr wrap="square">
                <a:spAutoFit/>
              </a:bodyPr>
              <a:lstStyle/>
              <a:p>
                <a:pPr algn="just"/>
                <a:r>
                  <a:rPr lang="es-MX" sz="2800" b="1" dirty="0">
                    <a:solidFill>
                      <a:srgbClr val="0070C0"/>
                    </a:solidFill>
                  </a:rPr>
                  <a:t>Valor de P=0.000&lt;</a:t>
                </a:r>
                <a:r>
                  <a:rPr lang="es-MX" sz="2800" b="1" dirty="0">
                    <a:solidFill>
                      <a:srgbClr val="002060"/>
                    </a:solidFill>
                    <a:ea typeface="Cambria Math" panose="02040503050406030204" pitchFamily="18" charset="0"/>
                  </a:rPr>
                  <a:t> </a:t>
                </a:r>
                <a14:m>
                  <m:oMath xmlns:m="http://schemas.openxmlformats.org/officeDocument/2006/math">
                    <m:r>
                      <a:rPr lang="es-MX" sz="2800" b="1" i="1">
                        <a:solidFill>
                          <a:srgbClr val="002060"/>
                        </a:solidFill>
                        <a:latin typeface="Cambria Math" panose="02040503050406030204" pitchFamily="18" charset="0"/>
                        <a:ea typeface="Cambria Math" panose="02040503050406030204" pitchFamily="18" charset="0"/>
                      </a:rPr>
                      <m:t>𝜶</m:t>
                    </m:r>
                    <m:r>
                      <a:rPr lang="es-MX" sz="2800" b="1" i="1">
                        <a:solidFill>
                          <a:srgbClr val="002060"/>
                        </a:solidFill>
                        <a:latin typeface="Cambria Math" panose="02040503050406030204" pitchFamily="18" charset="0"/>
                        <a:ea typeface="Cambria Math" panose="02040503050406030204" pitchFamily="18" charset="0"/>
                      </a:rPr>
                      <m:t> </m:t>
                    </m:r>
                  </m:oMath>
                </a14:m>
                <a:r>
                  <a:rPr lang="es-MX" sz="2800" b="1" dirty="0">
                    <a:solidFill>
                      <a:srgbClr val="0070C0"/>
                    </a:solidFill>
                  </a:rPr>
                  <a:t>=0.05</a:t>
                </a:r>
                <a:r>
                  <a:rPr lang="es-MX" sz="2800" b="1" dirty="0">
                    <a:solidFill>
                      <a:srgbClr val="0070C0"/>
                    </a:solidFill>
                    <a:sym typeface="Symbol" pitchFamily="18" charset="2"/>
                  </a:rPr>
                  <a:t>,  Se rechaza la hipótesis nula, lo que significa que  existen  diferencias en los promedios de dureza  en relación a los porcentajes de almidón. </a:t>
                </a:r>
                <a:endParaRPr lang="es-MX" sz="2800" b="1" dirty="0">
                  <a:solidFill>
                    <a:srgbClr val="FF0000"/>
                  </a:solidFill>
                </a:endParaRPr>
              </a:p>
            </p:txBody>
          </p:sp>
        </mc:Choice>
        <mc:Fallback xmlns="">
          <p:sp>
            <p:nvSpPr>
              <p:cNvPr id="3" name="Rectángulo 2">
                <a:extLst>
                  <a:ext uri="{FF2B5EF4-FFF2-40B4-BE49-F238E27FC236}">
                    <a16:creationId xmlns:a16="http://schemas.microsoft.com/office/drawing/2014/main" id="{0BF9619D-4D53-44AD-922E-B42CCA6A7FCD}"/>
                  </a:ext>
                </a:extLst>
              </p:cNvPr>
              <p:cNvSpPr>
                <a:spLocks noRot="1" noChangeAspect="1" noMove="1" noResize="1" noEditPoints="1" noAdjustHandles="1" noChangeArrowheads="1" noChangeShapeType="1" noTextEdit="1"/>
              </p:cNvSpPr>
              <p:nvPr/>
            </p:nvSpPr>
            <p:spPr>
              <a:xfrm>
                <a:off x="206596" y="4823672"/>
                <a:ext cx="8458651" cy="1815882"/>
              </a:xfrm>
              <a:prstGeom prst="rect">
                <a:avLst/>
              </a:prstGeom>
              <a:blipFill>
                <a:blip r:embed="rId2"/>
                <a:stretch>
                  <a:fillRect l="-1514" t="-3020" r="-1514" b="-8725"/>
                </a:stretch>
              </a:blipFill>
            </p:spPr>
            <p:txBody>
              <a:bodyPr/>
              <a:lstStyle/>
              <a:p>
                <a:r>
                  <a:rPr lang="es-MX">
                    <a:noFill/>
                  </a:rPr>
                  <a:t> </a:t>
                </a:r>
              </a:p>
            </p:txBody>
          </p:sp>
        </mc:Fallback>
      </mc:AlternateContent>
    </p:spTree>
    <p:extLst>
      <p:ext uri="{BB962C8B-B14F-4D97-AF65-F5344CB8AC3E}">
        <p14:creationId xmlns:p14="http://schemas.microsoft.com/office/powerpoint/2010/main" val="239161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95536" y="188640"/>
            <a:ext cx="82810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MX" sz="2400" b="1" dirty="0">
                <a:solidFill>
                  <a:schemeClr val="accent1">
                    <a:lumMod val="50000"/>
                  </a:schemeClr>
                </a:solidFill>
              </a:rPr>
              <a:t>PRUEBA DE HIPOTESIS PARA IGUALDAD DE VARIANZAS</a:t>
            </a:r>
          </a:p>
          <a:p>
            <a:pPr algn="ctr"/>
            <a:r>
              <a:rPr lang="es-MX" sz="2400" b="1" dirty="0">
                <a:solidFill>
                  <a:schemeClr val="accent1">
                    <a:lumMod val="50000"/>
                  </a:schemeClr>
                </a:solidFill>
              </a:rPr>
              <a:t>(EXPERIMENTALMENTE, IGUALDAD DE CIRCUSTANCIAS)</a:t>
            </a:r>
          </a:p>
        </p:txBody>
      </p:sp>
      <p:graphicFrame>
        <p:nvGraphicFramePr>
          <p:cNvPr id="96259" name="Object 3"/>
          <p:cNvGraphicFramePr>
            <a:graphicFrameLocks noChangeAspect="1"/>
          </p:cNvGraphicFramePr>
          <p:nvPr>
            <p:extLst>
              <p:ext uri="{D42A27DB-BD31-4B8C-83A1-F6EECF244321}">
                <p14:modId xmlns:p14="http://schemas.microsoft.com/office/powerpoint/2010/main" val="2942548856"/>
              </p:ext>
            </p:extLst>
          </p:nvPr>
        </p:nvGraphicFramePr>
        <p:xfrm>
          <a:off x="450542" y="2501524"/>
          <a:ext cx="1482162" cy="1385888"/>
        </p:xfrm>
        <a:graphic>
          <a:graphicData uri="http://schemas.openxmlformats.org/presentationml/2006/ole">
            <mc:AlternateContent xmlns:mc="http://schemas.openxmlformats.org/markup-compatibility/2006">
              <mc:Choice xmlns:v="urn:schemas-microsoft-com:vml" Requires="v">
                <p:oleObj spid="_x0000_s12644" name="Ecuación" r:id="rId4" imgW="622080" imgH="533160" progId="Equation.3">
                  <p:embed/>
                </p:oleObj>
              </mc:Choice>
              <mc:Fallback>
                <p:oleObj name="Ecuación" r:id="rId4" imgW="622080" imgH="533160" progId="Equation.3">
                  <p:embed/>
                  <p:pic>
                    <p:nvPicPr>
                      <p:cNvPr id="0" name=""/>
                      <p:cNvPicPr>
                        <a:picLocks noChangeAspect="1" noChangeArrowheads="1"/>
                      </p:cNvPicPr>
                      <p:nvPr/>
                    </p:nvPicPr>
                    <p:blipFill>
                      <a:blip r:embed="rId5"/>
                      <a:srcRect/>
                      <a:stretch>
                        <a:fillRect/>
                      </a:stretch>
                    </p:blipFill>
                    <p:spPr bwMode="auto">
                      <a:xfrm>
                        <a:off x="450542" y="2501524"/>
                        <a:ext cx="1482162" cy="1385888"/>
                      </a:xfrm>
                      <a:prstGeom prst="rect">
                        <a:avLst/>
                      </a:prstGeom>
                      <a:solidFill>
                        <a:srgbClr val="FFFF00"/>
                      </a:solidFill>
                      <a:ln>
                        <a:noFill/>
                      </a:ln>
                      <a:effectLst/>
                    </p:spPr>
                  </p:pic>
                </p:oleObj>
              </mc:Fallback>
            </mc:AlternateContent>
          </a:graphicData>
        </a:graphic>
      </p:graphicFrame>
      <p:graphicFrame>
        <p:nvGraphicFramePr>
          <p:cNvPr id="96263" name="Rectangle 7"/>
          <p:cNvGraphicFramePr>
            <a:graphicFrameLocks/>
          </p:cNvGraphicFramePr>
          <p:nvPr>
            <p:extLst>
              <p:ext uri="{D42A27DB-BD31-4B8C-83A1-F6EECF244321}">
                <p14:modId xmlns:p14="http://schemas.microsoft.com/office/powerpoint/2010/main" val="2963013528"/>
              </p:ext>
            </p:extLst>
          </p:nvPr>
        </p:nvGraphicFramePr>
        <p:xfrm>
          <a:off x="4770438" y="2809875"/>
          <a:ext cx="609600" cy="838200"/>
        </p:xfrm>
        <a:graphic>
          <a:graphicData uri="http://schemas.openxmlformats.org/presentationml/2006/ole">
            <mc:AlternateContent xmlns:mc="http://schemas.openxmlformats.org/markup-compatibility/2006">
              <mc:Choice xmlns:v="urn:schemas-microsoft-com:vml" Requires="v">
                <p:oleObj spid="_x0000_s12645" name="Ecuación" r:id="rId6" imgW="114120" imgH="215640" progId="Equation.3">
                  <p:embed/>
                </p:oleObj>
              </mc:Choice>
              <mc:Fallback>
                <p:oleObj name="Ecuación" r:id="rId6" imgW="114120" imgH="215640" progId="Equation.3">
                  <p:embed/>
                  <p:pic>
                    <p:nvPicPr>
                      <p:cNvPr id="0" name=""/>
                      <p:cNvPicPr preferRelativeResize="0">
                        <a:picLocks noChangeArrowheads="1"/>
                      </p:cNvPicPr>
                      <p:nvPr/>
                    </p:nvPicPr>
                    <p:blipFill>
                      <a:blip r:embed="rId7"/>
                      <a:srcRect/>
                      <a:stretch>
                        <a:fillRect/>
                      </a:stretch>
                    </p:blipFill>
                    <p:spPr bwMode="auto">
                      <a:xfrm>
                        <a:off x="4770438" y="2809875"/>
                        <a:ext cx="609600" cy="838200"/>
                      </a:xfrm>
                      <a:prstGeom prst="rect">
                        <a:avLst/>
                      </a:prstGeom>
                      <a:noFill/>
                      <a:ln>
                        <a:noFill/>
                      </a:ln>
                      <a:effectLst/>
                    </p:spPr>
                  </p:pic>
                </p:oleObj>
              </mc:Fallback>
            </mc:AlternateContent>
          </a:graphicData>
        </a:graphic>
      </p:graphicFrame>
      <p:graphicFrame>
        <p:nvGraphicFramePr>
          <p:cNvPr id="96264" name="Object 8"/>
          <p:cNvGraphicFramePr>
            <a:graphicFrameLocks noChangeAspect="1"/>
          </p:cNvGraphicFramePr>
          <p:nvPr>
            <p:extLst>
              <p:ext uri="{D42A27DB-BD31-4B8C-83A1-F6EECF244321}">
                <p14:modId xmlns:p14="http://schemas.microsoft.com/office/powerpoint/2010/main" val="1972547012"/>
              </p:ext>
            </p:extLst>
          </p:nvPr>
        </p:nvGraphicFramePr>
        <p:xfrm>
          <a:off x="470188" y="1289887"/>
          <a:ext cx="1384803" cy="941387"/>
        </p:xfrm>
        <a:graphic>
          <a:graphicData uri="http://schemas.openxmlformats.org/presentationml/2006/ole">
            <mc:AlternateContent xmlns:mc="http://schemas.openxmlformats.org/markup-compatibility/2006">
              <mc:Choice xmlns:v="urn:schemas-microsoft-com:vml" Requires="v">
                <p:oleObj spid="_x0000_s12646" name="Microsoft Editor de ecuaciones 3.0" r:id="rId8" imgW="939600" imgH="583920" progId="">
                  <p:embed/>
                </p:oleObj>
              </mc:Choice>
              <mc:Fallback>
                <p:oleObj name="Microsoft Editor de ecuaciones 3.0" r:id="rId8" imgW="939600" imgH="583920" progId="">
                  <p:embed/>
                  <p:pic>
                    <p:nvPicPr>
                      <p:cNvPr id="0" name=""/>
                      <p:cNvPicPr>
                        <a:picLocks noChangeAspect="1" noChangeArrowheads="1"/>
                      </p:cNvPicPr>
                      <p:nvPr/>
                    </p:nvPicPr>
                    <p:blipFill>
                      <a:blip r:embed="rId9"/>
                      <a:srcRect/>
                      <a:stretch>
                        <a:fillRect/>
                      </a:stretch>
                    </p:blipFill>
                    <p:spPr bwMode="auto">
                      <a:xfrm>
                        <a:off x="470188" y="1289887"/>
                        <a:ext cx="1384803" cy="941387"/>
                      </a:xfrm>
                      <a:prstGeom prst="rect">
                        <a:avLst/>
                      </a:prstGeom>
                      <a:solidFill>
                        <a:srgbClr val="FFFF00"/>
                      </a:solidFill>
                      <a:ln>
                        <a:noFill/>
                      </a:ln>
                      <a:effectLst/>
                    </p:spPr>
                  </p:pic>
                </p:oleObj>
              </mc:Fallback>
            </mc:AlternateContent>
          </a:graphicData>
        </a:graphic>
      </p:graphicFrame>
      <p:pic>
        <p:nvPicPr>
          <p:cNvPr id="4" name="Imagen 3">
            <a:extLst>
              <a:ext uri="{FF2B5EF4-FFF2-40B4-BE49-F238E27FC236}">
                <a16:creationId xmlns:a16="http://schemas.microsoft.com/office/drawing/2014/main" id="{8B70024B-4E59-4849-9EB5-C50D3F14D487}"/>
              </a:ext>
            </a:extLst>
          </p:cNvPr>
          <p:cNvPicPr>
            <a:picLocks noChangeAspect="1"/>
          </p:cNvPicPr>
          <p:nvPr/>
        </p:nvPicPr>
        <p:blipFill>
          <a:blip r:embed="rId10"/>
          <a:stretch>
            <a:fillRect/>
          </a:stretch>
        </p:blipFill>
        <p:spPr>
          <a:xfrm>
            <a:off x="2512766" y="1412775"/>
            <a:ext cx="6163814" cy="4497666"/>
          </a:xfrm>
          <a:prstGeom prst="rect">
            <a:avLst/>
          </a:prstGeom>
        </p:spPr>
      </p:pic>
    </p:spTree>
    <p:extLst>
      <p:ext uri="{BB962C8B-B14F-4D97-AF65-F5344CB8AC3E}">
        <p14:creationId xmlns:p14="http://schemas.microsoft.com/office/powerpoint/2010/main" val="385715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62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626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625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1115616" y="260350"/>
            <a:ext cx="777755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MX" sz="2000" b="1" dirty="0">
                <a:solidFill>
                  <a:schemeClr val="accent1">
                    <a:lumMod val="75000"/>
                  </a:schemeClr>
                </a:solidFill>
              </a:rPr>
              <a:t>SOLUCION:</a:t>
            </a:r>
          </a:p>
          <a:p>
            <a:pPr algn="just">
              <a:spcBef>
                <a:spcPct val="50000"/>
              </a:spcBef>
              <a:buFontTx/>
              <a:buAutoNum type="arabicPeriod"/>
            </a:pPr>
            <a:r>
              <a:rPr lang="es-MX" sz="2000" b="1" dirty="0">
                <a:solidFill>
                  <a:schemeClr val="accent1">
                    <a:lumMod val="75000"/>
                  </a:schemeClr>
                </a:solidFill>
              </a:rPr>
              <a:t>LOS PARAMETROS DE INTERES SON LAS VARIANZAS DE LA DUREZA PARA AMBOS PORCENTAJES DE ALMIDON. </a:t>
            </a:r>
          </a:p>
          <a:p>
            <a:pPr algn="just">
              <a:spcBef>
                <a:spcPct val="50000"/>
              </a:spcBef>
              <a:buFontTx/>
              <a:buAutoNum type="arabicPeriod"/>
            </a:pPr>
            <a:r>
              <a:rPr lang="es-MX" sz="2000" b="1" dirty="0">
                <a:solidFill>
                  <a:schemeClr val="accent1">
                    <a:lumMod val="75000"/>
                  </a:schemeClr>
                </a:solidFill>
              </a:rPr>
              <a:t>HIPOTESIS </a:t>
            </a:r>
            <a:endParaRPr lang="es-ES" sz="2000" b="1" dirty="0">
              <a:solidFill>
                <a:schemeClr val="accent1">
                  <a:lumMod val="75000"/>
                </a:schemeClr>
              </a:solidFill>
            </a:endParaRPr>
          </a:p>
        </p:txBody>
      </p:sp>
      <p:sp>
        <p:nvSpPr>
          <p:cNvPr id="104455" name="Text Box 7"/>
          <p:cNvSpPr txBox="1">
            <a:spLocks noChangeArrowheads="1"/>
          </p:cNvSpPr>
          <p:nvPr/>
        </p:nvSpPr>
        <p:spPr bwMode="auto">
          <a:xfrm>
            <a:off x="1115616" y="4292600"/>
            <a:ext cx="70568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rPr>
              <a:t>3. Nivel de confianza </a:t>
            </a:r>
            <a:r>
              <a:rPr lang="es-MX" sz="2400" b="1" dirty="0">
                <a:solidFill>
                  <a:schemeClr val="accent1">
                    <a:lumMod val="75000"/>
                  </a:schemeClr>
                </a:solidFill>
                <a:sym typeface="Symbol" pitchFamily="18" charset="2"/>
              </a:rPr>
              <a:t>=0.05</a:t>
            </a:r>
          </a:p>
        </p:txBody>
      </p:sp>
      <p:sp>
        <p:nvSpPr>
          <p:cNvPr id="104456" name="Text Box 8"/>
          <p:cNvSpPr txBox="1">
            <a:spLocks noChangeArrowheads="1"/>
          </p:cNvSpPr>
          <p:nvPr/>
        </p:nvSpPr>
        <p:spPr bwMode="auto">
          <a:xfrm>
            <a:off x="1115616" y="4724400"/>
            <a:ext cx="68758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rPr>
              <a:t>4.  EL ESTADISTICO DE PRUEBA ESTA DADO POR</a:t>
            </a:r>
            <a:endParaRPr lang="es-ES" sz="2400" b="1" dirty="0">
              <a:solidFill>
                <a:schemeClr val="accent1">
                  <a:lumMod val="75000"/>
                </a:schemeClr>
              </a:solidFill>
            </a:endParaRPr>
          </a:p>
        </p:txBody>
      </p:sp>
      <p:graphicFrame>
        <p:nvGraphicFramePr>
          <p:cNvPr id="104457" name="Object 9"/>
          <p:cNvGraphicFramePr>
            <a:graphicFrameLocks noChangeAspect="1"/>
          </p:cNvGraphicFramePr>
          <p:nvPr>
            <p:extLst>
              <p:ext uri="{D42A27DB-BD31-4B8C-83A1-F6EECF244321}">
                <p14:modId xmlns:p14="http://schemas.microsoft.com/office/powerpoint/2010/main" val="3720575490"/>
              </p:ext>
            </p:extLst>
          </p:nvPr>
        </p:nvGraphicFramePr>
        <p:xfrm>
          <a:off x="4427984" y="5185306"/>
          <a:ext cx="1619250" cy="1385887"/>
        </p:xfrm>
        <a:graphic>
          <a:graphicData uri="http://schemas.openxmlformats.org/presentationml/2006/ole">
            <mc:AlternateContent xmlns:mc="http://schemas.openxmlformats.org/markup-compatibility/2006">
              <mc:Choice xmlns:v="urn:schemas-microsoft-com:vml" Requires="v">
                <p:oleObj spid="_x0000_s13623" name="Ecuación" r:id="rId4" imgW="622080" imgH="533160" progId="Equation.3">
                  <p:embed/>
                </p:oleObj>
              </mc:Choice>
              <mc:Fallback>
                <p:oleObj name="Ecuación" r:id="rId4" imgW="622080" imgH="5331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5185306"/>
                        <a:ext cx="1619250" cy="13858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8"/>
          <p:cNvGraphicFramePr>
            <a:graphicFrameLocks noChangeAspect="1"/>
          </p:cNvGraphicFramePr>
          <p:nvPr>
            <p:extLst>
              <p:ext uri="{D42A27DB-BD31-4B8C-83A1-F6EECF244321}">
                <p14:modId xmlns:p14="http://schemas.microsoft.com/office/powerpoint/2010/main" val="617768680"/>
              </p:ext>
            </p:extLst>
          </p:nvPr>
        </p:nvGraphicFramePr>
        <p:xfrm>
          <a:off x="1547664" y="2420888"/>
          <a:ext cx="1800734" cy="1224136"/>
        </p:xfrm>
        <a:graphic>
          <a:graphicData uri="http://schemas.openxmlformats.org/presentationml/2006/ole">
            <mc:AlternateContent xmlns:mc="http://schemas.openxmlformats.org/markup-compatibility/2006">
              <mc:Choice xmlns:v="urn:schemas-microsoft-com:vml" Requires="v">
                <p:oleObj spid="_x0000_s13624" name="Microsoft Editor de ecuaciones 3.0" r:id="rId6" imgW="939600" imgH="583920" progId="">
                  <p:embed/>
                </p:oleObj>
              </mc:Choice>
              <mc:Fallback>
                <p:oleObj name="Microsoft Editor de ecuaciones 3.0" r:id="rId6" imgW="939600" imgH="583920" progId="">
                  <p:embed/>
                  <p:pic>
                    <p:nvPicPr>
                      <p:cNvPr id="96264" name="Object 8"/>
                      <p:cNvPicPr>
                        <a:picLocks noChangeAspect="1" noChangeArrowheads="1"/>
                      </p:cNvPicPr>
                      <p:nvPr/>
                    </p:nvPicPr>
                    <p:blipFill>
                      <a:blip r:embed="rId7"/>
                      <a:srcRect/>
                      <a:stretch>
                        <a:fillRect/>
                      </a:stretch>
                    </p:blipFill>
                    <p:spPr bwMode="auto">
                      <a:xfrm>
                        <a:off x="1547664" y="2420888"/>
                        <a:ext cx="1800734" cy="1224136"/>
                      </a:xfrm>
                      <a:prstGeom prst="rect">
                        <a:avLst/>
                      </a:prstGeom>
                      <a:solidFill>
                        <a:srgbClr val="FFFF00"/>
                      </a:solidFill>
                      <a:ln>
                        <a:noFill/>
                      </a:ln>
                      <a:effectLst/>
                    </p:spPr>
                  </p:pic>
                </p:oleObj>
              </mc:Fallback>
            </mc:AlternateContent>
          </a:graphicData>
        </a:graphic>
      </p:graphicFrame>
    </p:spTree>
    <p:extLst>
      <p:ext uri="{BB962C8B-B14F-4D97-AF65-F5344CB8AC3E}">
        <p14:creationId xmlns:p14="http://schemas.microsoft.com/office/powerpoint/2010/main" val="46392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5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445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44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45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445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44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7" name="Object 9"/>
          <p:cNvGraphicFramePr>
            <a:graphicFrameLocks noChangeAspect="1"/>
          </p:cNvGraphicFramePr>
          <p:nvPr>
            <p:extLst>
              <p:ext uri="{D42A27DB-BD31-4B8C-83A1-F6EECF244321}">
                <p14:modId xmlns:p14="http://schemas.microsoft.com/office/powerpoint/2010/main" val="3937650340"/>
              </p:ext>
            </p:extLst>
          </p:nvPr>
        </p:nvGraphicFramePr>
        <p:xfrm>
          <a:off x="429327" y="4094445"/>
          <a:ext cx="1619250" cy="1039865"/>
        </p:xfrm>
        <a:graphic>
          <a:graphicData uri="http://schemas.openxmlformats.org/presentationml/2006/ole">
            <mc:AlternateContent xmlns:mc="http://schemas.openxmlformats.org/markup-compatibility/2006">
              <mc:Choice xmlns:v="urn:schemas-microsoft-com:vml" Requires="v">
                <p:oleObj spid="_x0000_s15378" name="Ecuación" r:id="rId4" imgW="622080" imgH="533160" progId="Equation.3">
                  <p:embed/>
                </p:oleObj>
              </mc:Choice>
              <mc:Fallback>
                <p:oleObj name="Ecuación" r:id="rId4" imgW="622080" imgH="533160" progId="Equation.3">
                  <p:embed/>
                  <p:pic>
                    <p:nvPicPr>
                      <p:cNvPr id="104457"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327" y="4094445"/>
                        <a:ext cx="1619250" cy="1039865"/>
                      </a:xfrm>
                      <a:prstGeom prst="rect">
                        <a:avLst/>
                      </a:prstGeom>
                      <a:solidFill>
                        <a:schemeClr val="bg1"/>
                      </a:solid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56CA0BAD-D410-4F54-8746-27521E3DFEE5}"/>
                  </a:ext>
                </a:extLst>
              </p:cNvPr>
              <p:cNvSpPr txBox="1"/>
              <p:nvPr/>
            </p:nvSpPr>
            <p:spPr>
              <a:xfrm>
                <a:off x="3563888" y="4249813"/>
                <a:ext cx="3100592"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r>
                            <a:rPr lang="es-MX" sz="2400" b="1" i="1" smtClean="0">
                              <a:solidFill>
                                <a:srgbClr val="0070C0"/>
                              </a:solidFill>
                              <a:latin typeface="Cambria Math" panose="02040503050406030204" pitchFamily="18" charset="0"/>
                            </a:rPr>
                            <m:t>𝑭</m:t>
                          </m:r>
                        </m:e>
                        <m:sub>
                          <m:r>
                            <a:rPr lang="es-MX" sz="2400" b="1" i="1" smtClean="0">
                              <a:solidFill>
                                <a:srgbClr val="0070C0"/>
                              </a:solidFill>
                              <a:latin typeface="Cambria Math" panose="02040503050406030204" pitchFamily="18" charset="0"/>
                            </a:rPr>
                            <m:t>𝟎</m:t>
                          </m:r>
                        </m:sub>
                      </m:sSub>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𝟑𝟏𝟖</m:t>
                          </m:r>
                        </m:num>
                        <m:den>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𝟏𝟗𝟓𝟑</m:t>
                          </m:r>
                        </m:den>
                      </m:f>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𝟔𝟐𝟖</m:t>
                      </m:r>
                    </m:oMath>
                  </m:oMathPara>
                </a14:m>
                <a:endParaRPr lang="es-MX" sz="2400" b="1" dirty="0">
                  <a:solidFill>
                    <a:srgbClr val="0070C0"/>
                  </a:solidFill>
                </a:endParaRPr>
              </a:p>
            </p:txBody>
          </p:sp>
        </mc:Choice>
        <mc:Fallback xmlns="">
          <p:sp>
            <p:nvSpPr>
              <p:cNvPr id="2" name="CuadroTexto 1">
                <a:extLst>
                  <a:ext uri="{FF2B5EF4-FFF2-40B4-BE49-F238E27FC236}">
                    <a16:creationId xmlns:a16="http://schemas.microsoft.com/office/drawing/2014/main" id="{56CA0BAD-D410-4F54-8746-27521E3DFEE5}"/>
                  </a:ext>
                </a:extLst>
              </p:cNvPr>
              <p:cNvSpPr txBox="1">
                <a:spLocks noRot="1" noChangeAspect="1" noMove="1" noResize="1" noEditPoints="1" noAdjustHandles="1" noChangeArrowheads="1" noChangeShapeType="1" noTextEdit="1"/>
              </p:cNvSpPr>
              <p:nvPr/>
            </p:nvSpPr>
            <p:spPr>
              <a:xfrm>
                <a:off x="3563888" y="4249813"/>
                <a:ext cx="3100592" cy="693844"/>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83E691F6-0BE7-4042-A723-21089A0A8916}"/>
                  </a:ext>
                </a:extLst>
              </p:cNvPr>
              <p:cNvSpPr/>
              <p:nvPr/>
            </p:nvSpPr>
            <p:spPr>
              <a:xfrm>
                <a:off x="395536" y="5260821"/>
                <a:ext cx="8424936" cy="1200329"/>
              </a:xfrm>
              <a:prstGeom prst="rect">
                <a:avLst/>
              </a:prstGeom>
            </p:spPr>
            <p:txBody>
              <a:bodyPr wrap="square">
                <a:spAutoFit/>
              </a:bodyPr>
              <a:lstStyle/>
              <a:p>
                <a:pPr algn="just"/>
                <a:r>
                  <a:rPr lang="es-MX" sz="2400" b="1" dirty="0">
                    <a:solidFill>
                      <a:srgbClr val="0070C0"/>
                    </a:solidFill>
                  </a:rPr>
                  <a:t>Valor de P=0.5348&gt;</a:t>
                </a:r>
                <a:r>
                  <a:rPr lang="es-MX" sz="2400" b="1" dirty="0">
                    <a:solidFill>
                      <a:srgbClr val="002060"/>
                    </a:solidFill>
                    <a:ea typeface="Cambria Math" panose="02040503050406030204" pitchFamily="18" charset="0"/>
                  </a:rPr>
                  <a:t>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𝜶</m:t>
                    </m:r>
                    <m:r>
                      <a:rPr lang="es-MX" sz="2400" b="1" i="1">
                        <a:solidFill>
                          <a:srgbClr val="002060"/>
                        </a:solidFill>
                        <a:latin typeface="Cambria Math" panose="02040503050406030204" pitchFamily="18" charset="0"/>
                        <a:ea typeface="Cambria Math" panose="02040503050406030204" pitchFamily="18" charset="0"/>
                      </a:rPr>
                      <m:t> </m:t>
                    </m:r>
                  </m:oMath>
                </a14:m>
                <a:r>
                  <a:rPr lang="es-MX" sz="2400" b="1" dirty="0">
                    <a:solidFill>
                      <a:srgbClr val="0070C0"/>
                    </a:solidFill>
                  </a:rPr>
                  <a:t>=0.05</a:t>
                </a:r>
                <a:r>
                  <a:rPr lang="es-MX" sz="2400" b="1" dirty="0">
                    <a:solidFill>
                      <a:srgbClr val="0070C0"/>
                    </a:solidFill>
                    <a:sym typeface="Symbol" pitchFamily="18" charset="2"/>
                  </a:rPr>
                  <a:t>,  No Se rechaza la hipótesis nula, lo que significa que  no existen  diferencias en varianzas de dureza  en relación a los porcentajes de almidón. </a:t>
                </a:r>
                <a:endParaRPr lang="es-MX" sz="2400" b="1" dirty="0">
                  <a:solidFill>
                    <a:srgbClr val="FF0000"/>
                  </a:solidFill>
                </a:endParaRPr>
              </a:p>
            </p:txBody>
          </p:sp>
        </mc:Choice>
        <mc:Fallback xmlns="">
          <p:sp>
            <p:nvSpPr>
              <p:cNvPr id="4" name="Rectángulo 3">
                <a:extLst>
                  <a:ext uri="{FF2B5EF4-FFF2-40B4-BE49-F238E27FC236}">
                    <a16:creationId xmlns:a16="http://schemas.microsoft.com/office/drawing/2014/main" id="{83E691F6-0BE7-4042-A723-21089A0A8916}"/>
                  </a:ext>
                </a:extLst>
              </p:cNvPr>
              <p:cNvSpPr>
                <a:spLocks noRot="1" noChangeAspect="1" noMove="1" noResize="1" noEditPoints="1" noAdjustHandles="1" noChangeArrowheads="1" noChangeShapeType="1" noTextEdit="1"/>
              </p:cNvSpPr>
              <p:nvPr/>
            </p:nvSpPr>
            <p:spPr>
              <a:xfrm>
                <a:off x="395536" y="5260821"/>
                <a:ext cx="8424936" cy="1200329"/>
              </a:xfrm>
              <a:prstGeom prst="rect">
                <a:avLst/>
              </a:prstGeom>
              <a:blipFill>
                <a:blip r:embed="rId7"/>
                <a:stretch>
                  <a:fillRect l="-1158" t="-4061" r="-1085" b="-10660"/>
                </a:stretch>
              </a:blipFill>
            </p:spPr>
            <p:txBody>
              <a:bodyPr/>
              <a:lstStyle/>
              <a:p>
                <a:r>
                  <a:rPr lang="es-MX">
                    <a:noFill/>
                  </a:rPr>
                  <a:t> </a:t>
                </a:r>
              </a:p>
            </p:txBody>
          </p:sp>
        </mc:Fallback>
      </mc:AlternateContent>
      <p:sp>
        <p:nvSpPr>
          <p:cNvPr id="5" name="Rectángulo 4">
            <a:extLst>
              <a:ext uri="{FF2B5EF4-FFF2-40B4-BE49-F238E27FC236}">
                <a16:creationId xmlns:a16="http://schemas.microsoft.com/office/drawing/2014/main" id="{536274E2-2DDF-4BB7-8BF1-D3187329BFB0}"/>
              </a:ext>
            </a:extLst>
          </p:cNvPr>
          <p:cNvSpPr/>
          <p:nvPr/>
        </p:nvSpPr>
        <p:spPr>
          <a:xfrm>
            <a:off x="251520" y="3629434"/>
            <a:ext cx="3435621" cy="369332"/>
          </a:xfrm>
          <a:prstGeom prst="rect">
            <a:avLst/>
          </a:prstGeom>
        </p:spPr>
        <p:txBody>
          <a:bodyPr wrap="none">
            <a:spAutoFit/>
          </a:bodyPr>
          <a:lstStyle/>
          <a:p>
            <a:r>
              <a:rPr lang="es-MX" b="1" dirty="0">
                <a:solidFill>
                  <a:srgbClr val="0070C0"/>
                </a:solidFill>
              </a:rPr>
              <a:t>Valor de P=0.2674+0.2674=0.5348</a:t>
            </a:r>
            <a:endParaRPr lang="es-MX" dirty="0"/>
          </a:p>
        </p:txBody>
      </p:sp>
      <p:pic>
        <p:nvPicPr>
          <p:cNvPr id="6" name="Imagen 5">
            <a:extLst>
              <a:ext uri="{FF2B5EF4-FFF2-40B4-BE49-F238E27FC236}">
                <a16:creationId xmlns:a16="http://schemas.microsoft.com/office/drawing/2014/main" id="{0455C0EA-5222-4EB1-924A-70B0267E9947}"/>
              </a:ext>
            </a:extLst>
          </p:cNvPr>
          <p:cNvPicPr>
            <a:picLocks noChangeAspect="1"/>
          </p:cNvPicPr>
          <p:nvPr/>
        </p:nvPicPr>
        <p:blipFill>
          <a:blip r:embed="rId8"/>
          <a:stretch>
            <a:fillRect/>
          </a:stretch>
        </p:blipFill>
        <p:spPr>
          <a:xfrm>
            <a:off x="395536" y="443531"/>
            <a:ext cx="8280920" cy="3122109"/>
          </a:xfrm>
          <a:prstGeom prst="rect">
            <a:avLst/>
          </a:prstGeom>
        </p:spPr>
      </p:pic>
    </p:spTree>
    <p:extLst>
      <p:ext uri="{BB962C8B-B14F-4D97-AF65-F5344CB8AC3E}">
        <p14:creationId xmlns:p14="http://schemas.microsoft.com/office/powerpoint/2010/main" val="245754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4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31577" y="3068960"/>
            <a:ext cx="777686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_tradnl" sz="3600" b="1" dirty="0">
                <a:solidFill>
                  <a:schemeClr val="accent1">
                    <a:lumMod val="75000"/>
                  </a:schemeClr>
                </a:solidFill>
              </a:rPr>
              <a:t>COMPARACION DE DOS MEDIAS (POBLACIONES O PROCESOS)</a:t>
            </a:r>
          </a:p>
        </p:txBody>
      </p:sp>
      <p:pic>
        <p:nvPicPr>
          <p:cNvPr id="20484" name="Picture 4" descr="j0299125">
            <a:hlinkClick r:id="rId3" action="ppaction://hlinkpres?slideindex=1&amp;slidetitle="/>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304" y="511437"/>
            <a:ext cx="1100137" cy="1804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126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274427" y="4653136"/>
            <a:ext cx="8369855" cy="1938992"/>
          </a:xfrm>
          <a:prstGeom prst="rect">
            <a:avLst/>
          </a:prstGeom>
          <a:noFill/>
        </p:spPr>
        <p:txBody>
          <a:bodyPr wrap="square" rtlCol="0">
            <a:spAutoFit/>
          </a:bodyPr>
          <a:lstStyle/>
          <a:p>
            <a:pPr algn="just"/>
            <a:r>
              <a:rPr lang="es-MX" sz="2400" b="1" dirty="0">
                <a:solidFill>
                  <a:srgbClr val="FF0000"/>
                </a:solidFill>
              </a:rPr>
              <a:t>Se demuestra que ambos porcentajes de almidón  presentan igual varianza, lo que garantiza que experimentalmente se probaron en iguales circunstancias ambos porcentajes de almidón, por consiguiente se debe usar la t-student para varianzas iguales.</a:t>
            </a:r>
          </a:p>
        </p:txBody>
      </p:sp>
      <p:graphicFrame>
        <p:nvGraphicFramePr>
          <p:cNvPr id="2" name="Tabla 1">
            <a:extLst>
              <a:ext uri="{FF2B5EF4-FFF2-40B4-BE49-F238E27FC236}">
                <a16:creationId xmlns:a16="http://schemas.microsoft.com/office/drawing/2014/main" id="{BB1A9DF8-12F0-433D-B995-B33230FB9140}"/>
              </a:ext>
            </a:extLst>
          </p:cNvPr>
          <p:cNvGraphicFramePr>
            <a:graphicFrameLocks noGrp="1"/>
          </p:cNvGraphicFramePr>
          <p:nvPr>
            <p:extLst>
              <p:ext uri="{D42A27DB-BD31-4B8C-83A1-F6EECF244321}">
                <p14:modId xmlns:p14="http://schemas.microsoft.com/office/powerpoint/2010/main" val="3280891104"/>
              </p:ext>
            </p:extLst>
          </p:nvPr>
        </p:nvGraphicFramePr>
        <p:xfrm>
          <a:off x="516004" y="487471"/>
          <a:ext cx="7886700" cy="1154430"/>
        </p:xfrm>
        <a:graphic>
          <a:graphicData uri="http://schemas.openxmlformats.org/drawingml/2006/table">
            <a:tbl>
              <a:tblPr/>
              <a:tblGrid>
                <a:gridCol w="3943350">
                  <a:extLst>
                    <a:ext uri="{9D8B030D-6E8A-4147-A177-3AD203B41FA5}">
                      <a16:colId xmlns:a16="http://schemas.microsoft.com/office/drawing/2014/main" val="366397631"/>
                    </a:ext>
                  </a:extLst>
                </a:gridCol>
                <a:gridCol w="3943350">
                  <a:extLst>
                    <a:ext uri="{9D8B030D-6E8A-4147-A177-3AD203B41FA5}">
                      <a16:colId xmlns:a16="http://schemas.microsoft.com/office/drawing/2014/main" val="3911495224"/>
                    </a:ext>
                  </a:extLst>
                </a:gridCol>
              </a:tblGrid>
              <a:tr h="0">
                <a:tc>
                  <a:txBody>
                    <a:bodyPr/>
                    <a:lstStyle/>
                    <a:p>
                      <a:pPr algn="l" fontAlgn="t"/>
                      <a:r>
                        <a:rPr lang="es-MX" sz="2400" b="1" i="0" dirty="0">
                          <a:effectLst/>
                          <a:latin typeface="Segoe UI" panose="020B0502040204020203" pitchFamily="34" charset="0"/>
                        </a:rPr>
                        <a:t>Hipótesis nula</a:t>
                      </a:r>
                    </a:p>
                  </a:txBody>
                  <a:tcPr marL="66675" marR="66675" marT="9525" marB="9525">
                    <a:lnL>
                      <a:noFill/>
                    </a:lnL>
                    <a:lnR>
                      <a:noFill/>
                    </a:lnR>
                    <a:lnT>
                      <a:noFill/>
                    </a:lnT>
                    <a:lnB>
                      <a:noFill/>
                    </a:lnB>
                    <a:solidFill>
                      <a:srgbClr val="FFFFFF"/>
                    </a:solidFill>
                  </a:tcPr>
                </a:tc>
                <a:tc>
                  <a:txBody>
                    <a:bodyPr/>
                    <a:lstStyle/>
                    <a:p>
                      <a:pPr algn="l" fontAlgn="t"/>
                      <a:r>
                        <a:rPr lang="es-MX" sz="2400" b="1" i="0">
                          <a:effectLst/>
                          <a:latin typeface="Segoe UI" panose="020B0502040204020203" pitchFamily="34" charset="0"/>
                        </a:rPr>
                        <a:t>H₀: </a:t>
                      </a:r>
                      <a:r>
                        <a:rPr lang="el-GR" sz="2400" b="1" i="0">
                          <a:effectLst/>
                          <a:latin typeface="Segoe UI" panose="020B0502040204020203" pitchFamily="34" charset="0"/>
                        </a:rPr>
                        <a:t>σ₁ / σ₂ = 1</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384121537"/>
                  </a:ext>
                </a:extLst>
              </a:tr>
              <a:tr h="0">
                <a:tc>
                  <a:txBody>
                    <a:bodyPr/>
                    <a:lstStyle/>
                    <a:p>
                      <a:pPr algn="l" fontAlgn="t"/>
                      <a:r>
                        <a:rPr lang="es-MX" sz="2400" b="1" i="0" dirty="0">
                          <a:effectLst/>
                          <a:latin typeface="Segoe UI" panose="020B0502040204020203" pitchFamily="34" charset="0"/>
                        </a:rPr>
                        <a:t>Hipótesis alterna</a:t>
                      </a:r>
                    </a:p>
                  </a:txBody>
                  <a:tcPr marL="66675" marR="66675" marT="9525" marB="9525">
                    <a:lnL>
                      <a:noFill/>
                    </a:lnL>
                    <a:lnR>
                      <a:noFill/>
                    </a:lnR>
                    <a:lnT>
                      <a:noFill/>
                    </a:lnT>
                    <a:lnB>
                      <a:noFill/>
                    </a:lnB>
                    <a:solidFill>
                      <a:srgbClr val="FFFFFF"/>
                    </a:solidFill>
                  </a:tcPr>
                </a:tc>
                <a:tc>
                  <a:txBody>
                    <a:bodyPr/>
                    <a:lstStyle/>
                    <a:p>
                      <a:pPr algn="l" fontAlgn="t"/>
                      <a:r>
                        <a:rPr lang="es-MX" sz="2400" b="1" i="0">
                          <a:effectLst/>
                          <a:latin typeface="Segoe UI" panose="020B0502040204020203" pitchFamily="34" charset="0"/>
                        </a:rPr>
                        <a:t>H₁: </a:t>
                      </a:r>
                      <a:r>
                        <a:rPr lang="el-GR" sz="2400" b="1" i="0">
                          <a:effectLst/>
                          <a:latin typeface="Segoe UI" panose="020B0502040204020203" pitchFamily="34" charset="0"/>
                        </a:rPr>
                        <a:t>σ₁ / σ₂ ≠ 1</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175383544"/>
                  </a:ext>
                </a:extLst>
              </a:tr>
              <a:tr h="0">
                <a:tc>
                  <a:txBody>
                    <a:bodyPr/>
                    <a:lstStyle/>
                    <a:p>
                      <a:pPr algn="l" fontAlgn="t"/>
                      <a:r>
                        <a:rPr lang="es-MX" sz="2400" b="1" i="0">
                          <a:effectLst/>
                          <a:latin typeface="Segoe UI" panose="020B0502040204020203" pitchFamily="34" charset="0"/>
                        </a:rPr>
                        <a:t>Nivel de significancia</a:t>
                      </a:r>
                    </a:p>
                  </a:txBody>
                  <a:tcPr marL="66675" marR="66675" marT="9525" marB="9525">
                    <a:lnL>
                      <a:noFill/>
                    </a:lnL>
                    <a:lnR>
                      <a:noFill/>
                    </a:lnR>
                    <a:lnT>
                      <a:noFill/>
                    </a:lnT>
                    <a:lnB>
                      <a:noFill/>
                    </a:lnB>
                    <a:solidFill>
                      <a:srgbClr val="FFFFFF"/>
                    </a:solidFill>
                  </a:tcPr>
                </a:tc>
                <a:tc>
                  <a:txBody>
                    <a:bodyPr/>
                    <a:lstStyle/>
                    <a:p>
                      <a:pPr algn="l" fontAlgn="t"/>
                      <a:r>
                        <a:rPr lang="el-GR" sz="2400" b="1" i="0" dirty="0">
                          <a:effectLst/>
                          <a:latin typeface="Segoe UI" panose="020B0502040204020203" pitchFamily="34" charset="0"/>
                        </a:rPr>
                        <a:t>α = 0.05</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3874646932"/>
                  </a:ext>
                </a:extLst>
              </a:tr>
            </a:tbl>
          </a:graphicData>
        </a:graphic>
      </p:graphicFrame>
      <p:graphicFrame>
        <p:nvGraphicFramePr>
          <p:cNvPr id="3" name="Tabla 2">
            <a:extLst>
              <a:ext uri="{FF2B5EF4-FFF2-40B4-BE49-F238E27FC236}">
                <a16:creationId xmlns:a16="http://schemas.microsoft.com/office/drawing/2014/main" id="{755597CE-9F13-4F0D-A4E6-786BE255C398}"/>
              </a:ext>
            </a:extLst>
          </p:cNvPr>
          <p:cNvGraphicFramePr>
            <a:graphicFrameLocks noGrp="1"/>
          </p:cNvGraphicFramePr>
          <p:nvPr>
            <p:extLst>
              <p:ext uri="{D42A27DB-BD31-4B8C-83A1-F6EECF244321}">
                <p14:modId xmlns:p14="http://schemas.microsoft.com/office/powerpoint/2010/main" val="1552224961"/>
              </p:ext>
            </p:extLst>
          </p:nvPr>
        </p:nvGraphicFramePr>
        <p:xfrm>
          <a:off x="534793" y="2587164"/>
          <a:ext cx="8128280" cy="1503223"/>
        </p:xfrm>
        <a:graphic>
          <a:graphicData uri="http://schemas.openxmlformats.org/drawingml/2006/table">
            <a:tbl>
              <a:tblPr/>
              <a:tblGrid>
                <a:gridCol w="1625656">
                  <a:extLst>
                    <a:ext uri="{9D8B030D-6E8A-4147-A177-3AD203B41FA5}">
                      <a16:colId xmlns:a16="http://schemas.microsoft.com/office/drawing/2014/main" val="2480578664"/>
                    </a:ext>
                  </a:extLst>
                </a:gridCol>
                <a:gridCol w="2142308">
                  <a:extLst>
                    <a:ext uri="{9D8B030D-6E8A-4147-A177-3AD203B41FA5}">
                      <a16:colId xmlns:a16="http://schemas.microsoft.com/office/drawing/2014/main" val="739574113"/>
                    </a:ext>
                  </a:extLst>
                </a:gridCol>
                <a:gridCol w="1109004">
                  <a:extLst>
                    <a:ext uri="{9D8B030D-6E8A-4147-A177-3AD203B41FA5}">
                      <a16:colId xmlns:a16="http://schemas.microsoft.com/office/drawing/2014/main" val="719665015"/>
                    </a:ext>
                  </a:extLst>
                </a:gridCol>
                <a:gridCol w="1625656">
                  <a:extLst>
                    <a:ext uri="{9D8B030D-6E8A-4147-A177-3AD203B41FA5}">
                      <a16:colId xmlns:a16="http://schemas.microsoft.com/office/drawing/2014/main" val="4085822941"/>
                    </a:ext>
                  </a:extLst>
                </a:gridCol>
                <a:gridCol w="1625656">
                  <a:extLst>
                    <a:ext uri="{9D8B030D-6E8A-4147-A177-3AD203B41FA5}">
                      <a16:colId xmlns:a16="http://schemas.microsoft.com/office/drawing/2014/main" val="13472612"/>
                    </a:ext>
                  </a:extLst>
                </a:gridCol>
              </a:tblGrid>
              <a:tr h="1118413">
                <a:tc>
                  <a:txBody>
                    <a:bodyPr/>
                    <a:lstStyle/>
                    <a:p>
                      <a:pPr algn="l" fontAlgn="b"/>
                      <a:r>
                        <a:rPr lang="es-MX" sz="2400" b="1" i="0" dirty="0">
                          <a:effectLst/>
                          <a:latin typeface="Segoe UI" panose="020B0502040204020203" pitchFamily="34" charset="0"/>
                        </a:rPr>
                        <a:t>Método</a:t>
                      </a:r>
                    </a:p>
                  </a:txBody>
                  <a:tcPr marL="66675" marR="66675" marT="9525" marB="9525" anchor="b">
                    <a:lnL>
                      <a:noFill/>
                    </a:lnL>
                    <a:lnR>
                      <a:noFill/>
                    </a:lnR>
                    <a:lnT>
                      <a:noFill/>
                    </a:lnT>
                    <a:lnB w="9525"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effectLst/>
                          <a:latin typeface="Segoe UI" panose="020B0502040204020203" pitchFamily="34" charset="0"/>
                        </a:rPr>
                        <a:t>Estadística</a:t>
                      </a:r>
                      <a:br>
                        <a:rPr lang="es-MX" sz="2400" b="1" i="0" dirty="0">
                          <a:effectLst/>
                          <a:latin typeface="Segoe UI" panose="020B0502040204020203" pitchFamily="34" charset="0"/>
                        </a:rPr>
                      </a:br>
                      <a:r>
                        <a:rPr lang="es-MX" sz="2400" b="1" i="0" dirty="0">
                          <a:effectLst/>
                          <a:latin typeface="Segoe UI" panose="020B0502040204020203" pitchFamily="34" charset="0"/>
                        </a:rPr>
                        <a:t>de prueba</a:t>
                      </a:r>
                    </a:p>
                  </a:txBody>
                  <a:tcPr marL="66675" marR="66675" marT="9525" marB="9525" anchor="b">
                    <a:lnL>
                      <a:noFill/>
                    </a:lnL>
                    <a:lnR>
                      <a:noFill/>
                    </a:lnR>
                    <a:lnT>
                      <a:noFill/>
                    </a:lnT>
                    <a:lnB w="9525"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effectLst/>
                          <a:latin typeface="Segoe UI" panose="020B0502040204020203" pitchFamily="34" charset="0"/>
                        </a:rPr>
                        <a:t>GL1</a:t>
                      </a:r>
                    </a:p>
                  </a:txBody>
                  <a:tcPr marL="66675" marR="66675" marT="9525" marB="9525" anchor="b">
                    <a:lnL>
                      <a:noFill/>
                    </a:lnL>
                    <a:lnR>
                      <a:noFill/>
                    </a:lnR>
                    <a:lnT>
                      <a:noFill/>
                    </a:lnT>
                    <a:lnB w="9525"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effectLst/>
                          <a:latin typeface="Segoe UI" panose="020B0502040204020203" pitchFamily="34" charset="0"/>
                        </a:rPr>
                        <a:t>GL2</a:t>
                      </a:r>
                    </a:p>
                  </a:txBody>
                  <a:tcPr marL="66675" marR="66675" marT="9525" marB="9525" anchor="b">
                    <a:lnL>
                      <a:noFill/>
                    </a:lnL>
                    <a:lnR>
                      <a:noFill/>
                    </a:lnR>
                    <a:lnT>
                      <a:noFill/>
                    </a:lnT>
                    <a:lnB w="9525"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a:effectLst/>
                          <a:latin typeface="Segoe UI" panose="020B0502040204020203" pitchFamily="34" charset="0"/>
                        </a:rPr>
                        <a:t>Valor p</a:t>
                      </a:r>
                    </a:p>
                  </a:txBody>
                  <a:tcPr marL="66675" marR="66675" marT="9525" marB="9525" anchor="b">
                    <a:lnL>
                      <a:noFill/>
                    </a:lnL>
                    <a:lnR>
                      <a:noFill/>
                    </a:lnR>
                    <a:lnT>
                      <a:noFill/>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6770792"/>
                  </a:ext>
                </a:extLst>
              </a:tr>
              <a:tr h="290384">
                <a:tc>
                  <a:txBody>
                    <a:bodyPr/>
                    <a:lstStyle/>
                    <a:p>
                      <a:pPr algn="l" fontAlgn="t"/>
                      <a:r>
                        <a:rPr lang="es-MX" sz="2400" b="1" i="0">
                          <a:effectLst/>
                          <a:latin typeface="Segoe UI" panose="020B0502040204020203" pitchFamily="34" charset="0"/>
                        </a:rPr>
                        <a:t>F</a:t>
                      </a:r>
                    </a:p>
                  </a:txBody>
                  <a:tcPr marL="66675" marR="66675" marT="9525" marB="9525">
                    <a:lnL>
                      <a:noFill/>
                    </a:lnL>
                    <a:lnR>
                      <a:noFill/>
                    </a:lnR>
                    <a:lnT w="9525"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effectLst/>
                          <a:latin typeface="Segoe UI" panose="020B0502040204020203" pitchFamily="34" charset="0"/>
                        </a:rPr>
                        <a:t>1.63</a:t>
                      </a:r>
                    </a:p>
                  </a:txBody>
                  <a:tcPr marL="66675" marR="66675" marT="9525" marB="9525">
                    <a:lnL>
                      <a:noFill/>
                    </a:lnL>
                    <a:lnR>
                      <a:noFill/>
                    </a:lnR>
                    <a:lnT w="9525"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effectLst/>
                          <a:latin typeface="Segoe UI" panose="020B0502040204020203" pitchFamily="34" charset="0"/>
                        </a:rPr>
                        <a:t>7</a:t>
                      </a:r>
                    </a:p>
                  </a:txBody>
                  <a:tcPr marL="66675" marR="66675" marT="9525" marB="9525">
                    <a:lnL>
                      <a:noFill/>
                    </a:lnL>
                    <a:lnR>
                      <a:noFill/>
                    </a:lnR>
                    <a:lnT w="9525"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dirty="0">
                          <a:effectLst/>
                          <a:latin typeface="Segoe UI" panose="020B0502040204020203" pitchFamily="34" charset="0"/>
                        </a:rPr>
                        <a:t>7</a:t>
                      </a:r>
                    </a:p>
                  </a:txBody>
                  <a:tcPr marL="66675" marR="66675" marT="9525" marB="9525">
                    <a:lnL>
                      <a:noFill/>
                    </a:lnL>
                    <a:lnR>
                      <a:noFill/>
                    </a:lnR>
                    <a:lnT w="9525"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dirty="0">
                          <a:effectLst/>
                          <a:latin typeface="Segoe UI" panose="020B0502040204020203" pitchFamily="34" charset="0"/>
                        </a:rPr>
                        <a:t>0.536</a:t>
                      </a:r>
                    </a:p>
                  </a:txBody>
                  <a:tcPr marL="66675" marR="66675" marT="9525" marB="9525">
                    <a:lnL>
                      <a:noFill/>
                    </a:lnL>
                    <a:lnR>
                      <a:noFill/>
                    </a:lnR>
                    <a:lnT w="9525"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450699199"/>
                  </a:ext>
                </a:extLst>
              </a:tr>
            </a:tbl>
          </a:graphicData>
        </a:graphic>
      </p:graphicFrame>
      <p:sp>
        <p:nvSpPr>
          <p:cNvPr id="4" name="Rectangle 1">
            <a:extLst>
              <a:ext uri="{FF2B5EF4-FFF2-40B4-BE49-F238E27FC236}">
                <a16:creationId xmlns:a16="http://schemas.microsoft.com/office/drawing/2014/main" id="{38174EA5-F599-4BCB-94A5-19E1455762DB}"/>
              </a:ext>
            </a:extLst>
          </p:cNvPr>
          <p:cNvSpPr>
            <a:spLocks noChangeArrowheads="1"/>
          </p:cNvSpPr>
          <p:nvPr/>
        </p:nvSpPr>
        <p:spPr bwMode="auto">
          <a:xfrm>
            <a:off x="516004" y="2078306"/>
            <a:ext cx="1328184"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800" b="0" i="0" u="none" strike="noStrike" cap="none" normalizeH="0" baseline="0" dirty="0">
                <a:ln>
                  <a:noFill/>
                </a:ln>
                <a:solidFill>
                  <a:srgbClr val="004D72"/>
                </a:solidFill>
                <a:effectLst/>
                <a:latin typeface="Segoe UI Semibold" panose="020B0702040204020203" pitchFamily="34" charset="0"/>
                <a:cs typeface="Segoe UI Semibold" panose="020B0702040204020203" pitchFamily="34" charset="0"/>
              </a:rPr>
              <a:t>Prueba</a:t>
            </a:r>
            <a:endParaRPr kumimoji="0" lang="es-MX" altLang="es-MX"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177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755576" y="908720"/>
            <a:ext cx="7777559"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s-MX" sz="4000" b="1" dirty="0">
                <a:solidFill>
                  <a:schemeClr val="accent1">
                    <a:lumMod val="75000"/>
                  </a:schemeClr>
                </a:solidFill>
              </a:rPr>
              <a:t>PRUEBA DE HIPOTESIS</a:t>
            </a:r>
            <a:r>
              <a:rPr lang="es-MX" sz="2000" b="1" dirty="0">
                <a:solidFill>
                  <a:schemeClr val="accent1">
                    <a:lumMod val="75000"/>
                  </a:schemeClr>
                </a:solidFill>
              </a:rPr>
              <a:t> </a:t>
            </a:r>
          </a:p>
          <a:p>
            <a:pPr algn="just">
              <a:spcBef>
                <a:spcPct val="50000"/>
              </a:spcBef>
            </a:pPr>
            <a:endParaRPr lang="es-MX" sz="2000" b="1" dirty="0">
              <a:solidFill>
                <a:schemeClr val="accent1">
                  <a:lumMod val="75000"/>
                </a:schemeClr>
              </a:solidFill>
            </a:endParaRPr>
          </a:p>
          <a:p>
            <a:pPr algn="just">
              <a:spcBef>
                <a:spcPct val="50000"/>
              </a:spcBef>
            </a:pPr>
            <a:r>
              <a:rPr lang="es-MX" sz="2000" b="1" dirty="0">
                <a:solidFill>
                  <a:schemeClr val="accent1">
                    <a:lumMod val="75000"/>
                  </a:schemeClr>
                </a:solidFill>
              </a:rPr>
              <a:t>HIPOTESIS ESTADISTICA: Es una afirmación sobre los valores de los parámetros de una población o proceso que es susceptible de probarse.</a:t>
            </a:r>
          </a:p>
          <a:p>
            <a:pPr algn="just">
              <a:spcBef>
                <a:spcPct val="50000"/>
              </a:spcBef>
            </a:pPr>
            <a:r>
              <a:rPr lang="es-MX" sz="2000" b="1" dirty="0">
                <a:solidFill>
                  <a:schemeClr val="accent1">
                    <a:lumMod val="75000"/>
                  </a:schemeClr>
                </a:solidFill>
              </a:rPr>
              <a:t>HIPOTESIS NULA: se deriva del hecho  que se plantea como una igualdad.</a:t>
            </a:r>
          </a:p>
          <a:p>
            <a:pPr algn="just">
              <a:spcBef>
                <a:spcPct val="50000"/>
              </a:spcBef>
            </a:pPr>
            <a:r>
              <a:rPr lang="es-MX" sz="2000" b="1" dirty="0">
                <a:solidFill>
                  <a:schemeClr val="accent1">
                    <a:lumMod val="75000"/>
                  </a:schemeClr>
                </a:solidFill>
              </a:rPr>
              <a:t>HIPOTESIS ALTERNATIVA: Es una afirmación sobre un parámetro que rechaza o niega la afirmación base de la hipótesis nula.</a:t>
            </a:r>
          </a:p>
          <a:p>
            <a:pPr algn="just">
              <a:spcBef>
                <a:spcPct val="50000"/>
              </a:spcBef>
            </a:pPr>
            <a:r>
              <a:rPr lang="es-MX" sz="2000" b="1" dirty="0">
                <a:solidFill>
                  <a:schemeClr val="accent1">
                    <a:lumMod val="75000"/>
                  </a:schemeClr>
                </a:solidFill>
              </a:rPr>
              <a:t>ESTADISTICO DE PRUEBA: Numero calculado a partir de los datos y lo afirmado por H</a:t>
            </a:r>
            <a:r>
              <a:rPr lang="es-MX" sz="2000" b="1" baseline="-25000" dirty="0">
                <a:solidFill>
                  <a:schemeClr val="accent1">
                    <a:lumMod val="75000"/>
                  </a:schemeClr>
                </a:solidFill>
              </a:rPr>
              <a:t>o</a:t>
            </a:r>
            <a:r>
              <a:rPr lang="es-MX" sz="2000" b="1" dirty="0">
                <a:solidFill>
                  <a:schemeClr val="accent1">
                    <a:lumMod val="75000"/>
                  </a:schemeClr>
                </a:solidFill>
              </a:rPr>
              <a:t>, cuya magnitud permite discernir si se rechaza o se acepta la hipótesis nula.</a:t>
            </a:r>
          </a:p>
          <a:p>
            <a:pPr algn="just">
              <a:spcBef>
                <a:spcPct val="50000"/>
              </a:spcBef>
            </a:pPr>
            <a:endParaRPr lang="es-ES" b="1" dirty="0">
              <a:solidFill>
                <a:schemeClr val="accent5">
                  <a:lumMod val="75000"/>
                </a:schemeClr>
              </a:solidFill>
            </a:endParaRPr>
          </a:p>
        </p:txBody>
      </p:sp>
    </p:spTree>
    <p:extLst>
      <p:ext uri="{BB962C8B-B14F-4D97-AF65-F5344CB8AC3E}">
        <p14:creationId xmlns:p14="http://schemas.microsoft.com/office/powerpoint/2010/main" val="287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2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02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02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602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4734" y="942986"/>
            <a:ext cx="8543686" cy="461665"/>
          </a:xfrm>
          <a:prstGeom prst="rect">
            <a:avLst/>
          </a:prstGeom>
        </p:spPr>
        <p:txBody>
          <a:bodyPr wrap="none">
            <a:spAutoFit/>
          </a:bodyPr>
          <a:lstStyle/>
          <a:p>
            <a:r>
              <a:rPr lang="es-MX" sz="2400" dirty="0">
                <a:solidFill>
                  <a:srgbClr val="002060"/>
                </a:solidFill>
              </a:rPr>
              <a:t>T tiene una distribución de probabilidad, conocida como T-student </a:t>
            </a:r>
          </a:p>
        </p:txBody>
      </p:sp>
      <mc:AlternateContent xmlns:mc="http://schemas.openxmlformats.org/markup-compatibility/2006" xmlns:a14="http://schemas.microsoft.com/office/drawing/2010/main">
        <mc:Choice Requires="a14">
          <p:sp>
            <p:nvSpPr>
              <p:cNvPr id="5" name="CuadroTexto 4"/>
              <p:cNvSpPr txBox="1"/>
              <p:nvPr/>
            </p:nvSpPr>
            <p:spPr>
              <a:xfrm>
                <a:off x="1907704" y="1832678"/>
                <a:ext cx="5616948" cy="109876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400" i="1">
                          <a:latin typeface="Cambria Math" panose="02040503050406030204" pitchFamily="18" charset="0"/>
                        </a:rPr>
                        <m:t>h</m:t>
                      </m:r>
                      <m:d>
                        <m:dPr>
                          <m:ctrlPr>
                            <a:rPr lang="es-MX" sz="2400" i="1">
                              <a:latin typeface="Cambria Math" panose="02040503050406030204" pitchFamily="18" charset="0"/>
                            </a:rPr>
                          </m:ctrlPr>
                        </m:dPr>
                        <m:e>
                          <m:r>
                            <a:rPr lang="es-MX" sz="2400" i="1">
                              <a:latin typeface="Cambria Math" panose="02040503050406030204" pitchFamily="18" charset="0"/>
                            </a:rPr>
                            <m:t>𝑡</m:t>
                          </m:r>
                        </m:e>
                      </m:d>
                      <m:r>
                        <a:rPr lang="es-MX" sz="2400" i="1">
                          <a:latin typeface="Cambria Math" panose="02040503050406030204" pitchFamily="18" charset="0"/>
                        </a:rPr>
                        <m:t>=</m:t>
                      </m:r>
                      <m:f>
                        <m:fPr>
                          <m:ctrlPr>
                            <a:rPr lang="es-MX" sz="2400" i="1">
                              <a:latin typeface="Cambria Math" panose="02040503050406030204" pitchFamily="18" charset="0"/>
                            </a:rPr>
                          </m:ctrlPr>
                        </m:fPr>
                        <m:num>
                          <m:r>
                            <m:rPr>
                              <m:sty m:val="p"/>
                            </m:rPr>
                            <a:rPr lang="el-GR" sz="2400" i="1">
                              <a:latin typeface="Cambria Math" panose="02040503050406030204" pitchFamily="18" charset="0"/>
                              <a:ea typeface="Cambria Math" panose="02040503050406030204" pitchFamily="18" charset="0"/>
                            </a:rPr>
                            <m:t>Γ</m:t>
                          </m:r>
                          <m:d>
                            <m:dPr>
                              <m:begChr m:val="["/>
                              <m:endChr m:val="]"/>
                              <m:ctrlPr>
                                <a:rPr lang="el-GR" sz="2400" i="1">
                                  <a:latin typeface="Cambria Math" panose="02040503050406030204" pitchFamily="18" charset="0"/>
                                  <a:ea typeface="Cambria Math" panose="02040503050406030204" pitchFamily="18" charset="0"/>
                                </a:rPr>
                              </m:ctrlPr>
                            </m:dPr>
                            <m:e>
                              <m:f>
                                <m:fPr>
                                  <m:type m:val="skw"/>
                                  <m:ctrlPr>
                                    <a:rPr lang="el-GR" sz="2400" i="1">
                                      <a:latin typeface="Cambria Math" panose="02040503050406030204" pitchFamily="18" charset="0"/>
                                      <a:ea typeface="Cambria Math" panose="02040503050406030204" pitchFamily="18" charset="0"/>
                                    </a:rPr>
                                  </m:ctrlPr>
                                </m:fPr>
                                <m:num>
                                  <m:r>
                                    <a:rPr lang="es-MX" sz="2400" i="1">
                                      <a:latin typeface="Cambria Math" panose="02040503050406030204" pitchFamily="18" charset="0"/>
                                      <a:ea typeface="Cambria Math" panose="02040503050406030204" pitchFamily="18" charset="0"/>
                                    </a:rPr>
                                    <m:t>(</m:t>
                                  </m:r>
                                  <m:r>
                                    <a:rPr lang="el-GR" sz="2400" i="1">
                                      <a:latin typeface="Cambria Math" panose="02040503050406030204" pitchFamily="18" charset="0"/>
                                      <a:ea typeface="Cambria Math" panose="02040503050406030204" pitchFamily="18" charset="0"/>
                                    </a:rPr>
                                    <m:t>𝜈</m:t>
                                  </m:r>
                                  <m:r>
                                    <a:rPr lang="es-MX" sz="2400" i="1">
                                      <a:latin typeface="Cambria Math" panose="02040503050406030204" pitchFamily="18" charset="0"/>
                                      <a:ea typeface="Cambria Math" panose="02040503050406030204" pitchFamily="18" charset="0"/>
                                    </a:rPr>
                                    <m:t>+1)</m:t>
                                  </m:r>
                                </m:num>
                                <m:den>
                                  <m:r>
                                    <a:rPr lang="es-MX" sz="2400" i="1">
                                      <a:latin typeface="Cambria Math" panose="02040503050406030204" pitchFamily="18" charset="0"/>
                                      <a:ea typeface="Cambria Math" panose="02040503050406030204" pitchFamily="18" charset="0"/>
                                    </a:rPr>
                                    <m:t>2</m:t>
                                  </m:r>
                                </m:den>
                              </m:f>
                            </m:e>
                          </m:d>
                        </m:num>
                        <m:den>
                          <m:r>
                            <m:rPr>
                              <m:sty m:val="p"/>
                            </m:rPr>
                            <a:rPr lang="el-GR" sz="2400" i="1">
                              <a:latin typeface="Cambria Math" panose="02040503050406030204" pitchFamily="18" charset="0"/>
                              <a:ea typeface="Cambria Math" panose="02040503050406030204" pitchFamily="18" charset="0"/>
                            </a:rPr>
                            <m:t>Γ</m:t>
                          </m:r>
                          <m:d>
                            <m:dPr>
                              <m:ctrlPr>
                                <a:rPr lang="el-GR" sz="2400" i="1">
                                  <a:latin typeface="Cambria Math" panose="02040503050406030204" pitchFamily="18" charset="0"/>
                                  <a:ea typeface="Cambria Math" panose="02040503050406030204" pitchFamily="18" charset="0"/>
                                </a:rPr>
                              </m:ctrlPr>
                            </m:dPr>
                            <m:e>
                              <m:f>
                                <m:fPr>
                                  <m:type m:val="lin"/>
                                  <m:ctrlPr>
                                    <a:rPr lang="el-GR" sz="2400" i="1">
                                      <a:latin typeface="Cambria Math" panose="02040503050406030204" pitchFamily="18" charset="0"/>
                                      <a:ea typeface="Cambria Math" panose="02040503050406030204" pitchFamily="18" charset="0"/>
                                    </a:rPr>
                                  </m:ctrlPr>
                                </m:fPr>
                                <m:num>
                                  <m:r>
                                    <a:rPr lang="el-GR" sz="2400" i="1">
                                      <a:latin typeface="Cambria Math" panose="02040503050406030204" pitchFamily="18" charset="0"/>
                                      <a:ea typeface="Cambria Math" panose="02040503050406030204" pitchFamily="18" charset="0"/>
                                    </a:rPr>
                                    <m:t>𝜐</m:t>
                                  </m:r>
                                </m:num>
                                <m:den>
                                  <m:r>
                                    <a:rPr lang="es-MX" sz="2400" i="1">
                                      <a:latin typeface="Cambria Math" panose="02040503050406030204" pitchFamily="18" charset="0"/>
                                      <a:ea typeface="Cambria Math" panose="02040503050406030204" pitchFamily="18" charset="0"/>
                                    </a:rPr>
                                    <m:t>2</m:t>
                                  </m:r>
                                </m:den>
                              </m:f>
                            </m:e>
                          </m:d>
                          <m:rad>
                            <m:radPr>
                              <m:degHide m:val="on"/>
                              <m:ctrlPr>
                                <a:rPr lang="el-GR" sz="2400" i="1">
                                  <a:latin typeface="Cambria Math" panose="02040503050406030204" pitchFamily="18" charset="0"/>
                                  <a:ea typeface="Cambria Math" panose="02040503050406030204" pitchFamily="18" charset="0"/>
                                </a:rPr>
                              </m:ctrlPr>
                            </m:radPr>
                            <m:deg/>
                            <m:e>
                              <m:r>
                                <a:rPr lang="el-GR" sz="2400" i="1">
                                  <a:latin typeface="Cambria Math" panose="02040503050406030204" pitchFamily="18" charset="0"/>
                                  <a:ea typeface="Cambria Math" panose="02040503050406030204" pitchFamily="18" charset="0"/>
                                </a:rPr>
                                <m:t>𝜋𝜐</m:t>
                              </m:r>
                            </m:e>
                          </m:rad>
                        </m:den>
                      </m:f>
                      <m:sSup>
                        <m:sSupPr>
                          <m:ctrlPr>
                            <a:rPr lang="es-MX" sz="2400" i="1">
                              <a:latin typeface="Cambria Math" panose="02040503050406030204" pitchFamily="18" charset="0"/>
                            </a:rPr>
                          </m:ctrlPr>
                        </m:sSupPr>
                        <m:e>
                          <m:d>
                            <m:dPr>
                              <m:ctrlPr>
                                <a:rPr lang="es-MX" sz="2400" i="1">
                                  <a:latin typeface="Cambria Math" panose="02040503050406030204" pitchFamily="18" charset="0"/>
                                </a:rPr>
                              </m:ctrlPr>
                            </m:dPr>
                            <m:e>
                              <m:r>
                                <a:rPr lang="es-MX" sz="2400" i="1">
                                  <a:latin typeface="Cambria Math" panose="02040503050406030204" pitchFamily="18" charset="0"/>
                                </a:rPr>
                                <m:t>1+</m:t>
                              </m:r>
                              <m:f>
                                <m:fPr>
                                  <m:ctrlPr>
                                    <a:rPr lang="es-MX" sz="2400" i="1">
                                      <a:latin typeface="Cambria Math" panose="02040503050406030204" pitchFamily="18" charset="0"/>
                                    </a:rPr>
                                  </m:ctrlPr>
                                </m:fPr>
                                <m:num>
                                  <m:sSup>
                                    <m:sSupPr>
                                      <m:ctrlPr>
                                        <a:rPr lang="es-MX" sz="2400" i="1">
                                          <a:latin typeface="Cambria Math" panose="02040503050406030204" pitchFamily="18" charset="0"/>
                                        </a:rPr>
                                      </m:ctrlPr>
                                    </m:sSupPr>
                                    <m:e>
                                      <m:r>
                                        <a:rPr lang="es-MX" sz="2400" i="1">
                                          <a:latin typeface="Cambria Math" panose="02040503050406030204" pitchFamily="18" charset="0"/>
                                        </a:rPr>
                                        <m:t>𝑡</m:t>
                                      </m:r>
                                    </m:e>
                                    <m:sup>
                                      <m:r>
                                        <a:rPr lang="es-MX" sz="2400" i="1">
                                          <a:latin typeface="Cambria Math" panose="02040503050406030204" pitchFamily="18" charset="0"/>
                                        </a:rPr>
                                        <m:t>2</m:t>
                                      </m:r>
                                    </m:sup>
                                  </m:sSup>
                                </m:num>
                                <m:den>
                                  <m:r>
                                    <a:rPr lang="es-MX" sz="2400" i="1">
                                      <a:latin typeface="Cambria Math" panose="02040503050406030204" pitchFamily="18" charset="0"/>
                                      <a:ea typeface="Cambria Math" panose="02040503050406030204" pitchFamily="18" charset="0"/>
                                    </a:rPr>
                                    <m:t>𝜐</m:t>
                                  </m:r>
                                </m:den>
                              </m:f>
                            </m:e>
                          </m:d>
                        </m:e>
                        <m:sup>
                          <m:r>
                            <a:rPr lang="es-MX" sz="2400" i="1">
                              <a:latin typeface="Cambria Math" panose="02040503050406030204" pitchFamily="18" charset="0"/>
                            </a:rPr>
                            <m:t>−</m:t>
                          </m:r>
                          <m:f>
                            <m:fPr>
                              <m:type m:val="lin"/>
                              <m:ctrlPr>
                                <a:rPr lang="es-MX" sz="2400" i="1">
                                  <a:latin typeface="Cambria Math" panose="02040503050406030204" pitchFamily="18" charset="0"/>
                                </a:rPr>
                              </m:ctrlPr>
                            </m:fPr>
                            <m:num>
                              <m:d>
                                <m:dPr>
                                  <m:ctrlPr>
                                    <a:rPr lang="es-MX" sz="2400" i="1">
                                      <a:latin typeface="Cambria Math" panose="02040503050406030204" pitchFamily="18" charset="0"/>
                                    </a:rPr>
                                  </m:ctrlPr>
                                </m:dPr>
                                <m:e>
                                  <m:r>
                                    <a:rPr lang="es-MX" sz="2400" i="1">
                                      <a:latin typeface="Cambria Math" panose="02040503050406030204" pitchFamily="18" charset="0"/>
                                      <a:ea typeface="Cambria Math" panose="02040503050406030204" pitchFamily="18" charset="0"/>
                                    </a:rPr>
                                    <m:t>𝜐</m:t>
                                  </m:r>
                                  <m:r>
                                    <a:rPr lang="es-MX" sz="2400" i="1">
                                      <a:latin typeface="Cambria Math" panose="02040503050406030204" pitchFamily="18" charset="0"/>
                                      <a:ea typeface="Cambria Math" panose="02040503050406030204" pitchFamily="18" charset="0"/>
                                    </a:rPr>
                                    <m:t>+1</m:t>
                                  </m:r>
                                </m:e>
                              </m:d>
                            </m:num>
                            <m:den>
                              <m:r>
                                <a:rPr lang="es-MX" sz="2400" i="1">
                                  <a:latin typeface="Cambria Math" panose="02040503050406030204" pitchFamily="18" charset="0"/>
                                </a:rPr>
                                <m:t>2</m:t>
                              </m:r>
                            </m:den>
                          </m:f>
                        </m:sup>
                      </m:sSup>
                    </m:oMath>
                  </m:oMathPara>
                </a14:m>
                <a:endParaRPr lang="es-MX" sz="240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1907704" y="1832678"/>
                <a:ext cx="5616948" cy="1098762"/>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446253" y="3068960"/>
                <a:ext cx="2957513" cy="400110"/>
              </a:xfrm>
              <a:prstGeom prst="rect">
                <a:avLst/>
              </a:prstGeom>
              <a:noFill/>
            </p:spPr>
            <p:txBody>
              <a:bodyPr wrap="square" rtlCol="0">
                <a:spAutoFit/>
              </a:bodyPr>
              <a:lstStyle/>
              <a:p>
                <a:r>
                  <a:rPr lang="es-MX" sz="2000" dirty="0"/>
                  <a:t>Donde </a:t>
                </a:r>
                <a14:m>
                  <m:oMath xmlns:m="http://schemas.openxmlformats.org/officeDocument/2006/math">
                    <m:r>
                      <a:rPr lang="es-MX" sz="2000" i="1">
                        <a:latin typeface="Cambria Math" panose="02040503050406030204" pitchFamily="18" charset="0"/>
                      </a:rPr>
                      <m:t>−</m:t>
                    </m:r>
                    <m:r>
                      <a:rPr lang="es-MX" sz="2000" i="1">
                        <a:latin typeface="Cambria Math" panose="02040503050406030204" pitchFamily="18" charset="0"/>
                        <a:ea typeface="Cambria Math" panose="02040503050406030204" pitchFamily="18" charset="0"/>
                      </a:rPr>
                      <m:t>∞&lt;</m:t>
                    </m:r>
                    <m:r>
                      <a:rPr lang="es-MX" sz="2000" i="1">
                        <a:latin typeface="Cambria Math" panose="02040503050406030204" pitchFamily="18" charset="0"/>
                        <a:ea typeface="Cambria Math" panose="02040503050406030204" pitchFamily="18" charset="0"/>
                      </a:rPr>
                      <m:t>𝑡</m:t>
                    </m:r>
                    <m:r>
                      <a:rPr lang="es-MX" sz="2000" i="1">
                        <a:latin typeface="Cambria Math" panose="02040503050406030204" pitchFamily="18" charset="0"/>
                        <a:ea typeface="Cambria Math" panose="02040503050406030204" pitchFamily="18" charset="0"/>
                      </a:rPr>
                      <m:t>&lt;∞</m:t>
                    </m:r>
                  </m:oMath>
                </a14:m>
                <a:endParaRPr lang="es-MX" sz="2000" dirty="0"/>
              </a:p>
            </p:txBody>
          </p:sp>
        </mc:Choice>
        <mc:Fallback xmlns="">
          <p:sp>
            <p:nvSpPr>
              <p:cNvPr id="6" name="CuadroTexto 5"/>
              <p:cNvSpPr txBox="1">
                <a:spLocks noRot="1" noChangeAspect="1" noMove="1" noResize="1" noEditPoints="1" noAdjustHandles="1" noChangeArrowheads="1" noChangeShapeType="1" noTextEdit="1"/>
              </p:cNvSpPr>
              <p:nvPr/>
            </p:nvSpPr>
            <p:spPr>
              <a:xfrm>
                <a:off x="446253" y="3068960"/>
                <a:ext cx="2957513" cy="400110"/>
              </a:xfrm>
              <a:prstGeom prst="rect">
                <a:avLst/>
              </a:prstGeom>
              <a:blipFill>
                <a:blip r:embed="rId3"/>
                <a:stretch>
                  <a:fillRect l="-2062" t="-7576" b="-25758"/>
                </a:stretch>
              </a:blipFill>
            </p:spPr>
            <p:txBody>
              <a:bodyPr/>
              <a:lstStyle/>
              <a:p>
                <a:r>
                  <a:rPr lang="es-MX">
                    <a:noFill/>
                  </a:rPr>
                  <a:t> </a:t>
                </a:r>
              </a:p>
            </p:txBody>
          </p:sp>
        </mc:Fallback>
      </mc:AlternateContent>
      <p:sp>
        <p:nvSpPr>
          <p:cNvPr id="2" name="CuadroTexto 1"/>
          <p:cNvSpPr txBox="1"/>
          <p:nvPr/>
        </p:nvSpPr>
        <p:spPr>
          <a:xfrm>
            <a:off x="971600" y="254149"/>
            <a:ext cx="6984776" cy="523220"/>
          </a:xfrm>
          <a:prstGeom prst="rect">
            <a:avLst/>
          </a:prstGeom>
          <a:noFill/>
        </p:spPr>
        <p:txBody>
          <a:bodyPr wrap="square" rtlCol="0">
            <a:spAutoFit/>
          </a:bodyPr>
          <a:lstStyle/>
          <a:p>
            <a:pPr algn="ctr"/>
            <a:r>
              <a:rPr lang="es-MX" sz="2800" dirty="0">
                <a:solidFill>
                  <a:srgbClr val="002060"/>
                </a:solidFill>
              </a:rPr>
              <a:t>Distribución T-student</a:t>
            </a:r>
          </a:p>
        </p:txBody>
      </p:sp>
      <mc:AlternateContent xmlns:mc="http://schemas.openxmlformats.org/markup-compatibility/2006" xmlns:a14="http://schemas.microsoft.com/office/drawing/2010/main">
        <mc:Choice Requires="a14">
          <p:sp>
            <p:nvSpPr>
              <p:cNvPr id="7" name="Rectángulo 6"/>
              <p:cNvSpPr/>
              <p:nvPr/>
            </p:nvSpPr>
            <p:spPr>
              <a:xfrm>
                <a:off x="1187624" y="4122222"/>
                <a:ext cx="1959639"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𝒕</m:t>
                          </m:r>
                        </m:e>
                        <m:sub>
                          <m:r>
                            <a:rPr lang="es-MX" sz="2800" b="1" i="1" smtClean="0">
                              <a:solidFill>
                                <a:srgbClr val="002060"/>
                              </a:solidFill>
                              <a:latin typeface="Cambria Math" panose="02040503050406030204" pitchFamily="18" charset="0"/>
                            </a:rPr>
                            <m:t>𝟎</m:t>
                          </m:r>
                        </m:sub>
                      </m:sSub>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b="1" i="1" smtClean="0">
                                  <a:solidFill>
                                    <a:srgbClr val="002060"/>
                                  </a:solidFill>
                                  <a:latin typeface="Cambria Math" panose="02040503050406030204" pitchFamily="18" charset="0"/>
                                </a:rPr>
                              </m:ctrlPr>
                            </m:accPr>
                            <m:e>
                              <m:r>
                                <a:rPr lang="es-MX" sz="2800" b="1" i="1" smtClean="0">
                                  <a:solidFill>
                                    <a:srgbClr val="002060"/>
                                  </a:solidFill>
                                  <a:latin typeface="Cambria Math" panose="02040503050406030204" pitchFamily="18" charset="0"/>
                                </a:rPr>
                                <m:t>𝑿</m:t>
                              </m:r>
                            </m:e>
                          </m:acc>
                          <m:r>
                            <a:rPr lang="es-MX" sz="2800" b="1" i="1" smtClean="0">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𝝁</m:t>
                          </m:r>
                        </m:num>
                        <m:den>
                          <m:f>
                            <m:fPr>
                              <m:ctrlPr>
                                <a:rPr lang="es-MX" sz="2800" b="1" i="1" smtClean="0">
                                  <a:solidFill>
                                    <a:srgbClr val="002060"/>
                                  </a:solidFill>
                                  <a:latin typeface="Cambria Math" panose="02040503050406030204" pitchFamily="18" charset="0"/>
                                </a:rPr>
                              </m:ctrlPr>
                            </m:fPr>
                            <m:num>
                              <m:r>
                                <a:rPr lang="es-MX" sz="2800" b="1" i="1" smtClean="0">
                                  <a:solidFill>
                                    <a:srgbClr val="002060"/>
                                  </a:solidFill>
                                  <a:latin typeface="Cambria Math" panose="02040503050406030204" pitchFamily="18" charset="0"/>
                                </a:rPr>
                                <m:t>𝑺</m:t>
                              </m:r>
                            </m:num>
                            <m:den>
                              <m:rad>
                                <m:radPr>
                                  <m:degHide m:val="on"/>
                                  <m:ctrlPr>
                                    <a:rPr lang="es-MX" sz="2800" b="1" i="1" smtClean="0">
                                      <a:solidFill>
                                        <a:srgbClr val="002060"/>
                                      </a:solidFill>
                                      <a:latin typeface="Cambria Math" panose="02040503050406030204" pitchFamily="18" charset="0"/>
                                    </a:rPr>
                                  </m:ctrlPr>
                                </m:radPr>
                                <m:deg/>
                                <m:e>
                                  <m:r>
                                    <a:rPr lang="es-MX" sz="2800" b="1" i="1" smtClean="0">
                                      <a:solidFill>
                                        <a:srgbClr val="002060"/>
                                      </a:solidFill>
                                      <a:latin typeface="Cambria Math" panose="02040503050406030204" pitchFamily="18" charset="0"/>
                                    </a:rPr>
                                    <m:t>𝒏</m:t>
                                  </m:r>
                                </m:e>
                              </m:rad>
                            </m:den>
                          </m:f>
                        </m:den>
                      </m:f>
                    </m:oMath>
                  </m:oMathPara>
                </a14:m>
                <a:endParaRPr lang="es-MX" sz="2800" b="1" dirty="0">
                  <a:solidFill>
                    <a:srgbClr val="002060"/>
                  </a:solidFill>
                </a:endParaRPr>
              </a:p>
            </p:txBody>
          </p:sp>
        </mc:Choice>
        <mc:Fallback xmlns="">
          <p:sp>
            <p:nvSpPr>
              <p:cNvPr id="7" name="Rectángulo 6"/>
              <p:cNvSpPr>
                <a:spLocks noRot="1" noChangeAspect="1" noMove="1" noResize="1" noEditPoints="1" noAdjustHandles="1" noChangeArrowheads="1" noChangeShapeType="1" noTextEdit="1"/>
              </p:cNvSpPr>
              <p:nvPr/>
            </p:nvSpPr>
            <p:spPr>
              <a:xfrm>
                <a:off x="1187624" y="4122222"/>
                <a:ext cx="1959639" cy="1421736"/>
              </a:xfrm>
              <a:prstGeom prst="rect">
                <a:avLst/>
              </a:prstGeom>
              <a:blipFill>
                <a:blip r:embed="rId4"/>
                <a:stretch>
                  <a:fillRect/>
                </a:stretch>
              </a:blipFill>
            </p:spPr>
            <p:txBody>
              <a:bodyPr/>
              <a:lstStyle/>
              <a:p>
                <a:r>
                  <a:rPr lang="es-MX">
                    <a:noFill/>
                  </a:rPr>
                  <a:t> </a:t>
                </a:r>
              </a:p>
            </p:txBody>
          </p:sp>
        </mc:Fallback>
      </mc:AlternateContent>
      <p:pic>
        <p:nvPicPr>
          <p:cNvPr id="174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766" y="3408940"/>
            <a:ext cx="5143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75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11560" y="333375"/>
            <a:ext cx="813690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000" b="1" dirty="0">
                <a:solidFill>
                  <a:srgbClr val="002060"/>
                </a:solidFill>
              </a:rPr>
              <a:t>PRUEBA DE HIPOTESIS PARA DOS MEDIAS: COMPARACION DE DOS PROCESOS O DOS POBLACIONES, SUPONIENDO  VARIANZAS  IGUALES.</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 </a:t>
            </a:r>
            <a:r>
              <a:rPr lang="es-MX" sz="2400" dirty="0">
                <a:solidFill>
                  <a:schemeClr val="accent1">
                    <a:lumMod val="75000"/>
                  </a:schemeClr>
                </a:solidFill>
                <a:sym typeface="Symbol" pitchFamily="18" charset="2"/>
              </a:rPr>
              <a:t></a:t>
            </a:r>
            <a:r>
              <a:rPr lang="es-MX" sz="2400" baseline="-25000" dirty="0">
                <a:solidFill>
                  <a:schemeClr val="accent1">
                    <a:lumMod val="75000"/>
                  </a:schemeClr>
                </a:solidFill>
                <a:sym typeface="Symbol" pitchFamily="18" charset="2"/>
              </a:rPr>
              <a:t>x</a:t>
            </a:r>
            <a:r>
              <a:rPr lang="es-MX" sz="2400" dirty="0">
                <a:solidFill>
                  <a:schemeClr val="accent1">
                    <a:lumMod val="75000"/>
                  </a:schemeClr>
                </a:solidFill>
                <a:sym typeface="Symbol" pitchFamily="18" charset="2"/>
              </a:rPr>
              <a:t></a:t>
            </a:r>
            <a:r>
              <a:rPr lang="es-MX" sz="2400" baseline="-25000" dirty="0">
                <a:solidFill>
                  <a:schemeClr val="accent1">
                    <a:lumMod val="75000"/>
                  </a:schemeClr>
                </a:solidFill>
                <a:sym typeface="Symbol" pitchFamily="18" charset="2"/>
              </a:rPr>
              <a:t>Y</a:t>
            </a: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 </a:t>
            </a:r>
            <a:r>
              <a:rPr lang="es-MX" sz="2400" baseline="-25000" dirty="0">
                <a:solidFill>
                  <a:schemeClr val="accent1">
                    <a:lumMod val="75000"/>
                  </a:schemeClr>
                </a:solidFill>
                <a:sym typeface="Symbol" pitchFamily="18" charset="2"/>
              </a:rPr>
              <a:t>x</a:t>
            </a:r>
            <a:r>
              <a:rPr lang="es-MX" sz="2400" dirty="0">
                <a:solidFill>
                  <a:schemeClr val="accent1">
                    <a:lumMod val="75000"/>
                  </a:schemeClr>
                </a:solidFill>
                <a:sym typeface="Symbol" pitchFamily="18" charset="2"/>
              </a:rPr>
              <a:t> </a:t>
            </a:r>
            <a:r>
              <a:rPr lang="es-MX" sz="2400" dirty="0">
                <a:solidFill>
                  <a:schemeClr val="accent1">
                    <a:lumMod val="75000"/>
                  </a:schemeClr>
                </a:solidFill>
                <a:cs typeface="Times New Roman" pitchFamily="18" charset="0"/>
                <a:sym typeface="Symbol" pitchFamily="18" charset="2"/>
              </a:rPr>
              <a:t>≠</a:t>
            </a:r>
            <a:r>
              <a:rPr lang="es-MX" sz="2400" dirty="0">
                <a:solidFill>
                  <a:schemeClr val="accent1">
                    <a:lumMod val="75000"/>
                  </a:schemeClr>
                </a:solidFill>
                <a:sym typeface="Symbol" pitchFamily="18" charset="2"/>
              </a:rPr>
              <a:t></a:t>
            </a:r>
            <a:r>
              <a:rPr lang="es-MX" sz="2400" baseline="-25000" dirty="0">
                <a:solidFill>
                  <a:schemeClr val="accent1">
                    <a:lumMod val="75000"/>
                  </a:schemeClr>
                </a:solidFill>
                <a:sym typeface="Symbol" pitchFamily="18" charset="2"/>
              </a:rPr>
              <a:t>Y</a:t>
            </a:r>
            <a:endParaRPr lang="es-MX" sz="2400" dirty="0">
              <a:solidFill>
                <a:schemeClr val="accent1">
                  <a:lumMod val="75000"/>
                </a:schemeClr>
              </a:solidFill>
              <a:sym typeface="Symbol" pitchFamily="18" charset="2"/>
            </a:endParaRPr>
          </a:p>
        </p:txBody>
      </p:sp>
      <p:graphicFrame>
        <p:nvGraphicFramePr>
          <p:cNvPr id="94211" name="Object 3"/>
          <p:cNvGraphicFramePr>
            <a:graphicFrameLocks noChangeAspect="1"/>
          </p:cNvGraphicFramePr>
          <p:nvPr>
            <p:extLst>
              <p:ext uri="{D42A27DB-BD31-4B8C-83A1-F6EECF244321}">
                <p14:modId xmlns:p14="http://schemas.microsoft.com/office/powerpoint/2010/main" val="1085076525"/>
              </p:ext>
            </p:extLst>
          </p:nvPr>
        </p:nvGraphicFramePr>
        <p:xfrm>
          <a:off x="368276" y="3170112"/>
          <a:ext cx="2993237" cy="1751012"/>
        </p:xfrm>
        <a:graphic>
          <a:graphicData uri="http://schemas.openxmlformats.org/presentationml/2006/ole">
            <mc:AlternateContent xmlns:mc="http://schemas.openxmlformats.org/markup-compatibility/2006">
              <mc:Choice xmlns:v="urn:schemas-microsoft-com:vml" Requires="v">
                <p:oleObj spid="_x0000_s8432" name="Ecuación" r:id="rId4" imgW="1244520" imgH="672840" progId="Equation.3">
                  <p:embed/>
                </p:oleObj>
              </mc:Choice>
              <mc:Fallback>
                <p:oleObj name="Ecuación" r:id="rId4" imgW="124452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276" y="3170112"/>
                        <a:ext cx="2993237" cy="1751012"/>
                      </a:xfrm>
                      <a:prstGeom prst="rect">
                        <a:avLst/>
                      </a:prstGeom>
                      <a:solidFill>
                        <a:srgbClr val="FFFF00"/>
                      </a:solidFill>
                      <a:ln>
                        <a:noFill/>
                      </a:ln>
                      <a:effectLst/>
                    </p:spPr>
                  </p:pic>
                </p:oleObj>
              </mc:Fallback>
            </mc:AlternateContent>
          </a:graphicData>
        </a:graphic>
      </p:graphicFrame>
      <p:graphicFrame>
        <p:nvGraphicFramePr>
          <p:cNvPr id="94213" name="Object 5"/>
          <p:cNvGraphicFramePr>
            <a:graphicFrameLocks noChangeAspect="1"/>
          </p:cNvGraphicFramePr>
          <p:nvPr>
            <p:extLst>
              <p:ext uri="{D42A27DB-BD31-4B8C-83A1-F6EECF244321}">
                <p14:modId xmlns:p14="http://schemas.microsoft.com/office/powerpoint/2010/main" val="44042495"/>
              </p:ext>
            </p:extLst>
          </p:nvPr>
        </p:nvGraphicFramePr>
        <p:xfrm>
          <a:off x="434271" y="5229200"/>
          <a:ext cx="2927242" cy="952500"/>
        </p:xfrm>
        <a:graphic>
          <a:graphicData uri="http://schemas.openxmlformats.org/presentationml/2006/ole">
            <mc:AlternateContent xmlns:mc="http://schemas.openxmlformats.org/markup-compatibility/2006">
              <mc:Choice xmlns:v="urn:schemas-microsoft-com:vml" Requires="v">
                <p:oleObj spid="_x0000_s8433" name="Ecuación" r:id="rId6" imgW="1815840" imgH="545760" progId="Equation.3">
                  <p:embed/>
                </p:oleObj>
              </mc:Choice>
              <mc:Fallback>
                <p:oleObj name="Ecuación" r:id="rId6" imgW="1815840" imgH="5457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271" y="5229200"/>
                        <a:ext cx="2927242" cy="952500"/>
                      </a:xfrm>
                      <a:prstGeom prst="rect">
                        <a:avLst/>
                      </a:prstGeom>
                      <a:solidFill>
                        <a:srgbClr val="FFFF00"/>
                      </a:solidFill>
                      <a:ln>
                        <a:noFill/>
                      </a:ln>
                      <a:effectLst/>
                    </p:spPr>
                  </p:pic>
                </p:oleObj>
              </mc:Fallback>
            </mc:AlternateContent>
          </a:graphicData>
        </a:graphic>
      </p:graphicFrame>
      <p:pic>
        <p:nvPicPr>
          <p:cNvPr id="3" name="Imagen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23928" y="2636193"/>
            <a:ext cx="4680520" cy="3888432"/>
          </a:xfrm>
          <a:prstGeom prst="rect">
            <a:avLst/>
          </a:prstGeom>
        </p:spPr>
      </p:pic>
      <mc:AlternateContent xmlns:mc="http://schemas.openxmlformats.org/markup-compatibility/2006" xmlns:a14="http://schemas.microsoft.com/office/drawing/2010/main">
        <mc:Choice Requires="a14">
          <p:sp>
            <p:nvSpPr>
              <p:cNvPr id="4" name="CuadroTexto 3"/>
              <p:cNvSpPr txBox="1"/>
              <p:nvPr/>
            </p:nvSpPr>
            <p:spPr>
              <a:xfrm>
                <a:off x="6510166" y="5102372"/>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4" name="CuadroTexto 3"/>
              <p:cNvSpPr txBox="1">
                <a:spLocks noRot="1" noChangeAspect="1" noMove="1" noResize="1" noEditPoints="1" noAdjustHandles="1" noChangeArrowheads="1" noChangeShapeType="1" noTextEdit="1"/>
              </p:cNvSpPr>
              <p:nvPr/>
            </p:nvSpPr>
            <p:spPr>
              <a:xfrm>
                <a:off x="6510166" y="5102372"/>
                <a:ext cx="873894" cy="369140"/>
              </a:xfrm>
              <a:prstGeom prst="rect">
                <a:avLst/>
              </a:prstGeom>
              <a:blipFill>
                <a:blip r:embed="rId9"/>
                <a:stretch>
                  <a:fillRect l="-6294" t="-11475" r="-16783" b="-2295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076056" y="506335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11" name="CuadroTexto 10"/>
              <p:cNvSpPr txBox="1">
                <a:spLocks noRot="1" noChangeAspect="1" noMove="1" noResize="1" noEditPoints="1" noAdjustHandles="1" noChangeArrowheads="1" noChangeShapeType="1" noTextEdit="1"/>
              </p:cNvSpPr>
              <p:nvPr/>
            </p:nvSpPr>
            <p:spPr>
              <a:xfrm>
                <a:off x="5076056" y="5063358"/>
                <a:ext cx="873894" cy="369140"/>
              </a:xfrm>
              <a:prstGeom prst="rect">
                <a:avLst/>
              </a:prstGeom>
              <a:blipFill>
                <a:blip r:embed="rId10"/>
                <a:stretch>
                  <a:fillRect l="-6294" t="-11667" r="-16783" b="-23333"/>
                </a:stretch>
              </a:blipFill>
            </p:spPr>
            <p:txBody>
              <a:bodyPr/>
              <a:lstStyle/>
              <a:p>
                <a:r>
                  <a:rPr lang="es-MX">
                    <a:noFill/>
                  </a:rPr>
                  <a:t> </a:t>
                </a:r>
              </a:p>
            </p:txBody>
          </p:sp>
        </mc:Fallback>
      </mc:AlternateContent>
      <p:sp>
        <p:nvSpPr>
          <p:cNvPr id="5" name="CuadroTexto 4">
            <a:extLst>
              <a:ext uri="{FF2B5EF4-FFF2-40B4-BE49-F238E27FC236}">
                <a16:creationId xmlns:a16="http://schemas.microsoft.com/office/drawing/2014/main" id="{C9EFAADB-1ABB-41FD-99FB-F104A97C1E7A}"/>
              </a:ext>
            </a:extLst>
          </p:cNvPr>
          <p:cNvSpPr txBox="1"/>
          <p:nvPr/>
        </p:nvSpPr>
        <p:spPr>
          <a:xfrm>
            <a:off x="3707904" y="2420888"/>
            <a:ext cx="4104456" cy="461665"/>
          </a:xfrm>
          <a:prstGeom prst="rect">
            <a:avLst/>
          </a:prstGeom>
          <a:noFill/>
        </p:spPr>
        <p:txBody>
          <a:bodyPr wrap="square" rtlCol="0">
            <a:spAutoFit/>
          </a:bodyPr>
          <a:lstStyle/>
          <a:p>
            <a:r>
              <a:rPr lang="es-MX" sz="2400" dirty="0">
                <a:solidFill>
                  <a:srgbClr val="002060"/>
                </a:solidFill>
              </a:rPr>
              <a:t>Nivel de confianza dado </a:t>
            </a:r>
            <a:r>
              <a:rPr lang="el-GR" sz="2400" dirty="0">
                <a:solidFill>
                  <a:srgbClr val="002060"/>
                </a:solidFill>
              </a:rPr>
              <a:t>α</a:t>
            </a:r>
            <a:r>
              <a:rPr lang="es-MX" sz="2400" dirty="0">
                <a:solidFill>
                  <a:srgbClr val="002060"/>
                </a:solidFill>
              </a:rPr>
              <a:t>=0.05</a:t>
            </a:r>
          </a:p>
        </p:txBody>
      </p:sp>
    </p:spTree>
    <p:extLst>
      <p:ext uri="{BB962C8B-B14F-4D97-AF65-F5344CB8AC3E}">
        <p14:creationId xmlns:p14="http://schemas.microsoft.com/office/powerpoint/2010/main" val="88993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2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2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42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42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323528" y="549275"/>
            <a:ext cx="8280722" cy="4455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sz="2400" b="1" dirty="0">
                <a:solidFill>
                  <a:schemeClr val="accent1">
                    <a:lumMod val="75000"/>
                  </a:schemeClr>
                </a:solidFill>
              </a:rPr>
              <a:t>EJEMPLO 1</a:t>
            </a:r>
          </a:p>
          <a:p>
            <a:pPr algn="just">
              <a:lnSpc>
                <a:spcPct val="150000"/>
              </a:lnSpc>
              <a:spcBef>
                <a:spcPct val="50000"/>
              </a:spcBef>
            </a:pPr>
            <a:r>
              <a:rPr lang="es-MX" sz="2400" b="1" dirty="0">
                <a:solidFill>
                  <a:srgbClr val="003399"/>
                </a:solidFill>
                <a:latin typeface="Arial" panose="020B0604020202020204" pitchFamily="34" charset="0"/>
                <a:cs typeface="Arial" panose="020B0604020202020204" pitchFamily="34" charset="0"/>
              </a:rPr>
              <a:t>Una compañía farmacéutica desea evaluar el efecto que tiene la cantidad de almidón en la dureza de las tabletas. Se decidió producir lotes con una cantidad determinada de almidón. Se decidió que las cantidades de almidón a aprobar fueran 5% y 10%. La variable de respuesta sería el promedio de la dureza de 20 tabletas de cada lote. Obteniéndose los siguientes resultados: </a:t>
            </a:r>
            <a:endParaRPr lang="es-ES" sz="2400" b="1" dirty="0">
              <a:solidFill>
                <a:srgbClr val="0033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5179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522" name="Group 194"/>
          <p:cNvGraphicFramePr>
            <a:graphicFrameLocks noGrp="1"/>
          </p:cNvGraphicFramePr>
          <p:nvPr>
            <p:extLst>
              <p:ext uri="{D42A27DB-BD31-4B8C-83A1-F6EECF244321}">
                <p14:modId xmlns:p14="http://schemas.microsoft.com/office/powerpoint/2010/main" val="2819194235"/>
              </p:ext>
            </p:extLst>
          </p:nvPr>
        </p:nvGraphicFramePr>
        <p:xfrm>
          <a:off x="376071" y="980728"/>
          <a:ext cx="8280920" cy="5112570"/>
        </p:xfrm>
        <a:graphic>
          <a:graphicData uri="http://schemas.openxmlformats.org/drawingml/2006/table">
            <a:tbl>
              <a:tblPr/>
              <a:tblGrid>
                <a:gridCol w="2919595">
                  <a:extLst>
                    <a:ext uri="{9D8B030D-6E8A-4147-A177-3AD203B41FA5}">
                      <a16:colId xmlns:a16="http://schemas.microsoft.com/office/drawing/2014/main" val="20000"/>
                    </a:ext>
                  </a:extLst>
                </a:gridCol>
                <a:gridCol w="2629065">
                  <a:extLst>
                    <a:ext uri="{9D8B030D-6E8A-4147-A177-3AD203B41FA5}">
                      <a16:colId xmlns:a16="http://schemas.microsoft.com/office/drawing/2014/main" val="20001"/>
                    </a:ext>
                  </a:extLst>
                </a:gridCol>
                <a:gridCol w="2732260">
                  <a:extLst>
                    <a:ext uri="{9D8B030D-6E8A-4147-A177-3AD203B41FA5}">
                      <a16:colId xmlns:a16="http://schemas.microsoft.com/office/drawing/2014/main" val="20002"/>
                    </a:ext>
                  </a:extLst>
                </a:gridCol>
              </a:tblGrid>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NUMERO DE</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ALMIDON 5%</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ALMIDON 10%</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OBSERVACION</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1</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7.16322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9.96692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2</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6.82665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8.86973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3</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5.82658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9.13472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4</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6.53418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9.01825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5</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6.99077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9.25384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6</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6.30949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8.92063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a:ln>
                            <a:noFill/>
                          </a:ln>
                          <a:solidFill>
                            <a:schemeClr val="accent1">
                              <a:lumMod val="75000"/>
                            </a:schemeClr>
                          </a:solidFill>
                          <a:effectLst/>
                          <a:latin typeface="Arial" charset="0"/>
                          <a:cs typeface="Arial" charset="0"/>
                        </a:rPr>
                        <a:t>7</a:t>
                      </a:r>
                      <a:endParaRPr kumimoji="0" lang="es-MX" sz="2400" b="0" i="0" u="none" strike="noStrike" cap="none" normalizeH="0" baseline="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a:solidFill>
                            <a:srgbClr val="003399"/>
                          </a:solidFill>
                          <a:effectLst/>
                          <a:latin typeface="Arial" panose="020B0604020202020204" pitchFamily="34" charset="0"/>
                          <a:cs typeface="Arial" panose="020B0604020202020204" pitchFamily="34" charset="0"/>
                        </a:rPr>
                        <a:t>7.14974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8.39055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chemeClr val="accent1">
                              <a:lumMod val="75000"/>
                            </a:schemeClr>
                          </a:solidFill>
                          <a:effectLst/>
                          <a:latin typeface="Arial" charset="0"/>
                          <a:cs typeface="Arial" charset="0"/>
                        </a:rPr>
                        <a:t>8</a:t>
                      </a:r>
                      <a:endParaRPr kumimoji="0" lang="es-MX" sz="2400" b="0" i="0" u="none" strike="noStrike" cap="none" normalizeH="0" baseline="0" dirty="0">
                        <a:ln>
                          <a:noFill/>
                        </a:ln>
                        <a:solidFill>
                          <a:schemeClr val="accent1">
                            <a:lumMod val="75000"/>
                          </a:schemeClr>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7.62426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s-MX" sz="2400" b="0" i="0" u="none" strike="noStrike" dirty="0">
                          <a:solidFill>
                            <a:srgbClr val="003399"/>
                          </a:solidFill>
                          <a:effectLst/>
                          <a:latin typeface="Arial" panose="020B0604020202020204" pitchFamily="34" charset="0"/>
                          <a:cs typeface="Arial" panose="020B0604020202020204" pitchFamily="34" charset="0"/>
                        </a:rPr>
                        <a:t>9.03243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 name="1 CuadroTexto"/>
          <p:cNvSpPr txBox="1"/>
          <p:nvPr/>
        </p:nvSpPr>
        <p:spPr>
          <a:xfrm>
            <a:off x="395536" y="332656"/>
            <a:ext cx="8136904" cy="461665"/>
          </a:xfrm>
          <a:prstGeom prst="rect">
            <a:avLst/>
          </a:prstGeom>
          <a:noFill/>
        </p:spPr>
        <p:txBody>
          <a:bodyPr wrap="square" rtlCol="0">
            <a:spAutoFit/>
          </a:bodyPr>
          <a:lstStyle/>
          <a:p>
            <a:pPr algn="ctr"/>
            <a:r>
              <a:rPr lang="es-MX" sz="2400" dirty="0">
                <a:solidFill>
                  <a:schemeClr val="accent1">
                    <a:lumMod val="75000"/>
                  </a:schemeClr>
                </a:solidFill>
              </a:rPr>
              <a:t>Datos Ejemplo 1, Suponiendo varianzas iguales</a:t>
            </a:r>
          </a:p>
        </p:txBody>
      </p:sp>
    </p:spTree>
    <p:extLst>
      <p:ext uri="{BB962C8B-B14F-4D97-AF65-F5344CB8AC3E}">
        <p14:creationId xmlns:p14="http://schemas.microsoft.com/office/powerpoint/2010/main" val="32210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539552" y="549275"/>
            <a:ext cx="8209161"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sz="2000" b="1" dirty="0">
                <a:solidFill>
                  <a:schemeClr val="accent1">
                    <a:lumMod val="75000"/>
                  </a:schemeClr>
                </a:solidFill>
              </a:rPr>
              <a:t>SOLUCION:</a:t>
            </a:r>
          </a:p>
          <a:p>
            <a:pPr marL="457200" indent="-457200" algn="just">
              <a:spcBef>
                <a:spcPct val="50000"/>
              </a:spcBef>
              <a:buFont typeface="+mj-lt"/>
              <a:buAutoNum type="arabicPeriod"/>
            </a:pPr>
            <a:r>
              <a:rPr lang="es-MX" sz="2000" b="1" dirty="0">
                <a:solidFill>
                  <a:schemeClr val="accent1">
                    <a:lumMod val="75000"/>
                  </a:schemeClr>
                </a:solidFill>
              </a:rPr>
              <a:t>LOS PARAMETROS DE INTERES SON </a:t>
            </a:r>
            <a:r>
              <a:rPr lang="en-US" sz="2000" b="1" dirty="0">
                <a:solidFill>
                  <a:schemeClr val="accent1">
                    <a:lumMod val="75000"/>
                  </a:schemeClr>
                </a:solidFill>
                <a:cs typeface="Times New Roman" pitchFamily="18" charset="0"/>
              </a:rPr>
              <a:t>µ</a:t>
            </a:r>
            <a:r>
              <a:rPr lang="en-US" sz="2000" b="1" baseline="-25000" dirty="0">
                <a:solidFill>
                  <a:schemeClr val="accent1">
                    <a:lumMod val="75000"/>
                  </a:schemeClr>
                </a:solidFill>
                <a:cs typeface="Times New Roman" pitchFamily="18" charset="0"/>
              </a:rPr>
              <a:t>1</a:t>
            </a:r>
            <a:r>
              <a:rPr lang="en-US" sz="2000" b="1" dirty="0">
                <a:solidFill>
                  <a:schemeClr val="accent1">
                    <a:lumMod val="75000"/>
                  </a:schemeClr>
                </a:solidFill>
                <a:cs typeface="Times New Roman" pitchFamily="18" charset="0"/>
              </a:rPr>
              <a:t> Y µ</a:t>
            </a:r>
            <a:r>
              <a:rPr lang="en-US" sz="2000" b="1" baseline="-25000" dirty="0">
                <a:solidFill>
                  <a:schemeClr val="accent1">
                    <a:lumMod val="75000"/>
                  </a:schemeClr>
                </a:solidFill>
                <a:cs typeface="Times New Roman" pitchFamily="18" charset="0"/>
              </a:rPr>
              <a:t>2</a:t>
            </a:r>
            <a:r>
              <a:rPr lang="en-US" sz="2000" b="1" dirty="0">
                <a:solidFill>
                  <a:schemeClr val="accent1">
                    <a:lumMod val="75000"/>
                  </a:schemeClr>
                </a:solidFill>
                <a:cs typeface="Times New Roman" pitchFamily="18" charset="0"/>
              </a:rPr>
              <a:t>, LOS CUALES REPRESENTAN LA DUREZA PROMEDIO DE LOS PORCENTAJES DE ALMIDON DE 5 Y 10, RESPECTIVAMENTE.</a:t>
            </a:r>
          </a:p>
          <a:p>
            <a:pPr marL="457200" indent="-457200" algn="just">
              <a:spcBef>
                <a:spcPct val="50000"/>
              </a:spcBef>
              <a:buFont typeface="+mj-lt"/>
              <a:buAutoNum type="arabicPeriod"/>
            </a:pPr>
            <a:r>
              <a:rPr lang="en-US" sz="2000" b="1" dirty="0">
                <a:solidFill>
                  <a:srgbClr val="FF0000"/>
                </a:solidFill>
                <a:cs typeface="Times New Roman" pitchFamily="18" charset="0"/>
              </a:rPr>
              <a:t>Ho: µ</a:t>
            </a:r>
            <a:r>
              <a:rPr lang="en-US" sz="2000" b="1" baseline="-25000" dirty="0">
                <a:solidFill>
                  <a:srgbClr val="FF0000"/>
                </a:solidFill>
                <a:cs typeface="Times New Roman" pitchFamily="18" charset="0"/>
              </a:rPr>
              <a:t>1</a:t>
            </a:r>
            <a:r>
              <a:rPr lang="en-US" sz="2000" b="1" dirty="0">
                <a:solidFill>
                  <a:srgbClr val="FF0000"/>
                </a:solidFill>
                <a:cs typeface="Times New Roman" pitchFamily="18" charset="0"/>
              </a:rPr>
              <a:t>=µ</a:t>
            </a:r>
            <a:r>
              <a:rPr lang="en-US" sz="2000" b="1" baseline="-25000" dirty="0">
                <a:solidFill>
                  <a:srgbClr val="FF0000"/>
                </a:solidFill>
                <a:cs typeface="Times New Roman" pitchFamily="18" charset="0"/>
              </a:rPr>
              <a:t>2			</a:t>
            </a:r>
            <a:r>
              <a:rPr lang="en-US" sz="2000" b="1" dirty="0">
                <a:solidFill>
                  <a:srgbClr val="FF0000"/>
                </a:solidFill>
                <a:cs typeface="Times New Roman" pitchFamily="18" charset="0"/>
              </a:rPr>
              <a:t>Ha: </a:t>
            </a:r>
            <a:r>
              <a:rPr lang="en-US" sz="2000" b="1" dirty="0">
                <a:solidFill>
                  <a:srgbClr val="FF0000"/>
                </a:solidFill>
              </a:rPr>
              <a:t>µ</a:t>
            </a:r>
            <a:r>
              <a:rPr lang="en-US" sz="2000" b="1" baseline="-25000" dirty="0">
                <a:solidFill>
                  <a:srgbClr val="FF0000"/>
                </a:solidFill>
              </a:rPr>
              <a:t>1</a:t>
            </a:r>
            <a:r>
              <a:rPr lang="en-US" sz="2000" b="1" dirty="0">
                <a:solidFill>
                  <a:srgbClr val="FF0000"/>
                </a:solidFill>
                <a:cs typeface="Times New Roman" pitchFamily="18" charset="0"/>
              </a:rPr>
              <a:t>≠</a:t>
            </a:r>
            <a:r>
              <a:rPr lang="en-US" sz="2000" b="1" dirty="0">
                <a:solidFill>
                  <a:srgbClr val="FF0000"/>
                </a:solidFill>
              </a:rPr>
              <a:t>µ</a:t>
            </a:r>
            <a:r>
              <a:rPr lang="en-US" sz="2000" b="1" baseline="-25000" dirty="0">
                <a:solidFill>
                  <a:srgbClr val="FF0000"/>
                </a:solidFill>
              </a:rPr>
              <a:t>2</a:t>
            </a:r>
            <a:endParaRPr lang="en-US" sz="2000" b="1" dirty="0">
              <a:solidFill>
                <a:srgbClr val="FF0000"/>
              </a:solidFill>
            </a:endParaRPr>
          </a:p>
          <a:p>
            <a:pPr marL="457200" indent="-457200" algn="just">
              <a:spcBef>
                <a:spcPct val="50000"/>
              </a:spcBef>
              <a:buFont typeface="+mj-lt"/>
              <a:buAutoNum type="arabicPeriod"/>
            </a:pPr>
            <a:r>
              <a:rPr lang="en-US" sz="2000" b="1" dirty="0">
                <a:solidFill>
                  <a:schemeClr val="accent1">
                    <a:lumMod val="75000"/>
                  </a:schemeClr>
                </a:solidFill>
                <a:sym typeface="Symbol" pitchFamily="18" charset="2"/>
              </a:rPr>
              <a:t>=0.05</a:t>
            </a:r>
          </a:p>
          <a:p>
            <a:pPr marL="457200" indent="-457200" algn="just">
              <a:spcBef>
                <a:spcPct val="50000"/>
              </a:spcBef>
              <a:buFont typeface="+mj-lt"/>
              <a:buAutoNum type="arabicPeriod"/>
            </a:pPr>
            <a:r>
              <a:rPr lang="en-US" sz="2000" b="1" dirty="0">
                <a:solidFill>
                  <a:srgbClr val="FF0000"/>
                </a:solidFill>
                <a:sym typeface="Symbol" pitchFamily="18" charset="2"/>
              </a:rPr>
              <a:t>EL ESTADISTICO DE PRUEBA ES</a:t>
            </a:r>
          </a:p>
        </p:txBody>
      </p:sp>
      <p:graphicFrame>
        <p:nvGraphicFramePr>
          <p:cNvPr id="100357" name="Object 5"/>
          <p:cNvGraphicFramePr>
            <a:graphicFrameLocks noChangeAspect="1"/>
          </p:cNvGraphicFramePr>
          <p:nvPr>
            <p:extLst>
              <p:ext uri="{D42A27DB-BD31-4B8C-83A1-F6EECF244321}">
                <p14:modId xmlns:p14="http://schemas.microsoft.com/office/powerpoint/2010/main" val="877312652"/>
              </p:ext>
            </p:extLst>
          </p:nvPr>
        </p:nvGraphicFramePr>
        <p:xfrm>
          <a:off x="1331640" y="3789040"/>
          <a:ext cx="2713195" cy="1853713"/>
        </p:xfrm>
        <a:graphic>
          <a:graphicData uri="http://schemas.openxmlformats.org/presentationml/2006/ole">
            <mc:AlternateContent xmlns:mc="http://schemas.openxmlformats.org/markup-compatibility/2006">
              <mc:Choice xmlns:v="urn:schemas-microsoft-com:vml" Requires="v">
                <p:oleObj spid="_x0000_s9395" name="Ecuación" r:id="rId4" imgW="1180800" imgH="672840" progId="Equation.3">
                  <p:embed/>
                </p:oleObj>
              </mc:Choice>
              <mc:Fallback>
                <p:oleObj name="Ecuación" r:id="rId4" imgW="118080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789040"/>
                        <a:ext cx="2713195" cy="1853713"/>
                      </a:xfrm>
                      <a:prstGeom prst="rect">
                        <a:avLst/>
                      </a:prstGeom>
                      <a:solidFill>
                        <a:srgbClr val="FFFF00"/>
                      </a:solidFill>
                      <a:ln>
                        <a:noFill/>
                      </a:ln>
                      <a:effectLst/>
                    </p:spPr>
                  </p:pic>
                </p:oleObj>
              </mc:Fallback>
            </mc:AlternateContent>
          </a:graphicData>
        </a:graphic>
      </p:graphicFrame>
      <p:graphicFrame>
        <p:nvGraphicFramePr>
          <p:cNvPr id="4" name="Object 5"/>
          <p:cNvGraphicFramePr>
            <a:graphicFrameLocks noChangeAspect="1"/>
          </p:cNvGraphicFramePr>
          <p:nvPr>
            <p:extLst>
              <p:ext uri="{D42A27DB-BD31-4B8C-83A1-F6EECF244321}">
                <p14:modId xmlns:p14="http://schemas.microsoft.com/office/powerpoint/2010/main" val="2734242171"/>
              </p:ext>
            </p:extLst>
          </p:nvPr>
        </p:nvGraphicFramePr>
        <p:xfrm>
          <a:off x="4673876" y="4239646"/>
          <a:ext cx="2927242" cy="952500"/>
        </p:xfrm>
        <a:graphic>
          <a:graphicData uri="http://schemas.openxmlformats.org/presentationml/2006/ole">
            <mc:AlternateContent xmlns:mc="http://schemas.openxmlformats.org/markup-compatibility/2006">
              <mc:Choice xmlns:v="urn:schemas-microsoft-com:vml" Requires="v">
                <p:oleObj spid="_x0000_s9396" name="Ecuación" r:id="rId6" imgW="1815840" imgH="545760" progId="Equation.3">
                  <p:embed/>
                </p:oleObj>
              </mc:Choice>
              <mc:Fallback>
                <p:oleObj name="Ecuación" r:id="rId6" imgW="1815840" imgH="545760" progId="Equation.3">
                  <p:embed/>
                  <p:pic>
                    <p:nvPicPr>
                      <p:cNvPr id="94213"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3876" y="4239646"/>
                        <a:ext cx="2927242" cy="952500"/>
                      </a:xfrm>
                      <a:prstGeom prst="rect">
                        <a:avLst/>
                      </a:prstGeom>
                      <a:solidFill>
                        <a:srgbClr val="FFFF00"/>
                      </a:solidFill>
                      <a:ln>
                        <a:noFill/>
                      </a:ln>
                      <a:effectLst/>
                    </p:spPr>
                  </p:pic>
                </p:oleObj>
              </mc:Fallback>
            </mc:AlternateContent>
          </a:graphicData>
        </a:graphic>
      </p:graphicFrame>
    </p:spTree>
    <p:extLst>
      <p:ext uri="{BB962C8B-B14F-4D97-AF65-F5344CB8AC3E}">
        <p14:creationId xmlns:p14="http://schemas.microsoft.com/office/powerpoint/2010/main" val="98186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1">
            <a:extLst>
              <a:ext uri="{FF2B5EF4-FFF2-40B4-BE49-F238E27FC236}">
                <a16:creationId xmlns:a16="http://schemas.microsoft.com/office/drawing/2014/main" id="{8465D91A-7FB2-4BB2-86E0-4F62AF0C2BAC}"/>
              </a:ext>
            </a:extLst>
          </p:cNvPr>
          <p:cNvGraphicFramePr>
            <a:graphicFrameLocks noGrp="1"/>
          </p:cNvGraphicFramePr>
          <p:nvPr>
            <p:extLst>
              <p:ext uri="{D42A27DB-BD31-4B8C-83A1-F6EECF244321}">
                <p14:modId xmlns:p14="http://schemas.microsoft.com/office/powerpoint/2010/main" val="2936572007"/>
              </p:ext>
            </p:extLst>
          </p:nvPr>
        </p:nvGraphicFramePr>
        <p:xfrm>
          <a:off x="251519" y="170461"/>
          <a:ext cx="8352930" cy="1714500"/>
        </p:xfrm>
        <a:graphic>
          <a:graphicData uri="http://schemas.openxmlformats.org/drawingml/2006/table">
            <a:tbl>
              <a:tblPr/>
              <a:tblGrid>
                <a:gridCol w="2304256">
                  <a:extLst>
                    <a:ext uri="{9D8B030D-6E8A-4147-A177-3AD203B41FA5}">
                      <a16:colId xmlns:a16="http://schemas.microsoft.com/office/drawing/2014/main" val="2135538511"/>
                    </a:ext>
                  </a:extLst>
                </a:gridCol>
                <a:gridCol w="792088">
                  <a:extLst>
                    <a:ext uri="{9D8B030D-6E8A-4147-A177-3AD203B41FA5}">
                      <a16:colId xmlns:a16="http://schemas.microsoft.com/office/drawing/2014/main" val="1556940758"/>
                    </a:ext>
                  </a:extLst>
                </a:gridCol>
                <a:gridCol w="1296144">
                  <a:extLst>
                    <a:ext uri="{9D8B030D-6E8A-4147-A177-3AD203B41FA5}">
                      <a16:colId xmlns:a16="http://schemas.microsoft.com/office/drawing/2014/main" val="1951239379"/>
                    </a:ext>
                  </a:extLst>
                </a:gridCol>
                <a:gridCol w="1584176">
                  <a:extLst>
                    <a:ext uri="{9D8B030D-6E8A-4147-A177-3AD203B41FA5}">
                      <a16:colId xmlns:a16="http://schemas.microsoft.com/office/drawing/2014/main" val="584881629"/>
                    </a:ext>
                  </a:extLst>
                </a:gridCol>
                <a:gridCol w="2376266">
                  <a:extLst>
                    <a:ext uri="{9D8B030D-6E8A-4147-A177-3AD203B41FA5}">
                      <a16:colId xmlns:a16="http://schemas.microsoft.com/office/drawing/2014/main" val="2439990285"/>
                    </a:ext>
                  </a:extLst>
                </a:gridCol>
              </a:tblGrid>
              <a:tr h="851776">
                <a:tc>
                  <a:txBody>
                    <a:bodyPr/>
                    <a:lstStyle/>
                    <a:p>
                      <a:pPr algn="l" fontAlgn="b"/>
                      <a:r>
                        <a:rPr lang="es-MX" sz="2400" b="1" i="0" dirty="0">
                          <a:solidFill>
                            <a:srgbClr val="0070C0"/>
                          </a:solidFill>
                          <a:effectLst/>
                          <a:latin typeface="Arial" panose="020B0604020202020204" pitchFamily="34" charset="0"/>
                          <a:cs typeface="Arial" panose="020B0604020202020204" pitchFamily="34" charset="0"/>
                        </a:rPr>
                        <a:t>Muestra</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a:solidFill>
                            <a:srgbClr val="0070C0"/>
                          </a:solidFill>
                          <a:effectLst/>
                          <a:latin typeface="Arial" panose="020B0604020202020204" pitchFamily="34" charset="0"/>
                          <a:cs typeface="Arial" panose="020B0604020202020204" pitchFamily="34" charset="0"/>
                        </a:rPr>
                        <a:t>N</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Arial" panose="020B0604020202020204" pitchFamily="34" charset="0"/>
                          <a:cs typeface="Arial" panose="020B0604020202020204" pitchFamily="34" charset="0"/>
                        </a:rPr>
                        <a:t>Media</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a:solidFill>
                            <a:srgbClr val="0070C0"/>
                          </a:solidFill>
                          <a:effectLst/>
                          <a:latin typeface="Arial" panose="020B0604020202020204" pitchFamily="34" charset="0"/>
                          <a:cs typeface="Arial" panose="020B0604020202020204" pitchFamily="34" charset="0"/>
                        </a:rPr>
                        <a:t>Desv.Est.</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tc>
                  <a:txBody>
                    <a:bodyPr/>
                    <a:lstStyle/>
                    <a:p>
                      <a:pPr algn="r" fontAlgn="b"/>
                      <a:r>
                        <a:rPr lang="es-MX" sz="2400" b="1" i="0" dirty="0">
                          <a:solidFill>
                            <a:srgbClr val="0070C0"/>
                          </a:solidFill>
                          <a:effectLst/>
                          <a:latin typeface="Arial" panose="020B0604020202020204" pitchFamily="34" charset="0"/>
                          <a:cs typeface="Arial" panose="020B0604020202020204" pitchFamily="34" charset="0"/>
                        </a:rPr>
                        <a:t>Error</a:t>
                      </a:r>
                      <a:br>
                        <a:rPr lang="es-MX" sz="2400" b="1" i="0" dirty="0">
                          <a:solidFill>
                            <a:srgbClr val="0070C0"/>
                          </a:solidFill>
                          <a:effectLst/>
                          <a:latin typeface="Arial" panose="020B0604020202020204" pitchFamily="34" charset="0"/>
                          <a:cs typeface="Arial" panose="020B0604020202020204" pitchFamily="34" charset="0"/>
                        </a:rPr>
                      </a:br>
                      <a:r>
                        <a:rPr lang="es-MX" sz="2400" b="1" i="0" dirty="0">
                          <a:solidFill>
                            <a:srgbClr val="0070C0"/>
                          </a:solidFill>
                          <a:effectLst/>
                          <a:latin typeface="Arial" panose="020B0604020202020204" pitchFamily="34" charset="0"/>
                          <a:cs typeface="Arial" panose="020B0604020202020204" pitchFamily="34" charset="0"/>
                        </a:rPr>
                        <a:t>estándar</a:t>
                      </a:r>
                    </a:p>
                  </a:txBody>
                  <a:tcPr marL="66675" marR="66675" marT="9525" marB="9525" anchor="b">
                    <a:lnL>
                      <a:noFill/>
                    </a:lnL>
                    <a:lnR>
                      <a:noFill/>
                    </a:lnR>
                    <a:lnT>
                      <a:noFill/>
                    </a:lnT>
                    <a:lnB w="5953"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9705382"/>
                  </a:ext>
                </a:extLst>
              </a:tr>
              <a:tr h="431362">
                <a:tc>
                  <a:txBody>
                    <a:bodyPr/>
                    <a:lstStyle/>
                    <a:p>
                      <a:pPr algn="l" fontAlgn="t"/>
                      <a:r>
                        <a:rPr lang="es-MX" sz="2400" b="1" i="0" dirty="0">
                          <a:solidFill>
                            <a:srgbClr val="0070C0"/>
                          </a:solidFill>
                          <a:effectLst/>
                          <a:latin typeface="Arial" panose="020B0604020202020204" pitchFamily="34" charset="0"/>
                          <a:cs typeface="Arial" panose="020B0604020202020204" pitchFamily="34" charset="0"/>
                        </a:rPr>
                        <a:t>ALMIDON 5%</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solidFill>
                            <a:srgbClr val="0070C0"/>
                          </a:solidFill>
                          <a:effectLst/>
                          <a:latin typeface="Arial" panose="020B0604020202020204" pitchFamily="34" charset="0"/>
                          <a:cs typeface="Arial" panose="020B0604020202020204" pitchFamily="34" charset="0"/>
                        </a:rPr>
                        <a:t>8</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solidFill>
                            <a:srgbClr val="0070C0"/>
                          </a:solidFill>
                          <a:effectLst/>
                          <a:latin typeface="Arial" panose="020B0604020202020204" pitchFamily="34" charset="0"/>
                          <a:cs typeface="Arial" panose="020B0604020202020204" pitchFamily="34" charset="0"/>
                        </a:rPr>
                        <a:t>6.803</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0.564</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s-MX" sz="2400" b="1" i="0">
                          <a:solidFill>
                            <a:srgbClr val="0070C0"/>
                          </a:solidFill>
                          <a:effectLst/>
                          <a:latin typeface="Arial" panose="020B0604020202020204" pitchFamily="34" charset="0"/>
                          <a:cs typeface="Arial" panose="020B0604020202020204" pitchFamily="34" charset="0"/>
                        </a:rPr>
                        <a:t>0.20</a:t>
                      </a:r>
                    </a:p>
                  </a:txBody>
                  <a:tcPr marL="66675" marR="66675" marT="9525" marB="9525">
                    <a:lnL>
                      <a:noFill/>
                    </a:lnL>
                    <a:lnR>
                      <a:noFill/>
                    </a:lnR>
                    <a:lnT w="5953"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39280799"/>
                  </a:ext>
                </a:extLst>
              </a:tr>
              <a:tr h="431362">
                <a:tc>
                  <a:txBody>
                    <a:bodyPr/>
                    <a:lstStyle/>
                    <a:p>
                      <a:pPr algn="l" fontAlgn="t"/>
                      <a:r>
                        <a:rPr lang="es-MX" sz="2400" b="1" i="0" dirty="0">
                          <a:solidFill>
                            <a:srgbClr val="0070C0"/>
                          </a:solidFill>
                          <a:effectLst/>
                          <a:latin typeface="Arial" panose="020B0604020202020204" pitchFamily="34" charset="0"/>
                          <a:cs typeface="Arial" panose="020B0604020202020204" pitchFamily="34" charset="0"/>
                        </a:rPr>
                        <a:t>ALMIDON 10%</a:t>
                      </a:r>
                    </a:p>
                  </a:txBody>
                  <a:tcPr marL="66675" marR="66675" marT="9525" marB="9525">
                    <a:lnL>
                      <a:noFill/>
                    </a:lnL>
                    <a:lnR>
                      <a:noFill/>
                    </a:lnR>
                    <a:lnT>
                      <a:noFill/>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8</a:t>
                      </a:r>
                    </a:p>
                  </a:txBody>
                  <a:tcPr marL="66675" marR="66675" marT="9525" marB="9525">
                    <a:lnL>
                      <a:noFill/>
                    </a:lnL>
                    <a:lnR>
                      <a:noFill/>
                    </a:lnR>
                    <a:lnT>
                      <a:noFill/>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9.073</a:t>
                      </a:r>
                    </a:p>
                  </a:txBody>
                  <a:tcPr marL="66675" marR="66675" marT="9525" marB="9525">
                    <a:lnL>
                      <a:noFill/>
                    </a:lnL>
                    <a:lnR>
                      <a:noFill/>
                    </a:lnR>
                    <a:lnT>
                      <a:noFill/>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0.442</a:t>
                      </a:r>
                    </a:p>
                  </a:txBody>
                  <a:tcPr marL="66675" marR="66675" marT="9525" marB="9525">
                    <a:lnL>
                      <a:noFill/>
                    </a:lnL>
                    <a:lnR>
                      <a:noFill/>
                    </a:lnR>
                    <a:lnT>
                      <a:noFill/>
                    </a:lnT>
                    <a:lnB>
                      <a:noFill/>
                    </a:lnB>
                    <a:solidFill>
                      <a:srgbClr val="FFFFFF"/>
                    </a:solidFill>
                  </a:tcPr>
                </a:tc>
                <a:tc>
                  <a:txBody>
                    <a:bodyPr/>
                    <a:lstStyle/>
                    <a:p>
                      <a:pPr algn="r" fontAlgn="t"/>
                      <a:r>
                        <a:rPr lang="es-MX" sz="2400" b="1" i="0" dirty="0">
                          <a:solidFill>
                            <a:srgbClr val="0070C0"/>
                          </a:solidFill>
                          <a:effectLst/>
                          <a:latin typeface="Arial" panose="020B0604020202020204" pitchFamily="34" charset="0"/>
                          <a:cs typeface="Arial" panose="020B0604020202020204" pitchFamily="34" charset="0"/>
                        </a:rPr>
                        <a:t>0.16</a:t>
                      </a:r>
                    </a:p>
                  </a:txBody>
                  <a:tcPr marL="66675" marR="66675" marT="9525" marB="9525">
                    <a:lnL>
                      <a:noFill/>
                    </a:lnL>
                    <a:lnR>
                      <a:noFill/>
                    </a:lnR>
                    <a:lnT>
                      <a:noFill/>
                    </a:lnT>
                    <a:lnB>
                      <a:noFill/>
                    </a:lnB>
                    <a:solidFill>
                      <a:srgbClr val="FFFFFF"/>
                    </a:solidFill>
                  </a:tcPr>
                </a:tc>
                <a:extLst>
                  <a:ext uri="{0D108BD9-81ED-4DB2-BD59-A6C34878D82A}">
                    <a16:rowId xmlns:a16="http://schemas.microsoft.com/office/drawing/2014/main" val="921925389"/>
                  </a:ext>
                </a:extLst>
              </a:tr>
            </a:tbl>
          </a:graphicData>
        </a:graphic>
      </p:graphicFrame>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1FE64D23-F6F8-491D-B318-8972801CBFAA}"/>
                  </a:ext>
                </a:extLst>
              </p:cNvPr>
              <p:cNvSpPr txBox="1"/>
              <p:nvPr/>
            </p:nvSpPr>
            <p:spPr>
              <a:xfrm>
                <a:off x="267409" y="4653136"/>
                <a:ext cx="3963649" cy="11532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𝒕</m:t>
                      </m:r>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𝟔</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𝟖𝟎𝟑</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𝟗</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𝟎𝟕𝟑</m:t>
                          </m:r>
                        </m:num>
                        <m:den>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𝟓𝟎𝟔𝟓</m:t>
                          </m:r>
                          <m:rad>
                            <m:radPr>
                              <m:degHide m:val="on"/>
                              <m:ctrlPr>
                                <a:rPr lang="es-MX" sz="2400" b="1" i="1" smtClean="0">
                                  <a:solidFill>
                                    <a:srgbClr val="0070C0"/>
                                  </a:solidFill>
                                  <a:latin typeface="Cambria Math" panose="02040503050406030204" pitchFamily="18" charset="0"/>
                                </a:rPr>
                              </m:ctrlPr>
                            </m:radPr>
                            <m:deg/>
                            <m:e>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m:t>
                                  </m:r>
                                </m:num>
                                <m:den>
                                  <m:r>
                                    <a:rPr lang="es-MX" sz="2400" b="1" i="1" smtClean="0">
                                      <a:solidFill>
                                        <a:srgbClr val="0070C0"/>
                                      </a:solidFill>
                                      <a:latin typeface="Cambria Math" panose="02040503050406030204" pitchFamily="18" charset="0"/>
                                    </a:rPr>
                                    <m:t>𝟖</m:t>
                                  </m:r>
                                </m:den>
                              </m:f>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m:t>
                                  </m:r>
                                </m:num>
                                <m:den>
                                  <m:r>
                                    <a:rPr lang="es-MX" sz="2400" b="1" i="1" smtClean="0">
                                      <a:solidFill>
                                        <a:srgbClr val="0070C0"/>
                                      </a:solidFill>
                                      <a:latin typeface="Cambria Math" panose="02040503050406030204" pitchFamily="18" charset="0"/>
                                    </a:rPr>
                                    <m:t>𝟖</m:t>
                                  </m:r>
                                </m:den>
                              </m:f>
                            </m:e>
                          </m:rad>
                        </m:den>
                      </m:f>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𝟗𝟔</m:t>
                      </m:r>
                    </m:oMath>
                  </m:oMathPara>
                </a14:m>
                <a:endParaRPr lang="es-MX" sz="2400" b="1" dirty="0"/>
              </a:p>
            </p:txBody>
          </p:sp>
        </mc:Choice>
        <mc:Fallback xmlns="">
          <p:sp>
            <p:nvSpPr>
              <p:cNvPr id="2" name="CuadroTexto 1">
                <a:extLst>
                  <a:ext uri="{FF2B5EF4-FFF2-40B4-BE49-F238E27FC236}">
                    <a16:creationId xmlns:a16="http://schemas.microsoft.com/office/drawing/2014/main" id="{1FE64D23-F6F8-491D-B318-8972801CBFAA}"/>
                  </a:ext>
                </a:extLst>
              </p:cNvPr>
              <p:cNvSpPr txBox="1">
                <a:spLocks noRot="1" noChangeAspect="1" noMove="1" noResize="1" noEditPoints="1" noAdjustHandles="1" noChangeArrowheads="1" noChangeShapeType="1" noTextEdit="1"/>
              </p:cNvSpPr>
              <p:nvPr/>
            </p:nvSpPr>
            <p:spPr>
              <a:xfrm>
                <a:off x="267409" y="4653136"/>
                <a:ext cx="3963649" cy="1153201"/>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B9A5982C-3806-45D2-A33C-7723620A0E9C}"/>
                  </a:ext>
                </a:extLst>
              </p:cNvPr>
              <p:cNvSpPr txBox="1"/>
              <p:nvPr/>
            </p:nvSpPr>
            <p:spPr>
              <a:xfrm>
                <a:off x="407957" y="2319930"/>
                <a:ext cx="4491999" cy="548420"/>
              </a:xfrm>
              <a:prstGeom prst="rect">
                <a:avLst/>
              </a:prstGeom>
              <a:noFill/>
            </p:spPr>
            <p:txBody>
              <a:bodyPr wrap="none" lIns="0" tIns="0" rIns="0" bIns="0" rtlCol="0">
                <a:spAutoFit/>
              </a:bodyPr>
              <a:lstStyle/>
              <a:p>
                <a14:m>
                  <m:oMath xmlns:m="http://schemas.openxmlformats.org/officeDocument/2006/math">
                    <m:sSubSup>
                      <m:sSubSupPr>
                        <m:ctrlPr>
                          <a:rPr lang="es-MX" sz="2400" b="1" i="1" smtClean="0">
                            <a:solidFill>
                              <a:srgbClr val="0070C0"/>
                            </a:solidFill>
                            <a:latin typeface="Cambria Math" panose="02040503050406030204" pitchFamily="18" charset="0"/>
                          </a:rPr>
                        </m:ctrlPr>
                      </m:sSubSupPr>
                      <m:e>
                        <m:r>
                          <a:rPr lang="es-MX" sz="2400" b="1" i="1" smtClean="0">
                            <a:solidFill>
                              <a:srgbClr val="0070C0"/>
                            </a:solidFill>
                            <a:latin typeface="Cambria Math" panose="02040503050406030204" pitchFamily="18" charset="0"/>
                          </a:rPr>
                          <m:t>𝑺</m:t>
                        </m:r>
                      </m:e>
                      <m:sub>
                        <m:r>
                          <a:rPr lang="es-MX" sz="2400" b="1" i="1" smtClean="0">
                            <a:solidFill>
                              <a:srgbClr val="0070C0"/>
                            </a:solidFill>
                            <a:latin typeface="Cambria Math" panose="02040503050406030204" pitchFamily="18" charset="0"/>
                          </a:rPr>
                          <m:t>𝒑</m:t>
                        </m:r>
                      </m:sub>
                      <m:sup>
                        <m:r>
                          <a:rPr lang="es-MX" sz="2400" b="1" i="1" smtClean="0">
                            <a:solidFill>
                              <a:srgbClr val="0070C0"/>
                            </a:solidFill>
                            <a:latin typeface="Cambria Math" panose="02040503050406030204" pitchFamily="18" charset="0"/>
                          </a:rPr>
                          <m:t>𝟐</m:t>
                        </m:r>
                      </m:sup>
                    </m:sSubSup>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d>
                          <m:dPr>
                            <m:ctrlPr>
                              <a:rPr lang="es-MX" sz="2400" b="1" i="1" smtClean="0">
                                <a:solidFill>
                                  <a:srgbClr val="0070C0"/>
                                </a:solidFill>
                                <a:latin typeface="Cambria Math" panose="02040503050406030204" pitchFamily="18" charset="0"/>
                              </a:rPr>
                            </m:ctrlPr>
                          </m:dPr>
                          <m:e>
                            <m:r>
                              <a:rPr lang="es-MX" sz="2400" b="1" i="1" smtClean="0">
                                <a:solidFill>
                                  <a:srgbClr val="0070C0"/>
                                </a:solidFill>
                                <a:latin typeface="Cambria Math" panose="02040503050406030204" pitchFamily="18" charset="0"/>
                              </a:rPr>
                              <m:t>𝟕</m:t>
                            </m:r>
                          </m:e>
                        </m:d>
                        <m:d>
                          <m:dPr>
                            <m:ctrlPr>
                              <a:rPr lang="es-MX" sz="2400" b="1" i="1" smtClean="0">
                                <a:solidFill>
                                  <a:srgbClr val="0070C0"/>
                                </a:solidFill>
                                <a:latin typeface="Cambria Math" panose="02040503050406030204" pitchFamily="18" charset="0"/>
                              </a:rPr>
                            </m:ctrlPr>
                          </m:dPr>
                          <m:e>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𝟑𝟏𝟖</m:t>
                            </m:r>
                          </m:e>
                        </m:d>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𝟏𝟗𝟓𝟑𝟔𝟒</m:t>
                        </m:r>
                        <m:r>
                          <a:rPr lang="es-MX" sz="2400" b="1" i="1" smtClean="0">
                            <a:solidFill>
                              <a:srgbClr val="0070C0"/>
                            </a:solidFill>
                            <a:latin typeface="Cambria Math" panose="02040503050406030204" pitchFamily="18" charset="0"/>
                          </a:rPr>
                          <m:t>)</m:t>
                        </m:r>
                      </m:num>
                      <m:den>
                        <m:r>
                          <a:rPr lang="es-MX" sz="2400" b="1" i="1" smtClean="0">
                            <a:solidFill>
                              <a:srgbClr val="0070C0"/>
                            </a:solidFill>
                            <a:latin typeface="Cambria Math" panose="02040503050406030204" pitchFamily="18" charset="0"/>
                          </a:rPr>
                          <m:t>𝟏𝟒</m:t>
                        </m:r>
                      </m:den>
                    </m:f>
                  </m:oMath>
                </a14:m>
                <a:r>
                  <a:rPr lang="es-MX" sz="2400" b="1" dirty="0">
                    <a:solidFill>
                      <a:srgbClr val="0070C0"/>
                    </a:solidFill>
                  </a:rPr>
                  <a:t>=0.2566</a:t>
                </a:r>
                <a:endParaRPr lang="es-MX" sz="2400" b="1" dirty="0"/>
              </a:p>
            </p:txBody>
          </p:sp>
        </mc:Choice>
        <mc:Fallback xmlns="">
          <p:sp>
            <p:nvSpPr>
              <p:cNvPr id="3" name="CuadroTexto 2">
                <a:extLst>
                  <a:ext uri="{FF2B5EF4-FFF2-40B4-BE49-F238E27FC236}">
                    <a16:creationId xmlns:a16="http://schemas.microsoft.com/office/drawing/2014/main" id="{B9A5982C-3806-45D2-A33C-7723620A0E9C}"/>
                  </a:ext>
                </a:extLst>
              </p:cNvPr>
              <p:cNvSpPr txBox="1">
                <a:spLocks noRot="1" noChangeAspect="1" noMove="1" noResize="1" noEditPoints="1" noAdjustHandles="1" noChangeArrowheads="1" noChangeShapeType="1" noTextEdit="1"/>
              </p:cNvSpPr>
              <p:nvPr/>
            </p:nvSpPr>
            <p:spPr>
              <a:xfrm>
                <a:off x="407957" y="2319930"/>
                <a:ext cx="4491999" cy="548420"/>
              </a:xfrm>
              <a:prstGeom prst="rect">
                <a:avLst/>
              </a:prstGeom>
              <a:blipFill>
                <a:blip r:embed="rId4"/>
                <a:stretch>
                  <a:fillRect r="-2849" b="-1888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C3C2601E-C4AD-4164-A81E-438CD3BA25B9}"/>
                  </a:ext>
                </a:extLst>
              </p:cNvPr>
              <p:cNvSpPr txBox="1"/>
              <p:nvPr/>
            </p:nvSpPr>
            <p:spPr>
              <a:xfrm>
                <a:off x="5142172" y="4653135"/>
                <a:ext cx="3734419" cy="11532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𝒕</m:t>
                      </m:r>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𝟗</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𝟎𝟕𝟑</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𝟔</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𝟖𝟎𝟑</m:t>
                          </m:r>
                        </m:num>
                        <m:den>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𝟓𝟎𝟔𝟓</m:t>
                          </m:r>
                          <m:rad>
                            <m:radPr>
                              <m:degHide m:val="on"/>
                              <m:ctrlPr>
                                <a:rPr lang="es-MX" sz="2400" b="1" i="1" smtClean="0">
                                  <a:solidFill>
                                    <a:srgbClr val="0070C0"/>
                                  </a:solidFill>
                                  <a:latin typeface="Cambria Math" panose="02040503050406030204" pitchFamily="18" charset="0"/>
                                </a:rPr>
                              </m:ctrlPr>
                            </m:radPr>
                            <m:deg/>
                            <m:e>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m:t>
                                  </m:r>
                                </m:num>
                                <m:den>
                                  <m:r>
                                    <a:rPr lang="es-MX" sz="2400" b="1" i="1" smtClean="0">
                                      <a:solidFill>
                                        <a:srgbClr val="0070C0"/>
                                      </a:solidFill>
                                      <a:latin typeface="Cambria Math" panose="02040503050406030204" pitchFamily="18" charset="0"/>
                                    </a:rPr>
                                    <m:t>𝟖</m:t>
                                  </m:r>
                                </m:den>
                              </m:f>
                              <m:r>
                                <a:rPr lang="es-MX" sz="2400" b="1" i="1"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m:t>
                                  </m:r>
                                </m:num>
                                <m:den>
                                  <m:r>
                                    <a:rPr lang="es-MX" sz="2400" b="1" i="1" smtClean="0">
                                      <a:solidFill>
                                        <a:srgbClr val="0070C0"/>
                                      </a:solidFill>
                                      <a:latin typeface="Cambria Math" panose="02040503050406030204" pitchFamily="18" charset="0"/>
                                    </a:rPr>
                                    <m:t>𝟖</m:t>
                                  </m:r>
                                </m:den>
                              </m:f>
                            </m:e>
                          </m:rad>
                        </m:den>
                      </m:f>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𝟗𝟔</m:t>
                      </m:r>
                    </m:oMath>
                  </m:oMathPara>
                </a14:m>
                <a:endParaRPr lang="es-MX" sz="2400" b="1" dirty="0"/>
              </a:p>
            </p:txBody>
          </p:sp>
        </mc:Choice>
        <mc:Fallback xmlns="">
          <p:sp>
            <p:nvSpPr>
              <p:cNvPr id="11" name="CuadroTexto 10">
                <a:extLst>
                  <a:ext uri="{FF2B5EF4-FFF2-40B4-BE49-F238E27FC236}">
                    <a16:creationId xmlns:a16="http://schemas.microsoft.com/office/drawing/2014/main" id="{C3C2601E-C4AD-4164-A81E-438CD3BA25B9}"/>
                  </a:ext>
                </a:extLst>
              </p:cNvPr>
              <p:cNvSpPr txBox="1">
                <a:spLocks noRot="1" noChangeAspect="1" noMove="1" noResize="1" noEditPoints="1" noAdjustHandles="1" noChangeArrowheads="1" noChangeShapeType="1" noTextEdit="1"/>
              </p:cNvSpPr>
              <p:nvPr/>
            </p:nvSpPr>
            <p:spPr>
              <a:xfrm>
                <a:off x="5142172" y="4653135"/>
                <a:ext cx="3734419" cy="1153201"/>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968BD494-46F4-4918-8488-31CFC1701D62}"/>
                  </a:ext>
                </a:extLst>
              </p:cNvPr>
              <p:cNvSpPr txBox="1"/>
              <p:nvPr/>
            </p:nvSpPr>
            <p:spPr>
              <a:xfrm>
                <a:off x="407957" y="3271393"/>
                <a:ext cx="3483839" cy="4203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r>
                            <a:rPr lang="es-MX" sz="2400" b="1" i="1" smtClean="0">
                              <a:solidFill>
                                <a:srgbClr val="0070C0"/>
                              </a:solidFill>
                              <a:latin typeface="Cambria Math" panose="02040503050406030204" pitchFamily="18" charset="0"/>
                            </a:rPr>
                            <m:t>𝑺</m:t>
                          </m:r>
                        </m:e>
                        <m:sub>
                          <m:r>
                            <a:rPr lang="es-MX" sz="2400" b="1" i="1" smtClean="0">
                              <a:solidFill>
                                <a:srgbClr val="0070C0"/>
                              </a:solidFill>
                              <a:latin typeface="Cambria Math" panose="02040503050406030204" pitchFamily="18" charset="0"/>
                            </a:rPr>
                            <m:t>𝑷</m:t>
                          </m:r>
                        </m:sub>
                      </m:sSub>
                      <m:r>
                        <a:rPr lang="es-MX" sz="2400" b="1" i="1" smtClean="0">
                          <a:solidFill>
                            <a:srgbClr val="0070C0"/>
                          </a:solidFill>
                          <a:latin typeface="Cambria Math" panose="02040503050406030204" pitchFamily="18" charset="0"/>
                        </a:rPr>
                        <m:t>=</m:t>
                      </m:r>
                      <m:rad>
                        <m:radPr>
                          <m:degHide m:val="on"/>
                          <m:ctrlPr>
                            <a:rPr lang="es-MX" sz="2400" b="1" i="1" smtClean="0">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𝟐𝟓𝟔𝟔</m:t>
                          </m:r>
                        </m:e>
                      </m:rad>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𝟓𝟎𝟔𝟓</m:t>
                      </m:r>
                    </m:oMath>
                  </m:oMathPara>
                </a14:m>
                <a:endParaRPr lang="es-MX" sz="2400" b="1" dirty="0">
                  <a:solidFill>
                    <a:srgbClr val="0070C0"/>
                  </a:solidFill>
                </a:endParaRPr>
              </a:p>
            </p:txBody>
          </p:sp>
        </mc:Choice>
        <mc:Fallback xmlns="">
          <p:sp>
            <p:nvSpPr>
              <p:cNvPr id="4" name="CuadroTexto 3">
                <a:extLst>
                  <a:ext uri="{FF2B5EF4-FFF2-40B4-BE49-F238E27FC236}">
                    <a16:creationId xmlns:a16="http://schemas.microsoft.com/office/drawing/2014/main" id="{968BD494-46F4-4918-8488-31CFC1701D62}"/>
                  </a:ext>
                </a:extLst>
              </p:cNvPr>
              <p:cNvSpPr txBox="1">
                <a:spLocks noRot="1" noChangeAspect="1" noMove="1" noResize="1" noEditPoints="1" noAdjustHandles="1" noChangeArrowheads="1" noChangeShapeType="1" noTextEdit="1"/>
              </p:cNvSpPr>
              <p:nvPr/>
            </p:nvSpPr>
            <p:spPr>
              <a:xfrm>
                <a:off x="407957" y="3271393"/>
                <a:ext cx="3483839" cy="420371"/>
              </a:xfrm>
              <a:prstGeom prst="rect">
                <a:avLst/>
              </a:prstGeom>
              <a:blipFill>
                <a:blip r:embed="rId6"/>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151563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1"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A ESTADÍSTICA EN LA TOMA DE DECISIONES&amp;quot;&quot;/&gt;&lt;property id=&quot;20307&quot; value=&quot;258&quot;/&gt;&lt;/object&gt;&lt;object type=&quot;3&quot; unique_id=&quot;10005&quot;&gt;&lt;property id=&quot;20148&quot; value=&quot;5&quot;/&gt;&lt;property id=&quot;20300&quot; value=&quot;Slide 2 - &amp;quot;Importancia de la estadística&amp;quot;&quot;/&gt;&lt;property id=&quot;20307&quot; value=&quot;257&quot;/&gt;&lt;/object&gt;&lt;object type=&quot;3&quot; unique_id=&quot;10006&quot;&gt;&lt;property id=&quot;20148&quot; value=&quot;5&quot;/&gt;&lt;property id=&quot;20300&quot; value=&quot;Slide 3 - &amp;quot;Estadística Descriptiva&amp;quot;&quot;/&gt;&lt;property id=&quot;20307&quot; value=&quot;262&quot;/&gt;&lt;/object&gt;&lt;object type=&quot;3&quot; unique_id=&quot;10007&quot;&gt;&lt;property id=&quot;20148&quot; value=&quot;5&quot;/&gt;&lt;property id=&quot;20300&quot; value=&quot;Slide 4 - &amp;quot;Estadística Inferencial&amp;quot;&quot;/&gt;&lt;property id=&quot;20307&quot; value=&quot;263&quot;/&gt;&lt;/object&gt;&lt;object type=&quot;3&quot; unique_id=&quot;10008&quot;&gt;&lt;property id=&quot;20148&quot; value=&quot;5&quot;/&gt;&lt;property id=&quot;20300&quot; value=&quot;Slide 5 - &amp;quot;Definición&amp;quot;&quot;/&gt;&lt;property id=&quot;20307&quot; value=&quot;259&quot;/&gt;&lt;/object&gt;&lt;object type=&quot;3&quot; unique_id=&quot;10009&quot;&gt;&lt;property id=&quot;20148&quot; value=&quot;5&quot;/&gt;&lt;property id=&quot;20300&quot; value=&quot;Slide 6 - &amp;quot;Pensamiento Estadístico&amp;quot;&quot;/&gt;&lt;property id=&quot;20307&quot; value=&quot;261&quot;/&gt;&lt;/object&gt;&lt;object type=&quot;3&quot; unique_id=&quot;10010&quot;&gt;&lt;property id=&quot;20148&quot; value=&quot;5&quot;/&gt;&lt;property id=&quot;20300&quot; value=&quot;Slide 7&quot;/&gt;&lt;property id=&quot;20307&quot; value=&quot;264&quot;/&gt;&lt;/object&gt;&lt;object type=&quot;3&quot; unique_id=&quot;10011&quot;&gt;&lt;property id=&quot;20148&quot; value=&quot;5&quot;/&gt;&lt;property id=&quot;20300&quot; value=&quot;Slide 8 - &amp;quot;Medidas de tendencia central&amp;quot;&quot;/&gt;&lt;property id=&quot;20307&quot; value=&quot;267&quot;/&gt;&lt;/object&gt;&lt;object type=&quot;3&quot; unique_id=&quot;10012&quot;&gt;&lt;property id=&quot;20148&quot; value=&quot;5&quot;/&gt;&lt;property id=&quot;20300&quot; value=&quot;Slide 9&quot;/&gt;&lt;property id=&quot;20307&quot; value=&quot;268&quot;/&gt;&lt;/object&gt;&lt;object type=&quot;3&quot; unique_id=&quot;10013&quot;&gt;&lt;property id=&quot;20148&quot; value=&quot;5&quot;/&gt;&lt;property id=&quot;20300&quot; value=&quot;Slide 10&quot;/&gt;&lt;property id=&quot;20307&quot; value=&quot;269&quot;/&gt;&lt;/object&gt;&lt;object type=&quot;3&quot; unique_id=&quot;10014&quot;&gt;&lt;property id=&quot;20148&quot; value=&quot;5&quot;/&gt;&lt;property id=&quot;20300&quot; value=&quot;Slide 11 - &amp;quot;Posición de las medidas de tendencia central en distribuciones simétricas y sesgadas&amp;quot;&quot;/&gt;&lt;property id=&quot;20307&quot; value=&quot;270&quot;/&gt;&lt;/object&gt;&lt;object type=&quot;3&quot; unique_id=&quot;10015&quot;&gt;&lt;property id=&quot;20148&quot; value=&quot;5&quot;/&gt;&lt;property id=&quot;20300&quot; value=&quot;Slide 12 - &amp;quot;Medidas de dispersión o variabilidad&amp;quot;&quot;/&gt;&lt;property id=&quot;20307&quot; value=&quot;271&quot;/&gt;&lt;/object&gt;&lt;object type=&quot;3&quot; unique_id=&quot;10016&quot;&gt;&lt;property id=&quot;20148&quot; value=&quot;5&quot;/&gt;&lt;property id=&quot;20300&quot; value=&quot;Slide 13 - &amp;quot;Rango o amplitud&amp;quot;&quot;/&gt;&lt;property id=&quot;20307&quot; value=&quot;272&quot;/&gt;&lt;/object&gt;&lt;object type=&quot;3&quot; unique_id=&quot;10017&quot;&gt;&lt;property id=&quot;20148&quot; value=&quot;5&quot;/&gt;&lt;property id=&quot;20300&quot; value=&quot;Slide 14 - &amp;quot;Desviación estándar&amp;quot;&quot;/&gt;&lt;property id=&quot;20307&quot; value=&quot;273&quot;/&gt;&lt;/object&gt;&lt;object type=&quot;3&quot; unique_id=&quot;10018&quot;&gt;&lt;property id=&quot;20148&quot; value=&quot;5&quot;/&gt;&lt;property id=&quot;20300&quot; value=&quot;Slide 15 - &amp;quot;Desviación estándar&amp;quot;&quot;/&gt;&lt;property id=&quot;20307&quot; value=&quot;274&quot;/&gt;&lt;/object&gt;&lt;object type=&quot;3&quot; unique_id=&quot;10019&quot;&gt;&lt;property id=&quot;20148&quot; value=&quot;5&quot;/&gt;&lt;property id=&quot;20300&quot; value=&quot;Slide 16&quot;/&gt;&lt;property id=&quot;20307&quot; value=&quot;276&quot;/&gt;&lt;/object&gt;&lt;object type=&quot;3&quot; unique_id=&quot;10020&quot;&gt;&lt;property id=&quot;20148&quot; value=&quot;5&quot;/&gt;&lt;property id=&quot;20300&quot; value=&quot;Slide 17 - &amp;quot;Coeficiente de variación&amp;quot;&quot;/&gt;&lt;property id=&quot;20307&quot; value=&quot;275&quot;/&gt;&lt;/object&gt;&lt;object type=&quot;3&quot; unique_id=&quot;10021&quot;&gt;&lt;property id=&quot;20148&quot; value=&quot;5&quot;/&gt;&lt;property id=&quot;20300&quot; value=&quot;Slide 18 - &amp;quot;Población, Muestra, Parámetros y Estadísticos&amp;quot;&quot;/&gt;&lt;property id=&quot;20307&quot; value=&quot;265&quot;/&gt;&lt;/object&gt;&lt;object type=&quot;3&quot; unique_id=&quot;10022&quot;&gt;&lt;property id=&quot;20148&quot; value=&quot;5&quot;/&gt;&lt;property id=&quot;20300&quot; value=&quot;Slide 19 - &amp;quot;Distribuciones de frecuencia&amp;quot;&quot;/&gt;&lt;property id=&quot;20307&quot; value=&quot;277&quot;/&gt;&lt;/object&gt;&lt;object type=&quot;3&quot; unique_id=&quot;10023&quot;&gt;&lt;property id=&quot;20148&quot; value=&quot;5&quot;/&gt;&lt;property id=&quot;20300&quot; value=&quot;Slide 20 - &amp;quot;Histograma&amp;quot;&quot;/&gt;&lt;property id=&quot;20307&quot; value=&quot;278&quot;/&gt;&lt;/object&gt;&lt;object type=&quot;3&quot; unique_id=&quot;10024&quot;&gt;&lt;property id=&quot;20148&quot; value=&quot;5&quot;/&gt;&lt;property id=&quot;20300&quot; value=&quot;Slide 21&quot;/&gt;&lt;property id=&quot;20307&quot; value=&quot;279&quot;/&gt;&lt;/object&gt;&lt;object type=&quot;3&quot; unique_id=&quot;10025&quot;&gt;&lt;property id=&quot;20148&quot; value=&quot;5&quot;/&gt;&lt;property id=&quot;20300&quot; value=&quot;Slide 22&quot;/&gt;&lt;property id=&quot;20307&quot; value=&quot;280&quot;/&gt;&lt;/object&gt;&lt;object type=&quot;3&quot; unique_id=&quot;10026&quot;&gt;&lt;property id=&quot;20148&quot; value=&quot;5&quot;/&gt;&lt;property id=&quot;20300&quot; value=&quot;Slide 23&quot;/&gt;&lt;property id=&quot;20307&quot; value=&quot;281&quot;/&gt;&lt;/object&gt;&lt;object type=&quot;3&quot; unique_id=&quot;10027&quot;&gt;&lt;property id=&quot;20148&quot; value=&quot;5&quot;/&gt;&lt;property id=&quot;20300&quot; value=&quot;Slide 24 - &amp;quot;Ejercicio&amp;quot;&quot;/&gt;&lt;property id=&quot;20307&quot; value=&quot;282&quot;/&gt;&lt;/object&gt;&lt;object type=&quot;3&quot; unique_id=&quot;10028&quot;&gt;&lt;property id=&quot;20148&quot; value=&quot;5&quot;/&gt;&lt;property id=&quot;20300&quot; value=&quot;Slide 25&quot;/&gt;&lt;property id=&quot;20307&quot; value=&quot;314&quot;/&gt;&lt;/object&gt;&lt;object type=&quot;3&quot; unique_id=&quot;10029&quot;&gt;&lt;property id=&quot;20148&quot; value=&quot;5&quot;/&gt;&lt;property id=&quot;20300&quot; value=&quot;Slide 26&quot;/&gt;&lt;property id=&quot;20307&quot; value=&quot;315&quot;/&gt;&lt;/object&gt;&lt;object type=&quot;3&quot; unique_id=&quot;10030&quot;&gt;&lt;property id=&quot;20148&quot; value=&quot;5&quot;/&gt;&lt;property id=&quot;20300&quot; value=&quot;Slide 27&quot;/&gt;&lt;property id=&quot;20307&quot; value=&quot;316&quot;/&gt;&lt;/object&gt;&lt;object type=&quot;3&quot; unique_id=&quot;10031&quot;&gt;&lt;property id=&quot;20148&quot; value=&quot;5&quot;/&gt;&lt;property id=&quot;20300&quot; value=&quot;Slide 28&quot;/&gt;&lt;property id=&quot;20307&quot; value=&quot;317&quot;/&gt;&lt;/object&gt;&lt;object type=&quot;3&quot; unique_id=&quot;10032&quot;&gt;&lt;property id=&quot;20148&quot; value=&quot;5&quot;/&gt;&lt;property id=&quot;20300&quot; value=&quot;Slide 29&quot;/&gt;&lt;property id=&quot;20307&quot; value=&quot;318&quot;/&gt;&lt;/object&gt;&lt;object type=&quot;3&quot; unique_id=&quot;10033&quot;&gt;&lt;property id=&quot;20148&quot; value=&quot;5&quot;/&gt;&lt;property id=&quot;20300&quot; value=&quot;Slide 30 - &amp;quot;HOJA DE VERIFICACIÓN (OBTENCIÓN DE DATOS)&amp;quot;&quot;/&gt;&lt;property id=&quot;20307&quot; value=&quot;319&quot;/&gt;&lt;/object&gt;&lt;object type=&quot;3&quot; unique_id=&quot;10034&quot;&gt;&lt;property id=&quot;20148&quot; value=&quot;5&quot;/&gt;&lt;property id=&quot;20300&quot; value=&quot;Slide 31 - &amp;quot;HOJA DE VERIFICACIÓN&amp;quot;&quot;/&gt;&lt;property id=&quot;20307&quot; value=&quot;320&quot;/&gt;&lt;/object&gt;&lt;object type=&quot;3&quot; unique_id=&quot;10035&quot;&gt;&lt;property id=&quot;20148&quot; value=&quot;5&quot;/&gt;&lt;property id=&quot;20300&quot; value=&quot;Slide 32&quot;/&gt;&lt;property id=&quot;20307&quot; value=&quot;284&quot;/&gt;&lt;/object&gt;&lt;object type=&quot;3&quot; unique_id=&quot;10036&quot;&gt;&lt;property id=&quot;20148&quot; value=&quot;5&quot;/&gt;&lt;property id=&quot;20300&quot; value=&quot;Slide 33&quot;/&gt;&lt;property id=&quot;20307&quot; value=&quot;285&quot;/&gt;&lt;/object&gt;&lt;object type=&quot;3&quot; unique_id=&quot;10037&quot;&gt;&lt;property id=&quot;20148&quot; value=&quot;5&quot;/&gt;&lt;property id=&quot;20300&quot; value=&quot;Slide 34 - &amp;quot;DIAGRAMA DE PARETO&amp;quot;&quot;/&gt;&lt;property id=&quot;20307&quot; value=&quot;286&quot;/&gt;&lt;/object&gt;&lt;object type=&quot;3&quot; unique_id=&quot;10038&quot;&gt;&lt;property id=&quot;20148&quot; value=&quot;5&quot;/&gt;&lt;property id=&quot;20300&quot; value=&quot;Slide 35&quot;/&gt;&lt;property id=&quot;20307&quot; value=&quot;342&quot;/&gt;&lt;/object&gt;&lt;object type=&quot;3&quot; unique_id=&quot;10039&quot;&gt;&lt;property id=&quot;20148&quot; value=&quot;5&quot;/&gt;&lt;property id=&quot;20300&quot; value=&quot;Slide 36&quot;/&gt;&lt;property id=&quot;20307&quot; value=&quot;341&quot;/&gt;&lt;/object&gt;&lt;object type=&quot;3&quot; unique_id=&quot;10040&quot;&gt;&lt;property id=&quot;20148&quot; value=&quot;5&quot;/&gt;&lt;property id=&quot;20300&quot; value=&quot;Slide 37&quot;/&gt;&lt;property id=&quot;20307&quot; value=&quot;290&quot;/&gt;&lt;/object&gt;&lt;object type=&quot;3&quot; unique_id=&quot;10041&quot;&gt;&lt;property id=&quot;20148&quot; value=&quot;5&quot;/&gt;&lt;property id=&quot;20300&quot; value=&quot;Slide 38&quot;/&gt;&lt;property id=&quot;20307&quot; value=&quot;291&quot;/&gt;&lt;/object&gt;&lt;object type=&quot;3&quot; unique_id=&quot;10042&quot;&gt;&lt;property id=&quot;20148&quot; value=&quot;5&quot;/&gt;&lt;property id=&quot;20300&quot; value=&quot;Slide 39&quot;/&gt;&lt;property id=&quot;20307&quot; value=&quot;288&quot;/&gt;&lt;/object&gt;&lt;object type=&quot;3&quot; unique_id=&quot;10043&quot;&gt;&lt;property id=&quot;20148&quot; value=&quot;5&quot;/&gt;&lt;property id=&quot;20300&quot; value=&quot;Slide 40&quot;/&gt;&lt;property id=&quot;20307&quot; value=&quot;325&quot;/&gt;&lt;/object&gt;&lt;object type=&quot;3&quot; unique_id=&quot;10044&quot;&gt;&lt;property id=&quot;20148&quot; value=&quot;5&quot;/&gt;&lt;property id=&quot;20300&quot; value=&quot;Slide 41&quot;/&gt;&lt;property id=&quot;20307&quot; value=&quot;294&quot;/&gt;&lt;/object&gt;&lt;object type=&quot;3&quot; unique_id=&quot;10045&quot;&gt;&lt;property id=&quot;20148&quot; value=&quot;5&quot;/&gt;&lt;property id=&quot;20300&quot; value=&quot;Slide 42&quot;/&gt;&lt;property id=&quot;20307&quot; value=&quot;295&quot;/&gt;&lt;/object&gt;&lt;object type=&quot;3&quot; unique_id=&quot;10046&quot;&gt;&lt;property id=&quot;20148&quot; value=&quot;5&quot;/&gt;&lt;property id=&quot;20300&quot; value=&quot;Slide 43&quot;/&gt;&lt;property id=&quot;20307&quot; value=&quot;296&quot;/&gt;&lt;/object&gt;&lt;object type=&quot;3&quot; unique_id=&quot;10047&quot;&gt;&lt;property id=&quot;20148&quot; value=&quot;5&quot;/&gt;&lt;property id=&quot;20300&quot; value=&quot;Slide 44&quot;/&gt;&lt;property id=&quot;20307&quot; value=&quot;297&quot;/&gt;&lt;/object&gt;&lt;object type=&quot;3&quot; unique_id=&quot;10048&quot;&gt;&lt;property id=&quot;20148&quot; value=&quot;5&quot;/&gt;&lt;property id=&quot;20300&quot; value=&quot;Slide 45&quot;/&gt;&lt;property id=&quot;20307&quot; value=&quot;298&quot;/&gt;&lt;/object&gt;&lt;object type=&quot;3&quot; unique_id=&quot;10049&quot;&gt;&lt;property id=&quot;20148&quot; value=&quot;5&quot;/&gt;&lt;property id=&quot;20300&quot; value=&quot;Slide 46&quot;/&gt;&lt;property id=&quot;20307&quot; value=&quot;299&quot;/&gt;&lt;/object&gt;&lt;object type=&quot;3&quot; unique_id=&quot;10050&quot;&gt;&lt;property id=&quot;20148&quot; value=&quot;5&quot;/&gt;&lt;property id=&quot;20300&quot; value=&quot;Slide 47&quot;/&gt;&lt;property id=&quot;20307&quot; value=&quot;300&quot;/&gt;&lt;/object&gt;&lt;object type=&quot;3&quot; unique_id=&quot;10051&quot;&gt;&lt;property id=&quot;20148&quot; value=&quot;5&quot;/&gt;&lt;property id=&quot;20300&quot; value=&quot;Slide 48&quot;/&gt;&lt;property id=&quot;20307&quot; value=&quot;301&quot;/&gt;&lt;/object&gt;&lt;object type=&quot;3&quot; unique_id=&quot;10052&quot;&gt;&lt;property id=&quot;20148&quot; value=&quot;5&quot;/&gt;&lt;property id=&quot;20300&quot; value=&quot;Slide 49&quot;/&gt;&lt;property id=&quot;20307&quot; value=&quot;302&quot;/&gt;&lt;/object&gt;&lt;object type=&quot;3&quot; unique_id=&quot;10053&quot;&gt;&lt;property id=&quot;20148&quot; value=&quot;5&quot;/&gt;&lt;property id=&quot;20300&quot; value=&quot;Slide 50&quot;/&gt;&lt;property id=&quot;20307&quot; value=&quot;303&quot;/&gt;&lt;/object&gt;&lt;object type=&quot;3&quot; unique_id=&quot;10054&quot;&gt;&lt;property id=&quot;20148&quot; value=&quot;5&quot;/&gt;&lt;property id=&quot;20300&quot; value=&quot;Slide 51&quot;/&gt;&lt;property id=&quot;20307&quot; value=&quot;304&quot;/&gt;&lt;/object&gt;&lt;object type=&quot;3&quot; unique_id=&quot;10055&quot;&gt;&lt;property id=&quot;20148&quot; value=&quot;5&quot;/&gt;&lt;property id=&quot;20300&quot; value=&quot;Slide 52&quot;/&gt;&lt;property id=&quot;20307&quot; value=&quot;305&quot;/&gt;&lt;/object&gt;&lt;object type=&quot;3&quot; unique_id=&quot;10056&quot;&gt;&lt;property id=&quot;20148&quot; value=&quot;5&quot;/&gt;&lt;property id=&quot;20300&quot; value=&quot;Slide 53&quot;/&gt;&lt;property id=&quot;20307&quot; value=&quot;306&quot;/&gt;&lt;/object&gt;&lt;object type=&quot;3&quot; unique_id=&quot;10057&quot;&gt;&lt;property id=&quot;20148&quot; value=&quot;5&quot;/&gt;&lt;property id=&quot;20300&quot; value=&quot;Slide 54&quot;/&gt;&lt;property id=&quot;20307&quot; value=&quot;307&quot;/&gt;&lt;/object&gt;&lt;object type=&quot;3&quot; unique_id=&quot;10058&quot;&gt;&lt;property id=&quot;20148&quot; value=&quot;5&quot;/&gt;&lt;property id=&quot;20300&quot; value=&quot;Slide 55 - &amp;quot;DIAGRAMA DE DISPERSION&amp;quot;&quot;/&gt;&lt;property id=&quot;20307&quot; value=&quot;308&quot;/&gt;&lt;/object&gt;&lt;object type=&quot;3&quot; unique_id=&quot;10059&quot;&gt;&lt;property id=&quot;20148&quot; value=&quot;5&quot;/&gt;&lt;property id=&quot;20300&quot; value=&quot;Slide 56&quot;/&gt;&lt;property id=&quot;20307&quot; value=&quot;309&quot;/&gt;&lt;/object&gt;&lt;object type=&quot;3&quot; unique_id=&quot;10060&quot;&gt;&lt;property id=&quot;20148&quot; value=&quot;5&quot;/&gt;&lt;property id=&quot;20300&quot; value=&quot;Slide 57 - &amp;quot;Patrones de diagramas de dispersión&amp;quot;&quot;/&gt;&lt;property id=&quot;20307&quot; value=&quot;310&quot;/&gt;&lt;/object&gt;&lt;object type=&quot;3&quot; unique_id=&quot;10061&quot;&gt;&lt;property id=&quot;20148&quot; value=&quot;5&quot;/&gt;&lt;property id=&quot;20300&quot; value=&quot;Slide 58 - &amp;quot;Patrones de diagramas de dispersión&amp;quot;&quot;/&gt;&lt;property id=&quot;20307&quot; value=&quot;311&quot;/&gt;&lt;/object&gt;&lt;object type=&quot;3&quot; unique_id=&quot;10062&quot;&gt;&lt;property id=&quot;20148&quot; value=&quot;5&quot;/&gt;&lt;property id=&quot;20300&quot; value=&quot;Slide 59 - &amp;quot;Diagrama de dispersión&amp;quot;&quot;/&gt;&lt;property id=&quot;20307&quot; value=&quot;312&quot;/&gt;&lt;/object&gt;&lt;object type=&quot;3&quot; unique_id=&quot;10063&quot;&gt;&lt;property id=&quot;20148&quot; value=&quot;5&quot;/&gt;&lt;property id=&quot;20300&quot; value=&quot;Slide 60&quot;/&gt;&lt;property id=&quot;20307&quot; value=&quot;313&quot;/&gt;&lt;/object&gt;&lt;object type=&quot;3&quot; unique_id=&quot;10064&quot;&gt;&lt;property id=&quot;20148&quot; value=&quot;5&quot;/&gt;&lt;property id=&quot;20300&quot; value=&quot;Slide 61 - &amp;quot;Ciclo de la Calidad (PHVA)&amp;quot;&quot;/&gt;&lt;property id=&quot;20307&quot; value=&quot;326&quot;/&gt;&lt;/object&gt;&lt;object type=&quot;3&quot; unique_id=&quot;10065&quot;&gt;&lt;property id=&quot;20148&quot; value=&quot;5&quot;/&gt;&lt;property id=&quot;20300&quot; value=&quot;Slide 62 - &amp;quot;8 pasos para solucionar un problema&amp;quot;&quot;/&gt;&lt;property id=&quot;20307&quot; value=&quot;340&quot;/&gt;&lt;/object&gt;&lt;object type=&quot;3&quot; unique_id=&quot;10066&quot;&gt;&lt;property id=&quot;20148&quot; value=&quot;5&quot;/&gt;&lt;property id=&quot;20300&quot; value=&quot;Slide 63 - &amp;quot;1. Encontrar un problema&amp;quot;&quot;/&gt;&lt;property id=&quot;20307&quot; value=&quot;328&quot;/&gt;&lt;/object&gt;&lt;object type=&quot;3&quot; unique_id=&quot;10067&quot;&gt;&lt;property id=&quot;20148&quot; value=&quot;5&quot;/&gt;&lt;property id=&quot;20300&quot; value=&quot;Slide 64&quot;/&gt;&lt;property id=&quot;20307&quot; value=&quot;329&quot;/&gt;&lt;/object&gt;&lt;object type=&quot;3&quot; unique_id=&quot;10068&quot;&gt;&lt;property id=&quot;20148&quot; value=&quot;5&quot;/&gt;&lt;property id=&quot;20300&quot; value=&quot;Slide 65 - &amp;quot;2.Buscar Todas las Posibles Causas&amp;quot;&quot;/&gt;&lt;property id=&quot;20307&quot; value=&quot;330&quot;/&gt;&lt;/object&gt;&lt;object type=&quot;3&quot; unique_id=&quot;10069&quot;&gt;&lt;property id=&quot;20148&quot; value=&quot;5&quot;/&gt;&lt;property id=&quot;20300&quot; value=&quot;Slide 66 - &amp;quot;3. Investigar Cuál es la Causa o el Factor Más Importante&amp;quot;&quot;/&gt;&lt;property id=&quot;20307&quot; value=&quot;332&quot;/&gt;&lt;/object&gt;&lt;object type=&quot;3&quot; unique_id=&quot;10070&quot;&gt;&lt;property id=&quot;20148&quot; value=&quot;5&quot;/&gt;&lt;property id=&quot;20300&quot; value=&quot;Slide 67&quot;/&gt;&lt;property id=&quot;20307&quot; value=&quot;333&quot;/&gt;&lt;/object&gt;&lt;object type=&quot;3&quot; unique_id=&quot;10071&quot;&gt;&lt;property id=&quot;20148&quot; value=&quot;5&quot;/&gt;&lt;property id=&quot;20300&quot; value=&quot;Slide 68&quot;/&gt;&lt;property id=&quot;20307&quot; value=&quot;334&quot;/&gt;&lt;/object&gt;&lt;object type=&quot;3&quot; unique_id=&quot;10072&quot;&gt;&lt;property id=&quot;20148&quot; value=&quot;5&quot;/&gt;&lt;property id=&quot;20300&quot; value=&quot;Slide 69&quot;/&gt;&lt;property id=&quot;20307&quot; value=&quot;335&quot;/&gt;&lt;/object&gt;&lt;object type=&quot;3&quot; unique_id=&quot;10073&quot;&gt;&lt;property id=&quot;20148&quot; value=&quot;5&quot;/&gt;&lt;property id=&quot;20300&quot; value=&quot;Slide 70&quot;/&gt;&lt;property id=&quot;20307&quot; value=&quot;336&quot;/&gt;&lt;/object&gt;&lt;object type=&quot;3&quot; unique_id=&quot;10074&quot;&gt;&lt;property id=&quot;20148&quot; value=&quot;5&quot;/&gt;&lt;property id=&quot;20300&quot; value=&quot;Slide 71 - &amp;quot;7. Prevenir Recurrencia (beneficios)&amp;quot;&quot;/&gt;&lt;property id=&quot;20307&quot; value=&quot;337&quot;/&gt;&lt;/object&gt;&lt;object type=&quot;3&quot; unique_id=&quot;10075&quot;&gt;&lt;property id=&quot;20148&quot; value=&quot;5&quot;/&gt;&lt;property id=&quot;20300&quot; value=&quot;Slide 72&quot;/&gt;&lt;property id=&quot;20307&quot; value=&quot;338&quot;/&gt;&lt;/object&gt;&lt;object type=&quot;3&quot; unique_id=&quot;10076&quot;&gt;&lt;property id=&quot;20148&quot; value=&quot;5&quot;/&gt;&lt;property id=&quot;20300&quot; value=&quot;Slide 73 - &amp;quot;8. CONCLUSIÓN&amp;quot;&quot;/&gt;&lt;property id=&quot;20307&quot; value=&quot;339&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2591</TotalTime>
  <Words>965</Words>
  <Application>Microsoft Office PowerPoint</Application>
  <PresentationFormat>Presentación en pantalla (4:3)</PresentationFormat>
  <Paragraphs>232</Paragraphs>
  <Slides>20</Slides>
  <Notes>13</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20</vt:i4>
      </vt:variant>
    </vt:vector>
  </HeadingPairs>
  <TitlesOfParts>
    <vt:vector size="30" baseType="lpstr">
      <vt:lpstr>Arial</vt:lpstr>
      <vt:lpstr>Calibri</vt:lpstr>
      <vt:lpstr>Calibri Light</vt:lpstr>
      <vt:lpstr>Cambria Math</vt:lpstr>
      <vt:lpstr>Segoe UI</vt:lpstr>
      <vt:lpstr>Segoe UI Semibold</vt:lpstr>
      <vt:lpstr>Times New Roman</vt:lpstr>
      <vt:lpstr>Tema de Office</vt:lpstr>
      <vt:lpstr>Ecuación</vt:lpstr>
      <vt:lpstr>Microsoft Editor de ecuaciones 3.0</vt:lpstr>
      <vt:lpstr>COMPARACION DE DOS PROCESOS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ESTADÍSTICA EN LA TOMA DE DECISIONES</dc:title>
  <dc:creator>LAURA</dc:creator>
  <cp:lastModifiedBy>PORFIRIO GUTIERREZ</cp:lastModifiedBy>
  <cp:revision>164</cp:revision>
  <dcterms:created xsi:type="dcterms:W3CDTF">2012-03-13T02:06:35Z</dcterms:created>
  <dcterms:modified xsi:type="dcterms:W3CDTF">2019-09-29T14:48:11Z</dcterms:modified>
</cp:coreProperties>
</file>