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2" r:id="rId6"/>
    <p:sldId id="263" r:id="rId7"/>
    <p:sldId id="264" r:id="rId8"/>
    <p:sldId id="368" r:id="rId9"/>
    <p:sldId id="265" r:id="rId10"/>
    <p:sldId id="266" r:id="rId11"/>
    <p:sldId id="381" r:id="rId12"/>
    <p:sldId id="267" r:id="rId13"/>
    <p:sldId id="268" r:id="rId14"/>
    <p:sldId id="369" r:id="rId15"/>
    <p:sldId id="370" r:id="rId16"/>
    <p:sldId id="371" r:id="rId17"/>
    <p:sldId id="378" r:id="rId18"/>
    <p:sldId id="372" r:id="rId19"/>
    <p:sldId id="373" r:id="rId20"/>
    <p:sldId id="382" r:id="rId21"/>
    <p:sldId id="379" r:id="rId22"/>
    <p:sldId id="380" r:id="rId23"/>
    <p:sldId id="272" r:id="rId2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MV" initials="JM" lastIdx="1" clrIdx="0">
    <p:extLst>
      <p:ext uri="{19B8F6BF-5375-455C-9EA6-DF929625EA0E}">
        <p15:presenceInfo xmlns:p15="http://schemas.microsoft.com/office/powerpoint/2012/main" userId="b917c7d1a625f99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5" autoAdjust="0"/>
    <p:restoredTop sz="94660"/>
  </p:normalViewPr>
  <p:slideViewPr>
    <p:cSldViewPr snapToGrid="0">
      <p:cViewPr varScale="1">
        <p:scale>
          <a:sx n="100" d="100"/>
          <a:sy n="100" d="100"/>
        </p:scale>
        <p:origin x="168"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1B5711-4E77-4A2C-AC92-FA99702429B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A13C87E-3E3F-46C5-BA93-4BCC7C8947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4BFA69D-BC8A-4B44-8961-73734AE93705}"/>
              </a:ext>
            </a:extLst>
          </p:cNvPr>
          <p:cNvSpPr>
            <a:spLocks noGrp="1"/>
          </p:cNvSpPr>
          <p:nvPr>
            <p:ph type="dt" sz="half" idx="10"/>
          </p:nvPr>
        </p:nvSpPr>
        <p:spPr/>
        <p:txBody>
          <a:bodyPr/>
          <a:lstStyle/>
          <a:p>
            <a:fld id="{F8044196-70EE-4789-B478-C29B9D262E3C}" type="datetimeFigureOut">
              <a:rPr lang="es-ES" smtClean="0"/>
              <a:t>16/11/19</a:t>
            </a:fld>
            <a:endParaRPr lang="es-ES"/>
          </a:p>
        </p:txBody>
      </p:sp>
      <p:sp>
        <p:nvSpPr>
          <p:cNvPr id="5" name="Marcador de pie de página 4">
            <a:extLst>
              <a:ext uri="{FF2B5EF4-FFF2-40B4-BE49-F238E27FC236}">
                <a16:creationId xmlns:a16="http://schemas.microsoft.com/office/drawing/2014/main" id="{F354E43D-EE4B-4185-B5EB-77C72944EB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175532-4159-447F-B30E-54D699191BA6}"/>
              </a:ext>
            </a:extLst>
          </p:cNvPr>
          <p:cNvSpPr>
            <a:spLocks noGrp="1"/>
          </p:cNvSpPr>
          <p:nvPr>
            <p:ph type="sldNum" sz="quarter" idx="12"/>
          </p:nvPr>
        </p:nvSpPr>
        <p:spPr/>
        <p:txBody>
          <a:bodyPr/>
          <a:lstStyle/>
          <a:p>
            <a:fld id="{E3D82C8D-CBE1-4386-9331-86FE794A0214}" type="slidenum">
              <a:rPr lang="es-ES" smtClean="0"/>
              <a:t>‹Nº›</a:t>
            </a:fld>
            <a:endParaRPr lang="es-ES"/>
          </a:p>
        </p:txBody>
      </p:sp>
    </p:spTree>
    <p:extLst>
      <p:ext uri="{BB962C8B-B14F-4D97-AF65-F5344CB8AC3E}">
        <p14:creationId xmlns:p14="http://schemas.microsoft.com/office/powerpoint/2010/main" val="1500611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A8D4DA-4ED4-4B28-8572-5B5BF1877E1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9CE8F36-71FF-48CB-ABBD-7151A99D751E}"/>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0B7F92A-59A4-40F2-819E-81E8E3792D49}"/>
              </a:ext>
            </a:extLst>
          </p:cNvPr>
          <p:cNvSpPr>
            <a:spLocks noGrp="1"/>
          </p:cNvSpPr>
          <p:nvPr>
            <p:ph type="dt" sz="half" idx="10"/>
          </p:nvPr>
        </p:nvSpPr>
        <p:spPr/>
        <p:txBody>
          <a:bodyPr/>
          <a:lstStyle/>
          <a:p>
            <a:fld id="{F8044196-70EE-4789-B478-C29B9D262E3C}" type="datetimeFigureOut">
              <a:rPr lang="es-ES" smtClean="0"/>
              <a:t>16/11/19</a:t>
            </a:fld>
            <a:endParaRPr lang="es-ES"/>
          </a:p>
        </p:txBody>
      </p:sp>
      <p:sp>
        <p:nvSpPr>
          <p:cNvPr id="5" name="Marcador de pie de página 4">
            <a:extLst>
              <a:ext uri="{FF2B5EF4-FFF2-40B4-BE49-F238E27FC236}">
                <a16:creationId xmlns:a16="http://schemas.microsoft.com/office/drawing/2014/main" id="{60374930-A2DF-4811-95E8-2175369DF19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AF3CD59-90FE-453A-A745-E715FF5ABF13}"/>
              </a:ext>
            </a:extLst>
          </p:cNvPr>
          <p:cNvSpPr>
            <a:spLocks noGrp="1"/>
          </p:cNvSpPr>
          <p:nvPr>
            <p:ph type="sldNum" sz="quarter" idx="12"/>
          </p:nvPr>
        </p:nvSpPr>
        <p:spPr/>
        <p:txBody>
          <a:bodyPr/>
          <a:lstStyle/>
          <a:p>
            <a:fld id="{E3D82C8D-CBE1-4386-9331-86FE794A0214}" type="slidenum">
              <a:rPr lang="es-ES" smtClean="0"/>
              <a:t>‹Nº›</a:t>
            </a:fld>
            <a:endParaRPr lang="es-ES"/>
          </a:p>
        </p:txBody>
      </p:sp>
    </p:spTree>
    <p:extLst>
      <p:ext uri="{BB962C8B-B14F-4D97-AF65-F5344CB8AC3E}">
        <p14:creationId xmlns:p14="http://schemas.microsoft.com/office/powerpoint/2010/main" val="4207020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F88D1EB-34CF-4515-91C7-5F456A5DA7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2AE43B7-D57A-44CF-ACE0-4547C6B2EF9D}"/>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A3A46EE-5F2B-4BB4-926E-A69DF66816F4}"/>
              </a:ext>
            </a:extLst>
          </p:cNvPr>
          <p:cNvSpPr>
            <a:spLocks noGrp="1"/>
          </p:cNvSpPr>
          <p:nvPr>
            <p:ph type="dt" sz="half" idx="10"/>
          </p:nvPr>
        </p:nvSpPr>
        <p:spPr/>
        <p:txBody>
          <a:bodyPr/>
          <a:lstStyle/>
          <a:p>
            <a:fld id="{F8044196-70EE-4789-B478-C29B9D262E3C}" type="datetimeFigureOut">
              <a:rPr lang="es-ES" smtClean="0"/>
              <a:t>16/11/19</a:t>
            </a:fld>
            <a:endParaRPr lang="es-ES"/>
          </a:p>
        </p:txBody>
      </p:sp>
      <p:sp>
        <p:nvSpPr>
          <p:cNvPr id="5" name="Marcador de pie de página 4">
            <a:extLst>
              <a:ext uri="{FF2B5EF4-FFF2-40B4-BE49-F238E27FC236}">
                <a16:creationId xmlns:a16="http://schemas.microsoft.com/office/drawing/2014/main" id="{15DA7D83-1860-40A3-8CA2-CCE024AF85F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3D8998B-F446-45D6-9213-968F342C2299}"/>
              </a:ext>
            </a:extLst>
          </p:cNvPr>
          <p:cNvSpPr>
            <a:spLocks noGrp="1"/>
          </p:cNvSpPr>
          <p:nvPr>
            <p:ph type="sldNum" sz="quarter" idx="12"/>
          </p:nvPr>
        </p:nvSpPr>
        <p:spPr/>
        <p:txBody>
          <a:bodyPr/>
          <a:lstStyle/>
          <a:p>
            <a:fld id="{E3D82C8D-CBE1-4386-9331-86FE794A0214}" type="slidenum">
              <a:rPr lang="es-ES" smtClean="0"/>
              <a:t>‹Nº›</a:t>
            </a:fld>
            <a:endParaRPr lang="es-ES"/>
          </a:p>
        </p:txBody>
      </p:sp>
    </p:spTree>
    <p:extLst>
      <p:ext uri="{BB962C8B-B14F-4D97-AF65-F5344CB8AC3E}">
        <p14:creationId xmlns:p14="http://schemas.microsoft.com/office/powerpoint/2010/main" val="2580768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86EFBA-5A24-41F7-BB90-80F235AB087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8AF91FE-2387-4CE3-9DC1-787B99E646EB}"/>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617B6E5-1585-4F15-A4FF-C382962AE1C4}"/>
              </a:ext>
            </a:extLst>
          </p:cNvPr>
          <p:cNvSpPr>
            <a:spLocks noGrp="1"/>
          </p:cNvSpPr>
          <p:nvPr>
            <p:ph type="dt" sz="half" idx="10"/>
          </p:nvPr>
        </p:nvSpPr>
        <p:spPr/>
        <p:txBody>
          <a:bodyPr/>
          <a:lstStyle/>
          <a:p>
            <a:fld id="{F8044196-70EE-4789-B478-C29B9D262E3C}" type="datetimeFigureOut">
              <a:rPr lang="es-ES" smtClean="0"/>
              <a:t>16/11/19</a:t>
            </a:fld>
            <a:endParaRPr lang="es-ES"/>
          </a:p>
        </p:txBody>
      </p:sp>
      <p:sp>
        <p:nvSpPr>
          <p:cNvPr id="5" name="Marcador de pie de página 4">
            <a:extLst>
              <a:ext uri="{FF2B5EF4-FFF2-40B4-BE49-F238E27FC236}">
                <a16:creationId xmlns:a16="http://schemas.microsoft.com/office/drawing/2014/main" id="{52946CA0-A733-4330-B273-5C9AF17CFCC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1D56BFC-26B4-4B43-8D53-92AD946A18A4}"/>
              </a:ext>
            </a:extLst>
          </p:cNvPr>
          <p:cNvSpPr>
            <a:spLocks noGrp="1"/>
          </p:cNvSpPr>
          <p:nvPr>
            <p:ph type="sldNum" sz="quarter" idx="12"/>
          </p:nvPr>
        </p:nvSpPr>
        <p:spPr/>
        <p:txBody>
          <a:bodyPr/>
          <a:lstStyle/>
          <a:p>
            <a:fld id="{E3D82C8D-CBE1-4386-9331-86FE794A0214}" type="slidenum">
              <a:rPr lang="es-ES" smtClean="0"/>
              <a:t>‹Nº›</a:t>
            </a:fld>
            <a:endParaRPr lang="es-ES"/>
          </a:p>
        </p:txBody>
      </p:sp>
    </p:spTree>
    <p:extLst>
      <p:ext uri="{BB962C8B-B14F-4D97-AF65-F5344CB8AC3E}">
        <p14:creationId xmlns:p14="http://schemas.microsoft.com/office/powerpoint/2010/main" val="1397437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8029CB-C041-4192-B6DD-3DCF62DC40B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9E2A213-B205-455C-B918-68F123AB67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9DCF175D-5F22-4BDC-A27A-2AF1C60DDE01}"/>
              </a:ext>
            </a:extLst>
          </p:cNvPr>
          <p:cNvSpPr>
            <a:spLocks noGrp="1"/>
          </p:cNvSpPr>
          <p:nvPr>
            <p:ph type="dt" sz="half" idx="10"/>
          </p:nvPr>
        </p:nvSpPr>
        <p:spPr/>
        <p:txBody>
          <a:bodyPr/>
          <a:lstStyle/>
          <a:p>
            <a:fld id="{F8044196-70EE-4789-B478-C29B9D262E3C}" type="datetimeFigureOut">
              <a:rPr lang="es-ES" smtClean="0"/>
              <a:t>16/11/19</a:t>
            </a:fld>
            <a:endParaRPr lang="es-ES"/>
          </a:p>
        </p:txBody>
      </p:sp>
      <p:sp>
        <p:nvSpPr>
          <p:cNvPr id="5" name="Marcador de pie de página 4">
            <a:extLst>
              <a:ext uri="{FF2B5EF4-FFF2-40B4-BE49-F238E27FC236}">
                <a16:creationId xmlns:a16="http://schemas.microsoft.com/office/drawing/2014/main" id="{4A5A3A57-8D45-411F-AD9E-F512934F14F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99429FA-921C-496C-9F86-F3975BFFAE74}"/>
              </a:ext>
            </a:extLst>
          </p:cNvPr>
          <p:cNvSpPr>
            <a:spLocks noGrp="1"/>
          </p:cNvSpPr>
          <p:nvPr>
            <p:ph type="sldNum" sz="quarter" idx="12"/>
          </p:nvPr>
        </p:nvSpPr>
        <p:spPr/>
        <p:txBody>
          <a:bodyPr/>
          <a:lstStyle/>
          <a:p>
            <a:fld id="{E3D82C8D-CBE1-4386-9331-86FE794A0214}" type="slidenum">
              <a:rPr lang="es-ES" smtClean="0"/>
              <a:t>‹Nº›</a:t>
            </a:fld>
            <a:endParaRPr lang="es-ES"/>
          </a:p>
        </p:txBody>
      </p:sp>
    </p:spTree>
    <p:extLst>
      <p:ext uri="{BB962C8B-B14F-4D97-AF65-F5344CB8AC3E}">
        <p14:creationId xmlns:p14="http://schemas.microsoft.com/office/powerpoint/2010/main" val="711699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36B2C6-05C8-4495-8632-9E019CDE100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81ACCA9-F6D5-4543-A2F2-2D7A62FB0EC7}"/>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FC9377E-4A03-434F-93D3-EAD5FC44ED76}"/>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19F64FC-2CA6-4B92-80BB-5844449EFF04}"/>
              </a:ext>
            </a:extLst>
          </p:cNvPr>
          <p:cNvSpPr>
            <a:spLocks noGrp="1"/>
          </p:cNvSpPr>
          <p:nvPr>
            <p:ph type="dt" sz="half" idx="10"/>
          </p:nvPr>
        </p:nvSpPr>
        <p:spPr/>
        <p:txBody>
          <a:bodyPr/>
          <a:lstStyle/>
          <a:p>
            <a:fld id="{F8044196-70EE-4789-B478-C29B9D262E3C}" type="datetimeFigureOut">
              <a:rPr lang="es-ES" smtClean="0"/>
              <a:t>16/11/19</a:t>
            </a:fld>
            <a:endParaRPr lang="es-ES"/>
          </a:p>
        </p:txBody>
      </p:sp>
      <p:sp>
        <p:nvSpPr>
          <p:cNvPr id="6" name="Marcador de pie de página 5">
            <a:extLst>
              <a:ext uri="{FF2B5EF4-FFF2-40B4-BE49-F238E27FC236}">
                <a16:creationId xmlns:a16="http://schemas.microsoft.com/office/drawing/2014/main" id="{F4549F34-BB9A-421A-AA41-A7556E8FDAF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15F22D-3030-4804-A5C9-FFB2870C6DE6}"/>
              </a:ext>
            </a:extLst>
          </p:cNvPr>
          <p:cNvSpPr>
            <a:spLocks noGrp="1"/>
          </p:cNvSpPr>
          <p:nvPr>
            <p:ph type="sldNum" sz="quarter" idx="12"/>
          </p:nvPr>
        </p:nvSpPr>
        <p:spPr/>
        <p:txBody>
          <a:bodyPr/>
          <a:lstStyle/>
          <a:p>
            <a:fld id="{E3D82C8D-CBE1-4386-9331-86FE794A0214}" type="slidenum">
              <a:rPr lang="es-ES" smtClean="0"/>
              <a:t>‹Nº›</a:t>
            </a:fld>
            <a:endParaRPr lang="es-ES"/>
          </a:p>
        </p:txBody>
      </p:sp>
    </p:spTree>
    <p:extLst>
      <p:ext uri="{BB962C8B-B14F-4D97-AF65-F5344CB8AC3E}">
        <p14:creationId xmlns:p14="http://schemas.microsoft.com/office/powerpoint/2010/main" val="1879160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82FF49-02E4-489B-81D6-BB91CDEE71B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5586A0A-3CC6-4AF8-ACAB-795A04156E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47D3BA03-04DA-4112-A301-8117FEC0C466}"/>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E62369B-E329-4391-80F5-1E9EB36985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AF53148E-E623-4CD4-8BD6-AECD01BB5704}"/>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106286C-423E-400D-8461-A3BB4AE238D9}"/>
              </a:ext>
            </a:extLst>
          </p:cNvPr>
          <p:cNvSpPr>
            <a:spLocks noGrp="1"/>
          </p:cNvSpPr>
          <p:nvPr>
            <p:ph type="dt" sz="half" idx="10"/>
          </p:nvPr>
        </p:nvSpPr>
        <p:spPr/>
        <p:txBody>
          <a:bodyPr/>
          <a:lstStyle/>
          <a:p>
            <a:fld id="{F8044196-70EE-4789-B478-C29B9D262E3C}" type="datetimeFigureOut">
              <a:rPr lang="es-ES" smtClean="0"/>
              <a:t>16/11/19</a:t>
            </a:fld>
            <a:endParaRPr lang="es-ES"/>
          </a:p>
        </p:txBody>
      </p:sp>
      <p:sp>
        <p:nvSpPr>
          <p:cNvPr id="8" name="Marcador de pie de página 7">
            <a:extLst>
              <a:ext uri="{FF2B5EF4-FFF2-40B4-BE49-F238E27FC236}">
                <a16:creationId xmlns:a16="http://schemas.microsoft.com/office/drawing/2014/main" id="{E716A0AD-5308-4B31-AF71-33A4F43208A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76CCDD7-249D-4547-A713-306683CF6962}"/>
              </a:ext>
            </a:extLst>
          </p:cNvPr>
          <p:cNvSpPr>
            <a:spLocks noGrp="1"/>
          </p:cNvSpPr>
          <p:nvPr>
            <p:ph type="sldNum" sz="quarter" idx="12"/>
          </p:nvPr>
        </p:nvSpPr>
        <p:spPr/>
        <p:txBody>
          <a:bodyPr/>
          <a:lstStyle/>
          <a:p>
            <a:fld id="{E3D82C8D-CBE1-4386-9331-86FE794A0214}" type="slidenum">
              <a:rPr lang="es-ES" smtClean="0"/>
              <a:t>‹Nº›</a:t>
            </a:fld>
            <a:endParaRPr lang="es-ES"/>
          </a:p>
        </p:txBody>
      </p:sp>
    </p:spTree>
    <p:extLst>
      <p:ext uri="{BB962C8B-B14F-4D97-AF65-F5344CB8AC3E}">
        <p14:creationId xmlns:p14="http://schemas.microsoft.com/office/powerpoint/2010/main" val="1350909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F86630-2981-4F88-8AAF-F1C7A2D6F06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D99950F-DD20-44E4-9735-2AFCA431C28F}"/>
              </a:ext>
            </a:extLst>
          </p:cNvPr>
          <p:cNvSpPr>
            <a:spLocks noGrp="1"/>
          </p:cNvSpPr>
          <p:nvPr>
            <p:ph type="dt" sz="half" idx="10"/>
          </p:nvPr>
        </p:nvSpPr>
        <p:spPr/>
        <p:txBody>
          <a:bodyPr/>
          <a:lstStyle/>
          <a:p>
            <a:fld id="{F8044196-70EE-4789-B478-C29B9D262E3C}" type="datetimeFigureOut">
              <a:rPr lang="es-ES" smtClean="0"/>
              <a:t>16/11/19</a:t>
            </a:fld>
            <a:endParaRPr lang="es-ES"/>
          </a:p>
        </p:txBody>
      </p:sp>
      <p:sp>
        <p:nvSpPr>
          <p:cNvPr id="4" name="Marcador de pie de página 3">
            <a:extLst>
              <a:ext uri="{FF2B5EF4-FFF2-40B4-BE49-F238E27FC236}">
                <a16:creationId xmlns:a16="http://schemas.microsoft.com/office/drawing/2014/main" id="{14BF8D05-76BD-4E06-AAB0-96096D1BC41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8DA9685-95AD-4810-90EF-E57D54CF5B1E}"/>
              </a:ext>
            </a:extLst>
          </p:cNvPr>
          <p:cNvSpPr>
            <a:spLocks noGrp="1"/>
          </p:cNvSpPr>
          <p:nvPr>
            <p:ph type="sldNum" sz="quarter" idx="12"/>
          </p:nvPr>
        </p:nvSpPr>
        <p:spPr/>
        <p:txBody>
          <a:bodyPr/>
          <a:lstStyle/>
          <a:p>
            <a:fld id="{E3D82C8D-CBE1-4386-9331-86FE794A0214}" type="slidenum">
              <a:rPr lang="es-ES" smtClean="0"/>
              <a:t>‹Nº›</a:t>
            </a:fld>
            <a:endParaRPr lang="es-ES"/>
          </a:p>
        </p:txBody>
      </p:sp>
    </p:spTree>
    <p:extLst>
      <p:ext uri="{BB962C8B-B14F-4D97-AF65-F5344CB8AC3E}">
        <p14:creationId xmlns:p14="http://schemas.microsoft.com/office/powerpoint/2010/main" val="628890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C215605-C34E-4FF7-A2FD-35017BD1A83A}"/>
              </a:ext>
            </a:extLst>
          </p:cNvPr>
          <p:cNvSpPr>
            <a:spLocks noGrp="1"/>
          </p:cNvSpPr>
          <p:nvPr>
            <p:ph type="dt" sz="half" idx="10"/>
          </p:nvPr>
        </p:nvSpPr>
        <p:spPr/>
        <p:txBody>
          <a:bodyPr/>
          <a:lstStyle/>
          <a:p>
            <a:fld id="{F8044196-70EE-4789-B478-C29B9D262E3C}" type="datetimeFigureOut">
              <a:rPr lang="es-ES" smtClean="0"/>
              <a:t>16/11/19</a:t>
            </a:fld>
            <a:endParaRPr lang="es-ES"/>
          </a:p>
        </p:txBody>
      </p:sp>
      <p:sp>
        <p:nvSpPr>
          <p:cNvPr id="3" name="Marcador de pie de página 2">
            <a:extLst>
              <a:ext uri="{FF2B5EF4-FFF2-40B4-BE49-F238E27FC236}">
                <a16:creationId xmlns:a16="http://schemas.microsoft.com/office/drawing/2014/main" id="{76E3F740-359A-4C99-A9A3-134E3B84EB8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8AD558A-B218-437C-B72A-03BBD8B5B59C}"/>
              </a:ext>
            </a:extLst>
          </p:cNvPr>
          <p:cNvSpPr>
            <a:spLocks noGrp="1"/>
          </p:cNvSpPr>
          <p:nvPr>
            <p:ph type="sldNum" sz="quarter" idx="12"/>
          </p:nvPr>
        </p:nvSpPr>
        <p:spPr/>
        <p:txBody>
          <a:bodyPr/>
          <a:lstStyle/>
          <a:p>
            <a:fld id="{E3D82C8D-CBE1-4386-9331-86FE794A0214}" type="slidenum">
              <a:rPr lang="es-ES" smtClean="0"/>
              <a:t>‹Nº›</a:t>
            </a:fld>
            <a:endParaRPr lang="es-ES"/>
          </a:p>
        </p:txBody>
      </p:sp>
    </p:spTree>
    <p:extLst>
      <p:ext uri="{BB962C8B-B14F-4D97-AF65-F5344CB8AC3E}">
        <p14:creationId xmlns:p14="http://schemas.microsoft.com/office/powerpoint/2010/main" val="2557068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EC97B0-A4D7-4A32-8E2A-3FE6CC34345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A08A06A-43CD-408E-BDA6-4175EDCC55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282BAC2-7C33-4D6D-9CC2-B30956ADD3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7DCA2B0C-B180-4BAC-AF37-C457EAD1C506}"/>
              </a:ext>
            </a:extLst>
          </p:cNvPr>
          <p:cNvSpPr>
            <a:spLocks noGrp="1"/>
          </p:cNvSpPr>
          <p:nvPr>
            <p:ph type="dt" sz="half" idx="10"/>
          </p:nvPr>
        </p:nvSpPr>
        <p:spPr/>
        <p:txBody>
          <a:bodyPr/>
          <a:lstStyle/>
          <a:p>
            <a:fld id="{F8044196-70EE-4789-B478-C29B9D262E3C}" type="datetimeFigureOut">
              <a:rPr lang="es-ES" smtClean="0"/>
              <a:t>16/11/19</a:t>
            </a:fld>
            <a:endParaRPr lang="es-ES"/>
          </a:p>
        </p:txBody>
      </p:sp>
      <p:sp>
        <p:nvSpPr>
          <p:cNvPr id="6" name="Marcador de pie de página 5">
            <a:extLst>
              <a:ext uri="{FF2B5EF4-FFF2-40B4-BE49-F238E27FC236}">
                <a16:creationId xmlns:a16="http://schemas.microsoft.com/office/drawing/2014/main" id="{6C23626E-7055-486D-8327-5C1942686BB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6955E05-15E7-49DA-8FFA-F669773FE15B}"/>
              </a:ext>
            </a:extLst>
          </p:cNvPr>
          <p:cNvSpPr>
            <a:spLocks noGrp="1"/>
          </p:cNvSpPr>
          <p:nvPr>
            <p:ph type="sldNum" sz="quarter" idx="12"/>
          </p:nvPr>
        </p:nvSpPr>
        <p:spPr/>
        <p:txBody>
          <a:bodyPr/>
          <a:lstStyle/>
          <a:p>
            <a:fld id="{E3D82C8D-CBE1-4386-9331-86FE794A0214}" type="slidenum">
              <a:rPr lang="es-ES" smtClean="0"/>
              <a:t>‹Nº›</a:t>
            </a:fld>
            <a:endParaRPr lang="es-ES"/>
          </a:p>
        </p:txBody>
      </p:sp>
    </p:spTree>
    <p:extLst>
      <p:ext uri="{BB962C8B-B14F-4D97-AF65-F5344CB8AC3E}">
        <p14:creationId xmlns:p14="http://schemas.microsoft.com/office/powerpoint/2010/main" val="2899160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832E4-069D-4338-B9BA-B919E0EF07B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1C5DD70-9640-47EB-99D0-789482C78C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DE8AD8E-7DC9-4871-9366-0A47DDA039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02523449-D4EF-49C9-80A4-953597618426}"/>
              </a:ext>
            </a:extLst>
          </p:cNvPr>
          <p:cNvSpPr>
            <a:spLocks noGrp="1"/>
          </p:cNvSpPr>
          <p:nvPr>
            <p:ph type="dt" sz="half" idx="10"/>
          </p:nvPr>
        </p:nvSpPr>
        <p:spPr/>
        <p:txBody>
          <a:bodyPr/>
          <a:lstStyle/>
          <a:p>
            <a:fld id="{F8044196-70EE-4789-B478-C29B9D262E3C}" type="datetimeFigureOut">
              <a:rPr lang="es-ES" smtClean="0"/>
              <a:t>16/11/19</a:t>
            </a:fld>
            <a:endParaRPr lang="es-ES"/>
          </a:p>
        </p:txBody>
      </p:sp>
      <p:sp>
        <p:nvSpPr>
          <p:cNvPr id="6" name="Marcador de pie de página 5">
            <a:extLst>
              <a:ext uri="{FF2B5EF4-FFF2-40B4-BE49-F238E27FC236}">
                <a16:creationId xmlns:a16="http://schemas.microsoft.com/office/drawing/2014/main" id="{7F9AB944-B582-49A2-983F-17EDEA93F22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8F821DF-B512-4A57-BD40-ECA6BEEE762D}"/>
              </a:ext>
            </a:extLst>
          </p:cNvPr>
          <p:cNvSpPr>
            <a:spLocks noGrp="1"/>
          </p:cNvSpPr>
          <p:nvPr>
            <p:ph type="sldNum" sz="quarter" idx="12"/>
          </p:nvPr>
        </p:nvSpPr>
        <p:spPr/>
        <p:txBody>
          <a:bodyPr/>
          <a:lstStyle/>
          <a:p>
            <a:fld id="{E3D82C8D-CBE1-4386-9331-86FE794A0214}" type="slidenum">
              <a:rPr lang="es-ES" smtClean="0"/>
              <a:t>‹Nº›</a:t>
            </a:fld>
            <a:endParaRPr lang="es-ES"/>
          </a:p>
        </p:txBody>
      </p:sp>
    </p:spTree>
    <p:extLst>
      <p:ext uri="{BB962C8B-B14F-4D97-AF65-F5344CB8AC3E}">
        <p14:creationId xmlns:p14="http://schemas.microsoft.com/office/powerpoint/2010/main" val="3195640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F0E8313-D3FE-4D35-A021-3B9EDE42CA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BEBDD0-C1C7-41CC-A94B-A14E49C3EC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F2850B7-37BE-4565-AF8E-1961CDD764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044196-70EE-4789-B478-C29B9D262E3C}" type="datetimeFigureOut">
              <a:rPr lang="es-ES" smtClean="0"/>
              <a:t>16/11/19</a:t>
            </a:fld>
            <a:endParaRPr lang="es-ES"/>
          </a:p>
        </p:txBody>
      </p:sp>
      <p:sp>
        <p:nvSpPr>
          <p:cNvPr id="5" name="Marcador de pie de página 4">
            <a:extLst>
              <a:ext uri="{FF2B5EF4-FFF2-40B4-BE49-F238E27FC236}">
                <a16:creationId xmlns:a16="http://schemas.microsoft.com/office/drawing/2014/main" id="{8939EEBC-4FA9-42AB-9A99-784D3ADCEB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30B097BF-207A-4E6E-B41F-E97EA6E124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82C8D-CBE1-4386-9331-86FE794A0214}" type="slidenum">
              <a:rPr lang="es-ES" smtClean="0"/>
              <a:t>‹Nº›</a:t>
            </a:fld>
            <a:endParaRPr lang="es-ES"/>
          </a:p>
        </p:txBody>
      </p:sp>
    </p:spTree>
    <p:extLst>
      <p:ext uri="{BB962C8B-B14F-4D97-AF65-F5344CB8AC3E}">
        <p14:creationId xmlns:p14="http://schemas.microsoft.com/office/powerpoint/2010/main" val="3099240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png"/><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7B235E2-52D3-488D-9645-16AFAF6E2B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8361"/>
            <a:ext cx="7626333" cy="4770811"/>
          </a:xfrm>
          <a:prstGeom prst="rect">
            <a:avLst/>
          </a:prstGeom>
        </p:spPr>
      </p:pic>
      <p:sp>
        <p:nvSpPr>
          <p:cNvPr id="2" name="Título 1">
            <a:extLst>
              <a:ext uri="{FF2B5EF4-FFF2-40B4-BE49-F238E27FC236}">
                <a16:creationId xmlns:a16="http://schemas.microsoft.com/office/drawing/2014/main" id="{87B37D1E-04F6-4C97-845B-C35223C73DD0}"/>
              </a:ext>
            </a:extLst>
          </p:cNvPr>
          <p:cNvSpPr>
            <a:spLocks noGrp="1"/>
          </p:cNvSpPr>
          <p:nvPr>
            <p:ph type="ctrTitle"/>
          </p:nvPr>
        </p:nvSpPr>
        <p:spPr>
          <a:xfrm>
            <a:off x="1109272" y="79638"/>
            <a:ext cx="10313232" cy="1747003"/>
          </a:xfrm>
        </p:spPr>
        <p:txBody>
          <a:bodyPr>
            <a:normAutofit/>
          </a:bodyPr>
          <a:lstStyle/>
          <a:p>
            <a:r>
              <a:rPr lang="es-ES" sz="7200" dirty="0">
                <a:latin typeface="Gabriola" panose="04040605051002020D02" pitchFamily="82" charset="0"/>
                <a:ea typeface="Cambria" panose="02040503050406030204" pitchFamily="18" charset="0"/>
              </a:rPr>
              <a:t>ESTADISTICA DESCRIPTIVA</a:t>
            </a:r>
          </a:p>
        </p:txBody>
      </p:sp>
      <p:sp>
        <p:nvSpPr>
          <p:cNvPr id="3" name="Subtítulo 2">
            <a:extLst>
              <a:ext uri="{FF2B5EF4-FFF2-40B4-BE49-F238E27FC236}">
                <a16:creationId xmlns:a16="http://schemas.microsoft.com/office/drawing/2014/main" id="{27675000-CE35-4A98-9473-9D61E5A93E7F}"/>
              </a:ext>
            </a:extLst>
          </p:cNvPr>
          <p:cNvSpPr>
            <a:spLocks noGrp="1"/>
          </p:cNvSpPr>
          <p:nvPr>
            <p:ph type="subTitle" idx="1"/>
          </p:nvPr>
        </p:nvSpPr>
        <p:spPr>
          <a:xfrm>
            <a:off x="6263013" y="4509378"/>
            <a:ext cx="5760459" cy="715755"/>
          </a:xfrm>
        </p:spPr>
        <p:txBody>
          <a:bodyPr>
            <a:normAutofit/>
          </a:bodyPr>
          <a:lstStyle/>
          <a:p>
            <a:r>
              <a:rPr lang="es-ES" sz="3200" b="1" dirty="0">
                <a:latin typeface="Gabriola" panose="04040605051002020D02" pitchFamily="82" charset="0"/>
              </a:rPr>
              <a:t> Dr. Porfirio Gutiérrez González</a:t>
            </a:r>
          </a:p>
        </p:txBody>
      </p:sp>
      <p:cxnSp>
        <p:nvCxnSpPr>
          <p:cNvPr id="8" name="Conector recto 7">
            <a:extLst>
              <a:ext uri="{FF2B5EF4-FFF2-40B4-BE49-F238E27FC236}">
                <a16:creationId xmlns:a16="http://schemas.microsoft.com/office/drawing/2014/main" id="{33EEBB24-83B5-4210-B761-4CBF0139D4B9}"/>
              </a:ext>
            </a:extLst>
          </p:cNvPr>
          <p:cNvCxnSpPr>
            <a:cxnSpLocks/>
          </p:cNvCxnSpPr>
          <p:nvPr/>
        </p:nvCxnSpPr>
        <p:spPr>
          <a:xfrm>
            <a:off x="2053652" y="2046807"/>
            <a:ext cx="8484433"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59716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B67A9CB-20A4-4DCE-B59B-D8B54AF3109A}"/>
              </a:ext>
            </a:extLst>
          </p:cNvPr>
          <p:cNvSpPr>
            <a:spLocks noGrp="1"/>
          </p:cNvSpPr>
          <p:nvPr>
            <p:ph type="title"/>
          </p:nvPr>
        </p:nvSpPr>
        <p:spPr>
          <a:xfrm>
            <a:off x="717422" y="1770642"/>
            <a:ext cx="3138961" cy="2940504"/>
          </a:xfrm>
          <a:noFill/>
        </p:spPr>
        <p:txBody>
          <a:bodyPr vert="horz" lIns="91440" tIns="45720" rIns="91440" bIns="45720" rtlCol="0" anchor="ctr">
            <a:normAutofit/>
          </a:bodyPr>
          <a:lstStyle/>
          <a:p>
            <a:pPr algn="ctr"/>
            <a:r>
              <a:rPr lang="es-419" sz="4800" b="1" kern="1200" dirty="0">
                <a:solidFill>
                  <a:srgbClr val="FFFFFF"/>
                </a:solidFill>
                <a:latin typeface="Times New Roman" panose="02020603050405020304" pitchFamily="18" charset="0"/>
                <a:cs typeface="Times New Roman" panose="02020603050405020304" pitchFamily="18" charset="0"/>
              </a:rPr>
              <a:t>Estadística descriptiva de los productos  </a:t>
            </a:r>
          </a:p>
        </p:txBody>
      </p:sp>
      <p:graphicFrame>
        <p:nvGraphicFramePr>
          <p:cNvPr id="5" name="Marcador de contenido 4">
            <a:extLst>
              <a:ext uri="{FF2B5EF4-FFF2-40B4-BE49-F238E27FC236}">
                <a16:creationId xmlns:a16="http://schemas.microsoft.com/office/drawing/2014/main" id="{94B12CCD-600B-4A44-A0CF-110674D25430}"/>
              </a:ext>
            </a:extLst>
          </p:cNvPr>
          <p:cNvGraphicFramePr>
            <a:graphicFrameLocks noGrp="1"/>
          </p:cNvGraphicFramePr>
          <p:nvPr>
            <p:ph idx="1"/>
            <p:extLst>
              <p:ext uri="{D42A27DB-BD31-4B8C-83A1-F6EECF244321}">
                <p14:modId xmlns:p14="http://schemas.microsoft.com/office/powerpoint/2010/main" val="642467472"/>
              </p:ext>
            </p:extLst>
          </p:nvPr>
        </p:nvGraphicFramePr>
        <p:xfrm>
          <a:off x="5428386" y="691505"/>
          <a:ext cx="5478560" cy="4925394"/>
        </p:xfrm>
        <a:graphic>
          <a:graphicData uri="http://schemas.openxmlformats.org/drawingml/2006/table">
            <a:tbl>
              <a:tblPr/>
              <a:tblGrid>
                <a:gridCol w="3886071">
                  <a:extLst>
                    <a:ext uri="{9D8B030D-6E8A-4147-A177-3AD203B41FA5}">
                      <a16:colId xmlns:a16="http://schemas.microsoft.com/office/drawing/2014/main" val="1688790285"/>
                    </a:ext>
                  </a:extLst>
                </a:gridCol>
                <a:gridCol w="1592489">
                  <a:extLst>
                    <a:ext uri="{9D8B030D-6E8A-4147-A177-3AD203B41FA5}">
                      <a16:colId xmlns:a16="http://schemas.microsoft.com/office/drawing/2014/main" val="459883549"/>
                    </a:ext>
                  </a:extLst>
                </a:gridCol>
              </a:tblGrid>
              <a:tr h="547266">
                <a:tc>
                  <a:txBody>
                    <a:bodyPr/>
                    <a:lstStyle/>
                    <a:p>
                      <a:pPr algn="ctr" fontAlgn="b"/>
                      <a:r>
                        <a:rPr lang="es-ES" sz="3300" b="1" i="0" u="none" strike="noStrike" dirty="0">
                          <a:solidFill>
                            <a:srgbClr val="000000"/>
                          </a:solidFill>
                          <a:effectLst/>
                          <a:latin typeface="Times New Roman" panose="02020603050405020304" pitchFamily="18" charset="0"/>
                          <a:cs typeface="Times New Roman" panose="02020603050405020304" pitchFamily="18" charset="0"/>
                        </a:rPr>
                        <a:t>Recuento</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3300" b="1" i="0" u="none" strike="noStrike" dirty="0">
                          <a:solidFill>
                            <a:srgbClr val="000000"/>
                          </a:solidFill>
                          <a:effectLst/>
                          <a:latin typeface="Times New Roman" panose="02020603050405020304" pitchFamily="18" charset="0"/>
                          <a:cs typeface="Times New Roman" panose="02020603050405020304" pitchFamily="18" charset="0"/>
                        </a:rPr>
                        <a:t>30</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6624905"/>
                  </a:ext>
                </a:extLst>
              </a:tr>
              <a:tr h="547266">
                <a:tc>
                  <a:txBody>
                    <a:bodyPr/>
                    <a:lstStyle/>
                    <a:p>
                      <a:pPr algn="ctr" fontAlgn="b"/>
                      <a:r>
                        <a:rPr lang="es-ES" sz="3300" b="1" i="0" u="none" strike="noStrike" dirty="0">
                          <a:solidFill>
                            <a:srgbClr val="000000"/>
                          </a:solidFill>
                          <a:effectLst/>
                          <a:latin typeface="Times New Roman" panose="02020603050405020304" pitchFamily="18" charset="0"/>
                          <a:cs typeface="Times New Roman" panose="02020603050405020304" pitchFamily="18" charset="0"/>
                        </a:rPr>
                        <a:t>Promedio</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3300" b="1" i="0" u="none" strike="noStrike" dirty="0">
                          <a:solidFill>
                            <a:srgbClr val="000000"/>
                          </a:solidFill>
                          <a:effectLst/>
                          <a:latin typeface="Times New Roman" panose="02020603050405020304" pitchFamily="18" charset="0"/>
                          <a:cs typeface="Times New Roman" panose="02020603050405020304" pitchFamily="18" charset="0"/>
                        </a:rPr>
                        <a:t>40.48</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580266"/>
                  </a:ext>
                </a:extLst>
              </a:tr>
              <a:tr h="547266">
                <a:tc>
                  <a:txBody>
                    <a:bodyPr/>
                    <a:lstStyle/>
                    <a:p>
                      <a:pPr algn="ctr" fontAlgn="b"/>
                      <a:r>
                        <a:rPr lang="es-ES" sz="3300" b="1" i="0" u="none" strike="noStrike" dirty="0">
                          <a:solidFill>
                            <a:srgbClr val="000000"/>
                          </a:solidFill>
                          <a:effectLst/>
                          <a:latin typeface="Times New Roman" panose="02020603050405020304" pitchFamily="18" charset="0"/>
                          <a:cs typeface="Times New Roman" panose="02020603050405020304" pitchFamily="18" charset="0"/>
                        </a:rPr>
                        <a:t>Mediana</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3300" b="1" i="0" u="none" strike="noStrike" dirty="0">
                          <a:solidFill>
                            <a:srgbClr val="000000"/>
                          </a:solidFill>
                          <a:effectLst/>
                          <a:latin typeface="Times New Roman" panose="02020603050405020304" pitchFamily="18" charset="0"/>
                          <a:cs typeface="Times New Roman" panose="02020603050405020304" pitchFamily="18" charset="0"/>
                        </a:rPr>
                        <a:t>40.34</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271739"/>
                  </a:ext>
                </a:extLst>
              </a:tr>
              <a:tr h="547266">
                <a:tc>
                  <a:txBody>
                    <a:bodyPr/>
                    <a:lstStyle/>
                    <a:p>
                      <a:pPr algn="ctr" fontAlgn="b"/>
                      <a:r>
                        <a:rPr lang="es-ES" sz="3300" b="1" i="0" u="none" strike="noStrike" dirty="0">
                          <a:solidFill>
                            <a:srgbClr val="000000"/>
                          </a:solidFill>
                          <a:effectLst/>
                          <a:latin typeface="Times New Roman" panose="02020603050405020304" pitchFamily="18" charset="0"/>
                          <a:cs typeface="Times New Roman" panose="02020603050405020304" pitchFamily="18" charset="0"/>
                        </a:rPr>
                        <a:t>Moda</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3300" b="1" i="0" u="none" strike="noStrike" dirty="0">
                          <a:solidFill>
                            <a:srgbClr val="000000"/>
                          </a:solidFill>
                          <a:effectLst/>
                          <a:latin typeface="Times New Roman" panose="02020603050405020304" pitchFamily="18" charset="0"/>
                          <a:cs typeface="Times New Roman" panose="02020603050405020304" pitchFamily="18" charset="0"/>
                        </a:rPr>
                        <a:t> </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5100382"/>
                  </a:ext>
                </a:extLst>
              </a:tr>
              <a:tr h="547266">
                <a:tc>
                  <a:txBody>
                    <a:bodyPr/>
                    <a:lstStyle/>
                    <a:p>
                      <a:pPr algn="ctr" fontAlgn="b"/>
                      <a:r>
                        <a:rPr lang="es-ES" sz="3300" b="1" i="0" u="none" strike="noStrike">
                          <a:solidFill>
                            <a:srgbClr val="000000"/>
                          </a:solidFill>
                          <a:effectLst/>
                          <a:latin typeface="Times New Roman" panose="02020603050405020304" pitchFamily="18" charset="0"/>
                          <a:cs typeface="Times New Roman" panose="02020603050405020304" pitchFamily="18" charset="0"/>
                        </a:rPr>
                        <a:t>Varianza</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3300" b="1" i="0" u="none" strike="noStrike" dirty="0">
                          <a:solidFill>
                            <a:srgbClr val="000000"/>
                          </a:solidFill>
                          <a:effectLst/>
                          <a:latin typeface="Times New Roman" panose="02020603050405020304" pitchFamily="18" charset="0"/>
                          <a:cs typeface="Times New Roman" panose="02020603050405020304" pitchFamily="18" charset="0"/>
                        </a:rPr>
                        <a:t>6.38</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868214"/>
                  </a:ext>
                </a:extLst>
              </a:tr>
              <a:tr h="547266">
                <a:tc>
                  <a:txBody>
                    <a:bodyPr/>
                    <a:lstStyle/>
                    <a:p>
                      <a:pPr algn="ctr" fontAlgn="b"/>
                      <a:r>
                        <a:rPr lang="es-ES" sz="3300" b="1" i="0" u="none" strike="noStrike">
                          <a:solidFill>
                            <a:srgbClr val="000000"/>
                          </a:solidFill>
                          <a:effectLst/>
                          <a:latin typeface="Times New Roman" panose="02020603050405020304" pitchFamily="18" charset="0"/>
                          <a:cs typeface="Times New Roman" panose="02020603050405020304" pitchFamily="18" charset="0"/>
                        </a:rPr>
                        <a:t>Desviación Estándar</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3300" b="1" i="0" u="none" strike="noStrike" dirty="0">
                          <a:solidFill>
                            <a:srgbClr val="000000"/>
                          </a:solidFill>
                          <a:effectLst/>
                          <a:latin typeface="Times New Roman" panose="02020603050405020304" pitchFamily="18" charset="0"/>
                          <a:cs typeface="Times New Roman" panose="02020603050405020304" pitchFamily="18" charset="0"/>
                        </a:rPr>
                        <a:t>2.52</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1288774"/>
                  </a:ext>
                </a:extLst>
              </a:tr>
              <a:tr h="547266">
                <a:tc>
                  <a:txBody>
                    <a:bodyPr/>
                    <a:lstStyle/>
                    <a:p>
                      <a:pPr algn="ctr" fontAlgn="b"/>
                      <a:r>
                        <a:rPr lang="es-ES" sz="3300" b="1" i="0" u="none" strike="noStrike">
                          <a:solidFill>
                            <a:srgbClr val="000000"/>
                          </a:solidFill>
                          <a:effectLst/>
                          <a:latin typeface="Times New Roman" panose="02020603050405020304" pitchFamily="18" charset="0"/>
                          <a:cs typeface="Times New Roman" panose="02020603050405020304" pitchFamily="18" charset="0"/>
                        </a:rPr>
                        <a:t>Mínimo</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3300" b="1" i="0" u="none" strike="noStrike" dirty="0">
                          <a:solidFill>
                            <a:srgbClr val="000000"/>
                          </a:solidFill>
                          <a:effectLst/>
                          <a:latin typeface="Times New Roman" panose="02020603050405020304" pitchFamily="18" charset="0"/>
                          <a:cs typeface="Times New Roman" panose="02020603050405020304" pitchFamily="18" charset="0"/>
                        </a:rPr>
                        <a:t>33.12</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6906689"/>
                  </a:ext>
                </a:extLst>
              </a:tr>
              <a:tr h="547266">
                <a:tc>
                  <a:txBody>
                    <a:bodyPr/>
                    <a:lstStyle/>
                    <a:p>
                      <a:pPr algn="ctr" fontAlgn="b"/>
                      <a:r>
                        <a:rPr lang="es-ES" sz="3300" b="1" i="0" u="none" strike="noStrike">
                          <a:solidFill>
                            <a:srgbClr val="000000"/>
                          </a:solidFill>
                          <a:effectLst/>
                          <a:latin typeface="Times New Roman" panose="02020603050405020304" pitchFamily="18" charset="0"/>
                          <a:cs typeface="Times New Roman" panose="02020603050405020304" pitchFamily="18" charset="0"/>
                        </a:rPr>
                        <a:t>Máximo</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3300" b="1" i="0" u="none" strike="noStrike" dirty="0">
                          <a:solidFill>
                            <a:srgbClr val="000000"/>
                          </a:solidFill>
                          <a:effectLst/>
                          <a:latin typeface="Times New Roman" panose="02020603050405020304" pitchFamily="18" charset="0"/>
                          <a:cs typeface="Times New Roman" panose="02020603050405020304" pitchFamily="18" charset="0"/>
                        </a:rPr>
                        <a:t>46.5</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6256187"/>
                  </a:ext>
                </a:extLst>
              </a:tr>
              <a:tr h="547266">
                <a:tc>
                  <a:txBody>
                    <a:bodyPr/>
                    <a:lstStyle/>
                    <a:p>
                      <a:pPr algn="ctr" fontAlgn="b"/>
                      <a:r>
                        <a:rPr lang="es-ES" sz="3300" b="1" i="0" u="none" strike="noStrike">
                          <a:solidFill>
                            <a:srgbClr val="000000"/>
                          </a:solidFill>
                          <a:effectLst/>
                          <a:latin typeface="Times New Roman" panose="02020603050405020304" pitchFamily="18" charset="0"/>
                          <a:cs typeface="Times New Roman" panose="02020603050405020304" pitchFamily="18" charset="0"/>
                        </a:rPr>
                        <a:t>Rango</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3300" b="1" i="0" u="none" strike="noStrike" dirty="0">
                          <a:solidFill>
                            <a:srgbClr val="000000"/>
                          </a:solidFill>
                          <a:effectLst/>
                          <a:latin typeface="Times New Roman" panose="02020603050405020304" pitchFamily="18" charset="0"/>
                          <a:cs typeface="Times New Roman" panose="02020603050405020304" pitchFamily="18" charset="0"/>
                        </a:rPr>
                        <a:t>13.18</a:t>
                      </a:r>
                    </a:p>
                  </a:txBody>
                  <a:tcPr marL="7770" marR="7770" marT="777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6163877"/>
                  </a:ext>
                </a:extLst>
              </a:tr>
            </a:tbl>
          </a:graphicData>
        </a:graphic>
      </p:graphicFrame>
    </p:spTree>
    <p:extLst>
      <p:ext uri="{BB962C8B-B14F-4D97-AF65-F5344CB8AC3E}">
        <p14:creationId xmlns:p14="http://schemas.microsoft.com/office/powerpoint/2010/main" val="1605251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258871" y="499067"/>
            <a:ext cx="11674258" cy="2532231"/>
          </a:xfrm>
        </p:spPr>
        <p:txBody>
          <a:bodyPr>
            <a:noAutofit/>
          </a:bodyPr>
          <a:lstStyle/>
          <a:p>
            <a:pPr marL="0" indent="0" algn="just">
              <a:spcBef>
                <a:spcPts val="0"/>
              </a:spcBef>
              <a:spcAft>
                <a:spcPts val="1000"/>
              </a:spcAft>
              <a:buNone/>
            </a:pPr>
            <a:r>
              <a:rPr lang="es-MX" sz="3200" b="1" dirty="0">
                <a:latin typeface="Times New Roman" panose="02020603050405020304" pitchFamily="18" charset="0"/>
                <a:cs typeface="Times New Roman" panose="02020603050405020304" pitchFamily="18" charset="0"/>
              </a:rPr>
              <a:t>El promedio de % Volumen  es 40.48, con esto puedo afirmar que, si se evalúan a otros 30 .</a:t>
            </a:r>
          </a:p>
          <a:p>
            <a:pPr marL="0" indent="0" algn="ctr">
              <a:spcBef>
                <a:spcPts val="0"/>
              </a:spcBef>
              <a:spcAft>
                <a:spcPts val="1000"/>
              </a:spcAft>
              <a:buNone/>
            </a:pPr>
            <a:r>
              <a:rPr lang="es-MX" sz="3200" b="1" dirty="0">
                <a:latin typeface="Times New Roman" panose="02020603050405020304" pitchFamily="18" charset="0"/>
                <a:cs typeface="Times New Roman" panose="02020603050405020304" pitchFamily="18" charset="0"/>
              </a:rPr>
              <a:t>¿Se esperaría que el promedio fuera de 40.48?</a:t>
            </a:r>
          </a:p>
          <a:p>
            <a:pPr marL="0" indent="0" algn="ctr">
              <a:spcBef>
                <a:spcPts val="0"/>
              </a:spcBef>
              <a:spcAft>
                <a:spcPts val="1000"/>
              </a:spcAft>
              <a:buNone/>
            </a:pPr>
            <a:r>
              <a:rPr lang="es-MX" sz="3200" b="1" dirty="0">
                <a:latin typeface="Times New Roman" panose="02020603050405020304" pitchFamily="18" charset="0"/>
                <a:cs typeface="Times New Roman" panose="02020603050405020304" pitchFamily="18" charset="0"/>
              </a:rPr>
              <a:t>¿Se esperaría que la desviación estándar fuera de 2.52?</a:t>
            </a:r>
          </a:p>
        </p:txBody>
      </p:sp>
      <p:pic>
        <p:nvPicPr>
          <p:cNvPr id="6146" name="Picture 2" descr="http://t1.gstatic.com/images?q=tbn:ANd9GcSLCXyZS9M9d5wx8UOtfTBvp8BkRvHlzbCyI9DBhTDCG-inr3AU"/>
          <p:cNvPicPr>
            <a:picLocks noChangeAspect="1" noChangeArrowheads="1"/>
          </p:cNvPicPr>
          <p:nvPr/>
        </p:nvPicPr>
        <p:blipFill>
          <a:blip r:embed="rId2"/>
          <a:srcRect/>
          <a:stretch>
            <a:fillRect/>
          </a:stretch>
        </p:blipFill>
        <p:spPr bwMode="auto">
          <a:xfrm>
            <a:off x="4831664" y="3031298"/>
            <a:ext cx="2109790" cy="2637238"/>
          </a:xfrm>
          <a:prstGeom prst="rect">
            <a:avLst/>
          </a:prstGeom>
          <a:noFill/>
        </p:spPr>
      </p:pic>
    </p:spTree>
    <p:extLst>
      <p:ext uri="{BB962C8B-B14F-4D97-AF65-F5344CB8AC3E}">
        <p14:creationId xmlns:p14="http://schemas.microsoft.com/office/powerpoint/2010/main" val="3358523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CB0AAC-FB7B-476F-9CD1-48B8FAA61E9B}"/>
              </a:ext>
            </a:extLst>
          </p:cNvPr>
          <p:cNvSpPr>
            <a:spLocks noGrp="1"/>
          </p:cNvSpPr>
          <p:nvPr>
            <p:ph type="title"/>
          </p:nvPr>
        </p:nvSpPr>
        <p:spPr>
          <a:xfrm>
            <a:off x="304800" y="149197"/>
            <a:ext cx="10515600" cy="871059"/>
          </a:xfrm>
        </p:spPr>
        <p:txBody>
          <a:bodyPr>
            <a:normAutofit/>
          </a:bodyPr>
          <a:lstStyle/>
          <a:p>
            <a:r>
              <a:rPr lang="es-ES" sz="2800" dirty="0">
                <a:latin typeface="Times New Roman" panose="02020603050405020304" pitchFamily="18" charset="0"/>
                <a:cs typeface="Times New Roman" panose="02020603050405020304" pitchFamily="18" charset="0"/>
              </a:rPr>
              <a:t>REGLA EMPIRICA</a:t>
            </a:r>
          </a:p>
        </p:txBody>
      </p:sp>
      <p:graphicFrame>
        <p:nvGraphicFramePr>
          <p:cNvPr id="4" name="3 Objeto">
            <a:extLst>
              <a:ext uri="{FF2B5EF4-FFF2-40B4-BE49-F238E27FC236}">
                <a16:creationId xmlns:a16="http://schemas.microsoft.com/office/drawing/2014/main" id="{769B7359-17B8-4229-9744-DC32F456265C}"/>
              </a:ext>
            </a:extLst>
          </p:cNvPr>
          <p:cNvGraphicFramePr>
            <a:graphicFrameLocks noGrp="1" noChangeAspect="1"/>
          </p:cNvGraphicFramePr>
          <p:nvPr>
            <p:extLst>
              <p:ext uri="{D42A27DB-BD31-4B8C-83A1-F6EECF244321}">
                <p14:modId xmlns:p14="http://schemas.microsoft.com/office/powerpoint/2010/main" val="70871393"/>
              </p:ext>
            </p:extLst>
          </p:nvPr>
        </p:nvGraphicFramePr>
        <p:xfrm>
          <a:off x="1765028" y="3266645"/>
          <a:ext cx="7310215" cy="2949399"/>
        </p:xfrm>
        <a:graphic>
          <a:graphicData uri="http://schemas.openxmlformats.org/presentationml/2006/ole">
            <mc:AlternateContent xmlns:mc="http://schemas.openxmlformats.org/markup-compatibility/2006">
              <mc:Choice xmlns:v="urn:schemas-microsoft-com:vml" Requires="v">
                <p:oleObj spid="_x0000_s1093" name="Hoja de cálculo" r:id="rId3" imgW="5124360" imgH="3038464" progId="Excel.Sheet.8">
                  <p:embed/>
                </p:oleObj>
              </mc:Choice>
              <mc:Fallback>
                <p:oleObj name="Hoja de cálculo" r:id="rId3" imgW="5124360" imgH="3038464" progId="Excel.Sheet.8">
                  <p:embed/>
                  <p:pic>
                    <p:nvPicPr>
                      <p:cNvPr id="4" name="3 Objeto"/>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5028" y="3266645"/>
                        <a:ext cx="7310215" cy="2949399"/>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DA2CD781-1A65-4043-989B-000F33F176BB}"/>
                  </a:ext>
                </a:extLst>
              </p:cNvPr>
              <p:cNvSpPr txBox="1"/>
              <p:nvPr/>
            </p:nvSpPr>
            <p:spPr>
              <a:xfrm>
                <a:off x="737991" y="1008181"/>
                <a:ext cx="8627982" cy="3231654"/>
              </a:xfrm>
              <a:prstGeom prst="rect">
                <a:avLst/>
              </a:prstGeom>
              <a:noFill/>
            </p:spPr>
            <p:txBody>
              <a:bodyPr wrap="square" rtlCol="0">
                <a:spAutoFit/>
              </a:bodyPr>
              <a:lstStyle/>
              <a:p>
                <a:r>
                  <a:rPr lang="es-ES" sz="2800" dirty="0">
                    <a:latin typeface="Gabriola" panose="04040605051002020D02" pitchFamily="82" charset="0"/>
                  </a:rPr>
                  <a:t> </a:t>
                </a:r>
                <a:r>
                  <a:rPr lang="es-ES" sz="2800" dirty="0">
                    <a:latin typeface="Times New Roman" panose="02020603050405020304" pitchFamily="18" charset="0"/>
                    <a:cs typeface="Times New Roman" panose="02020603050405020304" pitchFamily="18" charset="0"/>
                  </a:rPr>
                  <a:t>Los datos de una población se encuentran en los siguientes intervalos:</a:t>
                </a:r>
              </a:p>
              <a:p>
                <a:r>
                  <a:rPr lang="es-ES" sz="24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s-ES" sz="2400" i="1" smtClean="0">
                            <a:latin typeface="Cambria Math" panose="02040503050406030204" pitchFamily="18" charset="0"/>
                          </a:rPr>
                        </m:ctrlPr>
                      </m:accPr>
                      <m:e>
                        <m:r>
                          <a:rPr lang="es-ES" sz="2400" b="0" i="1" smtClean="0">
                            <a:latin typeface="Cambria Math" panose="02040503050406030204" pitchFamily="18" charset="0"/>
                          </a:rPr>
                          <m:t>𝑥</m:t>
                        </m:r>
                      </m:e>
                    </m:acc>
                    <m:r>
                      <a:rPr lang="es-ES" sz="2400" b="0" i="0" smtClean="0">
                        <a:latin typeface="Cambria Math" panose="02040503050406030204" pitchFamily="18" charset="0"/>
                      </a:rPr>
                      <m:t>−</m:t>
                    </m:r>
                    <m:r>
                      <a:rPr lang="es-ES" sz="2400" b="0" i="1" smtClean="0">
                        <a:latin typeface="Cambria Math" panose="02040503050406030204" pitchFamily="18" charset="0"/>
                      </a:rPr>
                      <m:t>𝑆</m:t>
                    </m:r>
                  </m:oMath>
                </a14:m>
                <a:r>
                  <a:rPr lang="es-ES" sz="2400" dirty="0">
                    <a:latin typeface="Times New Roman" panose="02020603050405020304" pitchFamily="18" charset="0"/>
                    <a:cs typeface="Times New Roman" panose="02020603050405020304" pitchFamily="18" charset="0"/>
                  </a:rPr>
                  <a:t>        a     </a:t>
                </a:r>
                <a14:m>
                  <m:oMath xmlns:m="http://schemas.openxmlformats.org/officeDocument/2006/math">
                    <m:acc>
                      <m:accPr>
                        <m:chr m:val="̅"/>
                        <m:ctrlPr>
                          <a:rPr lang="es-ES" sz="2400" i="1">
                            <a:latin typeface="Cambria Math" panose="02040503050406030204" pitchFamily="18" charset="0"/>
                          </a:rPr>
                        </m:ctrlPr>
                      </m:accPr>
                      <m:e>
                        <m:r>
                          <a:rPr lang="es-ES" sz="2400" i="1">
                            <a:latin typeface="Cambria Math" panose="02040503050406030204" pitchFamily="18" charset="0"/>
                          </a:rPr>
                          <m:t>𝑥</m:t>
                        </m:r>
                      </m:e>
                    </m:acc>
                    <m:r>
                      <a:rPr lang="es-ES" sz="2400" b="0" i="0" smtClean="0">
                        <a:latin typeface="Cambria Math" panose="02040503050406030204" pitchFamily="18" charset="0"/>
                      </a:rPr>
                      <m:t>+</m:t>
                    </m:r>
                    <m:r>
                      <a:rPr lang="es-ES" sz="2400" i="1">
                        <a:latin typeface="Cambria Math" panose="02040503050406030204" pitchFamily="18" charset="0"/>
                      </a:rPr>
                      <m:t>𝑆</m:t>
                    </m:r>
                  </m:oMath>
                </a14:m>
                <a:r>
                  <a:rPr lang="es-ES" sz="2400" dirty="0">
                    <a:latin typeface="Times New Roman" panose="02020603050405020304" pitchFamily="18" charset="0"/>
                    <a:cs typeface="Times New Roman" panose="02020603050405020304" pitchFamily="18" charset="0"/>
                  </a:rPr>
                  <a:t>                                        </a:t>
                </a:r>
                <a:r>
                  <a:rPr lang="es-ES" sz="2800" dirty="0">
                    <a:latin typeface="Times New Roman" panose="02020603050405020304" pitchFamily="18" charset="0"/>
                    <a:cs typeface="Times New Roman" panose="02020603050405020304" pitchFamily="18" charset="0"/>
                  </a:rPr>
                  <a:t>68% </a:t>
                </a:r>
              </a:p>
              <a:p>
                <a:r>
                  <a:rPr lang="es-ES" sz="24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s-ES" sz="2400" i="1">
                            <a:latin typeface="Cambria Math" panose="02040503050406030204" pitchFamily="18" charset="0"/>
                          </a:rPr>
                        </m:ctrlPr>
                      </m:accPr>
                      <m:e>
                        <m:r>
                          <a:rPr lang="es-ES" sz="2400" i="1">
                            <a:latin typeface="Cambria Math" panose="02040503050406030204" pitchFamily="18" charset="0"/>
                          </a:rPr>
                          <m:t>𝑥</m:t>
                        </m:r>
                      </m:e>
                    </m:acc>
                    <m:r>
                      <a:rPr lang="es-ES" sz="2400">
                        <a:latin typeface="Cambria Math" panose="02040503050406030204" pitchFamily="18" charset="0"/>
                      </a:rPr>
                      <m:t>−</m:t>
                    </m:r>
                    <m:r>
                      <a:rPr lang="es-ES" sz="2400" i="1">
                        <a:latin typeface="Cambria Math" panose="02040503050406030204" pitchFamily="18" charset="0"/>
                      </a:rPr>
                      <m:t>2</m:t>
                    </m:r>
                    <m:r>
                      <a:rPr lang="es-ES" sz="2400" i="1">
                        <a:latin typeface="Cambria Math" panose="02040503050406030204" pitchFamily="18" charset="0"/>
                      </a:rPr>
                      <m:t>𝑆</m:t>
                    </m:r>
                  </m:oMath>
                </a14:m>
                <a:r>
                  <a:rPr lang="es-ES" sz="2800" dirty="0">
                    <a:latin typeface="Times New Roman" panose="02020603050405020304" pitchFamily="18" charset="0"/>
                    <a:cs typeface="Times New Roman" panose="02020603050405020304" pitchFamily="18" charset="0"/>
                  </a:rPr>
                  <a:t>    a     </a:t>
                </a:r>
                <a14:m>
                  <m:oMath xmlns:m="http://schemas.openxmlformats.org/officeDocument/2006/math">
                    <m:acc>
                      <m:accPr>
                        <m:chr m:val="̅"/>
                        <m:ctrlPr>
                          <a:rPr lang="es-ES" sz="2400" i="1">
                            <a:latin typeface="Cambria Math" panose="02040503050406030204" pitchFamily="18" charset="0"/>
                          </a:rPr>
                        </m:ctrlPr>
                      </m:accPr>
                      <m:e>
                        <m:r>
                          <a:rPr lang="es-ES" sz="2400" i="1">
                            <a:latin typeface="Cambria Math" panose="02040503050406030204" pitchFamily="18" charset="0"/>
                          </a:rPr>
                          <m:t>𝑥</m:t>
                        </m:r>
                      </m:e>
                    </m:acc>
                    <m:r>
                      <a:rPr lang="es-ES" sz="2400">
                        <a:latin typeface="Cambria Math" panose="02040503050406030204" pitchFamily="18" charset="0"/>
                      </a:rPr>
                      <m:t>+</m:t>
                    </m:r>
                    <m:r>
                      <a:rPr lang="es-ES" sz="2400" i="1">
                        <a:latin typeface="Cambria Math" panose="02040503050406030204" pitchFamily="18" charset="0"/>
                      </a:rPr>
                      <m:t>2</m:t>
                    </m:r>
                    <m:r>
                      <a:rPr lang="es-ES" sz="2400" i="1">
                        <a:latin typeface="Cambria Math" panose="02040503050406030204" pitchFamily="18" charset="0"/>
                      </a:rPr>
                      <m:t>𝑆</m:t>
                    </m:r>
                  </m:oMath>
                </a14:m>
                <a:r>
                  <a:rPr lang="es-ES" sz="2800" dirty="0">
                    <a:latin typeface="Times New Roman" panose="02020603050405020304" pitchFamily="18" charset="0"/>
                    <a:cs typeface="Times New Roman" panose="02020603050405020304" pitchFamily="18" charset="0"/>
                  </a:rPr>
                  <a:t>                                95% </a:t>
                </a:r>
              </a:p>
              <a:p>
                <a:r>
                  <a:rPr lang="es-ES" sz="2800" b="0" dirty="0">
                    <a:latin typeface="Times New Roman" panose="02020603050405020304" pitchFamily="18" charset="0"/>
                    <a:cs typeface="Times New Roman" panose="02020603050405020304" pitchFamily="18" charset="0"/>
                  </a:rPr>
                  <a:t> </a:t>
                </a:r>
                <a14:m>
                  <m:oMath xmlns:m="http://schemas.openxmlformats.org/officeDocument/2006/math">
                    <m:r>
                      <a:rPr lang="es-ES" sz="2400" b="0" i="1" smtClean="0">
                        <a:latin typeface="Cambria Math" panose="02040503050406030204" pitchFamily="18" charset="0"/>
                      </a:rPr>
                      <m:t>   </m:t>
                    </m:r>
                    <m:acc>
                      <m:accPr>
                        <m:chr m:val="̅"/>
                        <m:ctrlPr>
                          <a:rPr lang="es-ES" sz="2400" i="1">
                            <a:latin typeface="Cambria Math" panose="02040503050406030204" pitchFamily="18" charset="0"/>
                          </a:rPr>
                        </m:ctrlPr>
                      </m:accPr>
                      <m:e>
                        <m:r>
                          <a:rPr lang="es-ES" sz="2400" i="1">
                            <a:latin typeface="Cambria Math" panose="02040503050406030204" pitchFamily="18" charset="0"/>
                          </a:rPr>
                          <m:t>𝑥</m:t>
                        </m:r>
                      </m:e>
                    </m:acc>
                    <m:r>
                      <a:rPr lang="es-ES" sz="2400">
                        <a:latin typeface="Cambria Math" panose="02040503050406030204" pitchFamily="18" charset="0"/>
                      </a:rPr>
                      <m:t>−</m:t>
                    </m:r>
                    <m:r>
                      <a:rPr lang="es-ES" sz="2400" i="1">
                        <a:latin typeface="Cambria Math" panose="02040503050406030204" pitchFamily="18" charset="0"/>
                      </a:rPr>
                      <m:t>3</m:t>
                    </m:r>
                    <m:r>
                      <a:rPr lang="es-ES" sz="2400" i="1">
                        <a:latin typeface="Cambria Math" panose="02040503050406030204" pitchFamily="18" charset="0"/>
                      </a:rPr>
                      <m:t>𝑆</m:t>
                    </m:r>
                  </m:oMath>
                </a14:m>
                <a:r>
                  <a:rPr lang="es-ES" sz="3200" dirty="0">
                    <a:latin typeface="Times New Roman" panose="02020603050405020304" pitchFamily="18" charset="0"/>
                    <a:cs typeface="Times New Roman" panose="02020603050405020304" pitchFamily="18" charset="0"/>
                  </a:rPr>
                  <a:t>   a    </a:t>
                </a:r>
                <a14:m>
                  <m:oMath xmlns:m="http://schemas.openxmlformats.org/officeDocument/2006/math">
                    <m:acc>
                      <m:accPr>
                        <m:chr m:val="̅"/>
                        <m:ctrlPr>
                          <a:rPr lang="es-ES" sz="2400" i="1">
                            <a:latin typeface="Cambria Math" panose="02040503050406030204" pitchFamily="18" charset="0"/>
                          </a:rPr>
                        </m:ctrlPr>
                      </m:accPr>
                      <m:e>
                        <m:r>
                          <a:rPr lang="es-ES" sz="2400" i="1">
                            <a:latin typeface="Cambria Math" panose="02040503050406030204" pitchFamily="18" charset="0"/>
                          </a:rPr>
                          <m:t>𝑥</m:t>
                        </m:r>
                      </m:e>
                    </m:acc>
                    <m:r>
                      <a:rPr lang="es-ES" sz="2400">
                        <a:latin typeface="Cambria Math" panose="02040503050406030204" pitchFamily="18" charset="0"/>
                      </a:rPr>
                      <m:t>+</m:t>
                    </m:r>
                    <m:r>
                      <a:rPr lang="es-ES" sz="2400" i="1">
                        <a:latin typeface="Cambria Math" panose="02040503050406030204" pitchFamily="18" charset="0"/>
                      </a:rPr>
                      <m:t>3</m:t>
                    </m:r>
                    <m:r>
                      <a:rPr lang="es-ES" sz="2400" i="1">
                        <a:latin typeface="Cambria Math" panose="02040503050406030204" pitchFamily="18" charset="0"/>
                      </a:rPr>
                      <m:t>𝑆</m:t>
                    </m:r>
                  </m:oMath>
                </a14:m>
                <a:r>
                  <a:rPr lang="es-ES" sz="2800" dirty="0">
                    <a:latin typeface="Times New Roman" panose="02020603050405020304" pitchFamily="18" charset="0"/>
                    <a:cs typeface="Times New Roman" panose="02020603050405020304" pitchFamily="18" charset="0"/>
                  </a:rPr>
                  <a:t>                                99.7%</a:t>
                </a:r>
              </a:p>
              <a:p>
                <a:endParaRPr lang="es-ES" sz="2800" dirty="0">
                  <a:latin typeface="Gabriola" panose="04040605051002020D02" pitchFamily="82" charset="0"/>
                </a:endParaRPr>
              </a:p>
              <a:p>
                <a:endParaRPr lang="es-ES" sz="3200" dirty="0">
                  <a:latin typeface="Gabriola" panose="04040605051002020D02" pitchFamily="82" charset="0"/>
                </a:endParaRPr>
              </a:p>
            </p:txBody>
          </p:sp>
        </mc:Choice>
        <mc:Fallback xmlns="">
          <p:sp>
            <p:nvSpPr>
              <p:cNvPr id="6" name="CuadroTexto 5">
                <a:extLst>
                  <a:ext uri="{FF2B5EF4-FFF2-40B4-BE49-F238E27FC236}">
                    <a16:creationId xmlns:a16="http://schemas.microsoft.com/office/drawing/2014/main" id="{DA2CD781-1A65-4043-989B-000F33F176BB}"/>
                  </a:ext>
                </a:extLst>
              </p:cNvPr>
              <p:cNvSpPr txBox="1">
                <a:spLocks noRot="1" noChangeAspect="1" noMove="1" noResize="1" noEditPoints="1" noAdjustHandles="1" noChangeArrowheads="1" noChangeShapeType="1" noTextEdit="1"/>
              </p:cNvSpPr>
              <p:nvPr/>
            </p:nvSpPr>
            <p:spPr>
              <a:xfrm>
                <a:off x="737991" y="1008181"/>
                <a:ext cx="8627982" cy="3231654"/>
              </a:xfrm>
              <a:prstGeom prst="rect">
                <a:avLst/>
              </a:prstGeom>
              <a:blipFill>
                <a:blip r:embed="rId5"/>
                <a:stretch>
                  <a:fillRect l="-1324" t="-2734" r="-2206"/>
                </a:stretch>
              </a:blipFill>
            </p:spPr>
            <p:txBody>
              <a:bodyPr/>
              <a:lstStyle/>
              <a:p>
                <a:r>
                  <a:rPr lang="es-MX">
                    <a:noFill/>
                  </a:rPr>
                  <a:t> </a:t>
                </a:r>
              </a:p>
            </p:txBody>
          </p:sp>
        </mc:Fallback>
      </mc:AlternateContent>
      <p:cxnSp>
        <p:nvCxnSpPr>
          <p:cNvPr id="8" name="Conector recto de flecha 7">
            <a:extLst>
              <a:ext uri="{FF2B5EF4-FFF2-40B4-BE49-F238E27FC236}">
                <a16:creationId xmlns:a16="http://schemas.microsoft.com/office/drawing/2014/main" id="{4877F022-D751-4EFE-905C-A3D1F8B29E03}"/>
              </a:ext>
            </a:extLst>
          </p:cNvPr>
          <p:cNvCxnSpPr/>
          <p:nvPr/>
        </p:nvCxnSpPr>
        <p:spPr>
          <a:xfrm>
            <a:off x="4267197" y="2517913"/>
            <a:ext cx="1152939"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Conector recto de flecha 9">
            <a:extLst>
              <a:ext uri="{FF2B5EF4-FFF2-40B4-BE49-F238E27FC236}">
                <a16:creationId xmlns:a16="http://schemas.microsoft.com/office/drawing/2014/main" id="{175B1BF1-2E4C-4C86-B44F-56785CAC2B79}"/>
              </a:ext>
            </a:extLst>
          </p:cNvPr>
          <p:cNvCxnSpPr>
            <a:cxnSpLocks/>
          </p:cNvCxnSpPr>
          <p:nvPr/>
        </p:nvCxnSpPr>
        <p:spPr>
          <a:xfrm>
            <a:off x="4267197" y="3024180"/>
            <a:ext cx="11529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5B771F0C-20F9-48A8-B995-A4EDF74CE1AC}"/>
              </a:ext>
            </a:extLst>
          </p:cNvPr>
          <p:cNvCxnSpPr/>
          <p:nvPr/>
        </p:nvCxnSpPr>
        <p:spPr>
          <a:xfrm>
            <a:off x="4267197" y="2016402"/>
            <a:ext cx="1152939"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54057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A59422-8E23-4C91-9DC6-21A546AB488C}"/>
              </a:ext>
            </a:extLst>
          </p:cNvPr>
          <p:cNvSpPr>
            <a:spLocks noGrp="1"/>
          </p:cNvSpPr>
          <p:nvPr>
            <p:ph type="title"/>
          </p:nvPr>
        </p:nvSpPr>
        <p:spPr>
          <a:xfrm>
            <a:off x="838200" y="365125"/>
            <a:ext cx="10515600" cy="1325563"/>
          </a:xfrm>
        </p:spPr>
        <p:txBody>
          <a:bodyPr>
            <a:normAutofit/>
          </a:bodyPr>
          <a:lstStyle/>
          <a:p>
            <a:r>
              <a:rPr lang="es-ES" sz="2800" b="1" dirty="0">
                <a:solidFill>
                  <a:srgbClr val="C00000"/>
                </a:solidFill>
                <a:latin typeface="Times New Roman" panose="02020603050405020304" pitchFamily="18" charset="0"/>
                <a:cs typeface="Times New Roman" panose="02020603050405020304" pitchFamily="18" charset="0"/>
              </a:rPr>
              <a:t>Regla empírica para los % vol. de alcohol del producto anterior</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BAD6A003-9108-4CF1-8DF4-6EC5C1D67745}"/>
                  </a:ext>
                </a:extLst>
              </p:cNvPr>
              <p:cNvSpPr>
                <a:spLocks noGrp="1"/>
              </p:cNvSpPr>
              <p:nvPr>
                <p:ph idx="1"/>
              </p:nvPr>
            </p:nvSpPr>
            <p:spPr>
              <a:xfrm>
                <a:off x="185531" y="1281906"/>
                <a:ext cx="5910469" cy="1427265"/>
              </a:xfrm>
            </p:spPr>
            <p:txBody>
              <a:bodyPr>
                <a:normAutofit fontScale="47500" lnSpcReduction="20000"/>
              </a:bodyPr>
              <a:lstStyle/>
              <a:p>
                <a:pPr marL="0" indent="0">
                  <a:buNone/>
                </a:pPr>
                <a:endParaRPr lang="es-ES" sz="4400" i="1" dirty="0">
                  <a:latin typeface="Cambria Math" panose="02040503050406030204" pitchFamily="18" charset="0"/>
                </a:endParaRPr>
              </a:p>
              <a:p>
                <a:pPr marL="0" indent="0">
                  <a:buNone/>
                </a:pPr>
                <a14:m>
                  <m:oMath xmlns:m="http://schemas.openxmlformats.org/officeDocument/2006/math">
                    <m:acc>
                      <m:accPr>
                        <m:chr m:val="̅"/>
                        <m:ctrlPr>
                          <a:rPr lang="es-ES" sz="4400" b="1" i="1">
                            <a:latin typeface="Cambria Math" panose="02040503050406030204" pitchFamily="18" charset="0"/>
                          </a:rPr>
                        </m:ctrlPr>
                      </m:accPr>
                      <m:e>
                        <m:r>
                          <a:rPr lang="es-ES" sz="4400" b="1" i="1">
                            <a:latin typeface="Cambria Math" panose="02040503050406030204" pitchFamily="18" charset="0"/>
                          </a:rPr>
                          <m:t>𝒙</m:t>
                        </m:r>
                      </m:e>
                    </m:acc>
                    <m:r>
                      <a:rPr lang="es-ES" sz="4400" b="1">
                        <a:latin typeface="Cambria Math" panose="02040503050406030204" pitchFamily="18" charset="0"/>
                      </a:rPr>
                      <m:t>−</m:t>
                    </m:r>
                    <m:r>
                      <a:rPr lang="es-ES" sz="4400" b="1" i="1">
                        <a:latin typeface="Cambria Math" panose="02040503050406030204" pitchFamily="18" charset="0"/>
                      </a:rPr>
                      <m:t>𝟑</m:t>
                    </m:r>
                    <m:r>
                      <a:rPr lang="es-MX" sz="4400" b="1" i="1" smtClean="0">
                        <a:latin typeface="Cambria Math" panose="02040503050406030204" pitchFamily="18" charset="0"/>
                        <a:ea typeface="Cambria Math" panose="02040503050406030204" pitchFamily="18" charset="0"/>
                      </a:rPr>
                      <m:t>𝑺</m:t>
                    </m:r>
                  </m:oMath>
                </a14:m>
                <a:r>
                  <a:rPr lang="es-ES" sz="4400" b="1" dirty="0">
                    <a:latin typeface="Times New Roman" panose="02020603050405020304" pitchFamily="18" charset="0"/>
                    <a:cs typeface="Times New Roman" panose="02020603050405020304" pitchFamily="18" charset="0"/>
                  </a:rPr>
                  <a:t> </a:t>
                </a:r>
                <a:r>
                  <a:rPr lang="es-ES" sz="5100" b="1" dirty="0">
                    <a:latin typeface="Times New Roman" panose="02020603050405020304" pitchFamily="18" charset="0"/>
                    <a:cs typeface="Times New Roman" panose="02020603050405020304" pitchFamily="18" charset="0"/>
                  </a:rPr>
                  <a:t>= 40.48 - 3(2.52) = 32.92                  </a:t>
                </a:r>
              </a:p>
              <a:p>
                <a:pPr marL="0" indent="0">
                  <a:buNone/>
                </a:pPr>
                <a14:m>
                  <m:oMath xmlns:m="http://schemas.openxmlformats.org/officeDocument/2006/math">
                    <m:acc>
                      <m:accPr>
                        <m:chr m:val="̅"/>
                        <m:ctrlPr>
                          <a:rPr lang="es-ES" sz="4400" b="1" i="1">
                            <a:latin typeface="Cambria Math" panose="02040503050406030204" pitchFamily="18" charset="0"/>
                          </a:rPr>
                        </m:ctrlPr>
                      </m:accPr>
                      <m:e>
                        <m:r>
                          <a:rPr lang="es-ES" sz="4400" b="1" i="1">
                            <a:latin typeface="Cambria Math" panose="02040503050406030204" pitchFamily="18" charset="0"/>
                          </a:rPr>
                          <m:t>𝒙</m:t>
                        </m:r>
                      </m:e>
                    </m:acc>
                    <m:r>
                      <a:rPr lang="es-ES" sz="4400" b="1">
                        <a:latin typeface="Cambria Math" panose="02040503050406030204" pitchFamily="18" charset="0"/>
                      </a:rPr>
                      <m:t>+</m:t>
                    </m:r>
                    <m:r>
                      <a:rPr lang="es-ES" sz="4400" b="1" i="1">
                        <a:latin typeface="Cambria Math" panose="02040503050406030204" pitchFamily="18" charset="0"/>
                      </a:rPr>
                      <m:t>𝟑</m:t>
                    </m:r>
                    <m:r>
                      <a:rPr lang="es-MX" sz="4400" b="1" i="1" smtClean="0">
                        <a:latin typeface="Cambria Math" panose="02040503050406030204" pitchFamily="18" charset="0"/>
                        <a:ea typeface="Cambria Math" panose="02040503050406030204" pitchFamily="18" charset="0"/>
                      </a:rPr>
                      <m:t>𝑺</m:t>
                    </m:r>
                  </m:oMath>
                </a14:m>
                <a:r>
                  <a:rPr lang="es-ES" sz="5100" b="1" dirty="0">
                    <a:latin typeface="Times New Roman" panose="02020603050405020304" pitchFamily="18" charset="0"/>
                    <a:cs typeface="Times New Roman" panose="02020603050405020304" pitchFamily="18" charset="0"/>
                  </a:rPr>
                  <a:t> = 40.48 + 3(2.52) = 48.04</a:t>
                </a:r>
              </a:p>
              <a:p>
                <a:pPr marL="0" indent="0">
                  <a:buNone/>
                </a:pPr>
                <a:r>
                  <a:rPr lang="es-ES" sz="3600" b="1" dirty="0">
                    <a:latin typeface="Times New Roman" panose="02020603050405020304" pitchFamily="18" charset="0"/>
                    <a:cs typeface="Times New Roman" panose="02020603050405020304" pitchFamily="18" charset="0"/>
                  </a:rPr>
                  <a:t>                      </a:t>
                </a:r>
              </a:p>
              <a:p>
                <a:pPr marL="0" indent="0">
                  <a:buNone/>
                </a:pPr>
                <a:endParaRPr lang="es-ES" sz="3600" dirty="0">
                  <a:latin typeface="Gabriola" panose="04040605051002020D02" pitchFamily="82" charset="0"/>
                </a:endParaRPr>
              </a:p>
              <a:p>
                <a:pPr marL="0" indent="0">
                  <a:buNone/>
                </a:pPr>
                <a:endParaRPr lang="es-ES" sz="3600" dirty="0">
                  <a:latin typeface="Gabriola" panose="04040605051002020D02" pitchFamily="82" charset="0"/>
                </a:endParaRPr>
              </a:p>
              <a:p>
                <a:pPr marL="0" indent="0">
                  <a:buNone/>
                </a:pPr>
                <a:endParaRPr lang="es-ES" sz="3600" dirty="0">
                  <a:latin typeface="Gabriola" panose="04040605051002020D02" pitchFamily="82" charset="0"/>
                </a:endParaRPr>
              </a:p>
            </p:txBody>
          </p:sp>
        </mc:Choice>
        <mc:Fallback xmlns="">
          <p:sp>
            <p:nvSpPr>
              <p:cNvPr id="3" name="Marcador de contenido 2">
                <a:extLst>
                  <a:ext uri="{FF2B5EF4-FFF2-40B4-BE49-F238E27FC236}">
                    <a16:creationId xmlns:a16="http://schemas.microsoft.com/office/drawing/2014/main" id="{BAD6A003-9108-4CF1-8DF4-6EC5C1D67745}"/>
                  </a:ext>
                </a:extLst>
              </p:cNvPr>
              <p:cNvSpPr>
                <a:spLocks noGrp="1" noRot="1" noChangeAspect="1" noMove="1" noResize="1" noEditPoints="1" noAdjustHandles="1" noChangeArrowheads="1" noChangeShapeType="1" noTextEdit="1"/>
              </p:cNvSpPr>
              <p:nvPr>
                <p:ph idx="1"/>
              </p:nvPr>
            </p:nvSpPr>
            <p:spPr>
              <a:xfrm>
                <a:off x="185531" y="1281906"/>
                <a:ext cx="5910469" cy="1427265"/>
              </a:xfrm>
              <a:blipFill>
                <a:blip r:embed="rId2"/>
                <a:stretch>
                  <a:fillRect/>
                </a:stretch>
              </a:blipFill>
            </p:spPr>
            <p:txBody>
              <a:bodyPr/>
              <a:lstStyle/>
              <a:p>
                <a:r>
                  <a:rPr lang="es-MX">
                    <a:noFill/>
                  </a:rPr>
                  <a:t> </a:t>
                </a:r>
              </a:p>
            </p:txBody>
          </p:sp>
        </mc:Fallback>
      </mc:AlternateContent>
      <p:graphicFrame>
        <p:nvGraphicFramePr>
          <p:cNvPr id="5" name="Tabla 4">
            <a:extLst>
              <a:ext uri="{FF2B5EF4-FFF2-40B4-BE49-F238E27FC236}">
                <a16:creationId xmlns:a16="http://schemas.microsoft.com/office/drawing/2014/main" id="{05E8BDDA-77D9-4D2B-A2B2-FAEE73C88978}"/>
              </a:ext>
            </a:extLst>
          </p:cNvPr>
          <p:cNvGraphicFramePr>
            <a:graphicFrameLocks noGrp="1"/>
          </p:cNvGraphicFramePr>
          <p:nvPr>
            <p:extLst>
              <p:ext uri="{D42A27DB-BD31-4B8C-83A1-F6EECF244321}">
                <p14:modId xmlns:p14="http://schemas.microsoft.com/office/powerpoint/2010/main" val="3228633315"/>
              </p:ext>
            </p:extLst>
          </p:nvPr>
        </p:nvGraphicFramePr>
        <p:xfrm>
          <a:off x="344966" y="3930174"/>
          <a:ext cx="2673626" cy="1645920"/>
        </p:xfrm>
        <a:graphic>
          <a:graphicData uri="http://schemas.openxmlformats.org/drawingml/2006/table">
            <a:tbl>
              <a:tblPr firstRow="1" bandRow="1">
                <a:tableStyleId>{2D5ABB26-0587-4C30-8999-92F81FD0307C}</a:tableStyleId>
              </a:tblPr>
              <a:tblGrid>
                <a:gridCol w="1369103">
                  <a:extLst>
                    <a:ext uri="{9D8B030D-6E8A-4147-A177-3AD203B41FA5}">
                      <a16:colId xmlns:a16="http://schemas.microsoft.com/office/drawing/2014/main" val="3490313940"/>
                    </a:ext>
                  </a:extLst>
                </a:gridCol>
                <a:gridCol w="1304523">
                  <a:extLst>
                    <a:ext uri="{9D8B030D-6E8A-4147-A177-3AD203B41FA5}">
                      <a16:colId xmlns:a16="http://schemas.microsoft.com/office/drawing/2014/main" val="782700769"/>
                    </a:ext>
                  </a:extLst>
                </a:gridCol>
              </a:tblGrid>
              <a:tr h="625930">
                <a:tc>
                  <a:txBody>
                    <a:bodyPr/>
                    <a:lstStyle/>
                    <a:p>
                      <a:r>
                        <a:rPr lang="es-ES" sz="2000" dirty="0">
                          <a:latin typeface="Times New Roman" panose="02020603050405020304" pitchFamily="18" charset="0"/>
                          <a:cs typeface="Times New Roman" panose="02020603050405020304" pitchFamily="18" charset="0"/>
                        </a:rPr>
                        <a:t>Promedio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800" b="1" i="0" u="none" strike="noStrike" dirty="0">
                          <a:solidFill>
                            <a:srgbClr val="000000"/>
                          </a:solidFill>
                          <a:effectLst/>
                          <a:latin typeface="Times New Roman" panose="02020603050405020304" pitchFamily="18" charset="0"/>
                          <a:cs typeface="Times New Roman" panose="02020603050405020304" pitchFamily="18" charset="0"/>
                        </a:rPr>
                        <a:t>40.48</a:t>
                      </a:r>
                    </a:p>
                    <a:p>
                      <a:endParaRPr lang="es-E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3508937"/>
                  </a:ext>
                </a:extLst>
              </a:tr>
              <a:tr h="737846">
                <a:tc>
                  <a:txBody>
                    <a:bodyPr/>
                    <a:lstStyle/>
                    <a:p>
                      <a:r>
                        <a:rPr lang="es-ES" sz="2000" dirty="0">
                          <a:latin typeface="Times New Roman" panose="02020603050405020304" pitchFamily="18" charset="0"/>
                          <a:cs typeface="Times New Roman" panose="02020603050405020304" pitchFamily="18" charset="0"/>
                        </a:rPr>
                        <a:t>Desviación Estándar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800" b="1" i="0" u="none" strike="noStrike" dirty="0">
                          <a:solidFill>
                            <a:srgbClr val="000000"/>
                          </a:solidFill>
                          <a:effectLst/>
                          <a:latin typeface="Times New Roman" panose="02020603050405020304" pitchFamily="18" charset="0"/>
                          <a:cs typeface="Times New Roman" panose="02020603050405020304" pitchFamily="18" charset="0"/>
                        </a:rPr>
                        <a:t>2.52</a:t>
                      </a:r>
                    </a:p>
                    <a:p>
                      <a:endParaRPr lang="es-E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7218327"/>
                  </a:ext>
                </a:extLst>
              </a:tr>
            </a:tbl>
          </a:graphicData>
        </a:graphic>
      </p:graphicFrame>
      <p:sp>
        <p:nvSpPr>
          <p:cNvPr id="8" name="CuadroTexto 7">
            <a:extLst>
              <a:ext uri="{FF2B5EF4-FFF2-40B4-BE49-F238E27FC236}">
                <a16:creationId xmlns:a16="http://schemas.microsoft.com/office/drawing/2014/main" id="{F15363A5-1914-4EDC-AB4E-AA63EF658CE3}"/>
              </a:ext>
            </a:extLst>
          </p:cNvPr>
          <p:cNvSpPr txBox="1"/>
          <p:nvPr/>
        </p:nvSpPr>
        <p:spPr>
          <a:xfrm>
            <a:off x="6096000" y="1548117"/>
            <a:ext cx="4625008" cy="3046988"/>
          </a:xfrm>
          <a:prstGeom prst="rect">
            <a:avLst/>
          </a:prstGeom>
          <a:noFill/>
        </p:spPr>
        <p:txBody>
          <a:bodyPr wrap="square" rtlCol="0">
            <a:spAutoFit/>
          </a:bodyPr>
          <a:lstStyle/>
          <a:p>
            <a:pPr algn="ctr"/>
            <a:r>
              <a:rPr lang="es-ES" sz="3200" dirty="0">
                <a:latin typeface="Times New Roman" panose="02020603050405020304" pitchFamily="18" charset="0"/>
                <a:cs typeface="Times New Roman" panose="02020603050405020304" pitchFamily="18" charset="0"/>
              </a:rPr>
              <a:t>El 99.7% de los productos del proceso o de la población tienen  % vol. de alcohol se encuentran entre los valores de 32.92 a 48.04</a:t>
            </a:r>
          </a:p>
        </p:txBody>
      </p:sp>
      <p:sp>
        <p:nvSpPr>
          <p:cNvPr id="9" name="Bocadillo nube: nube 8">
            <a:extLst>
              <a:ext uri="{FF2B5EF4-FFF2-40B4-BE49-F238E27FC236}">
                <a16:creationId xmlns:a16="http://schemas.microsoft.com/office/drawing/2014/main" id="{B9FE6EBB-B833-467E-8765-BF8E2E87C626}"/>
              </a:ext>
            </a:extLst>
          </p:cNvPr>
          <p:cNvSpPr/>
          <p:nvPr/>
        </p:nvSpPr>
        <p:spPr>
          <a:xfrm rot="11147410">
            <a:off x="3533691" y="4424509"/>
            <a:ext cx="5451514" cy="230317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dirty="0"/>
          </a:p>
        </p:txBody>
      </p:sp>
      <p:sp>
        <p:nvSpPr>
          <p:cNvPr id="10" name="CuadroTexto 9">
            <a:extLst>
              <a:ext uri="{FF2B5EF4-FFF2-40B4-BE49-F238E27FC236}">
                <a16:creationId xmlns:a16="http://schemas.microsoft.com/office/drawing/2014/main" id="{0291D1D4-6C53-4D04-A1FB-C430C1742CF8}"/>
              </a:ext>
            </a:extLst>
          </p:cNvPr>
          <p:cNvSpPr txBox="1"/>
          <p:nvPr/>
        </p:nvSpPr>
        <p:spPr>
          <a:xfrm>
            <a:off x="3949617" y="4712739"/>
            <a:ext cx="4871159" cy="2062103"/>
          </a:xfrm>
          <a:prstGeom prst="rect">
            <a:avLst/>
          </a:prstGeom>
          <a:noFill/>
        </p:spPr>
        <p:txBody>
          <a:bodyPr wrap="square" rtlCol="0">
            <a:spAutoFit/>
          </a:bodyPr>
          <a:lstStyle/>
          <a:p>
            <a:pPr algn="ctr"/>
            <a:r>
              <a:rPr lang="es-ES" sz="3200" b="1" dirty="0">
                <a:latin typeface="Gabriola" panose="04040605051002020D02" pitchFamily="82" charset="0"/>
              </a:rPr>
              <a:t>¿</a:t>
            </a:r>
            <a:r>
              <a:rPr lang="es-ES" sz="3200" b="1" dirty="0">
                <a:latin typeface="Times New Roman" panose="02020603050405020304" pitchFamily="18" charset="0"/>
                <a:cs typeface="Times New Roman" panose="02020603050405020304" pitchFamily="18" charset="0"/>
              </a:rPr>
              <a:t>Se cumple con las especificaciones</a:t>
            </a:r>
          </a:p>
          <a:p>
            <a:pPr algn="ctr"/>
            <a:r>
              <a:rPr lang="es-ES" sz="3200" b="1" dirty="0">
                <a:latin typeface="Times New Roman" panose="02020603050405020304" pitchFamily="18" charset="0"/>
                <a:cs typeface="Times New Roman" panose="02020603050405020304" pitchFamily="18" charset="0"/>
              </a:rPr>
              <a:t> a 3 desviaciones estándar  ?</a:t>
            </a:r>
          </a:p>
        </p:txBody>
      </p:sp>
      <p:sp>
        <p:nvSpPr>
          <p:cNvPr id="4" name="CuadroTexto 3">
            <a:extLst>
              <a:ext uri="{FF2B5EF4-FFF2-40B4-BE49-F238E27FC236}">
                <a16:creationId xmlns:a16="http://schemas.microsoft.com/office/drawing/2014/main" id="{9E1FC62A-4EA8-4DEA-9E9D-4505A149E020}"/>
              </a:ext>
            </a:extLst>
          </p:cNvPr>
          <p:cNvSpPr txBox="1"/>
          <p:nvPr/>
        </p:nvSpPr>
        <p:spPr>
          <a:xfrm>
            <a:off x="563671" y="3043825"/>
            <a:ext cx="3741629" cy="523220"/>
          </a:xfrm>
          <a:prstGeom prst="rect">
            <a:avLst/>
          </a:prstGeom>
          <a:noFill/>
        </p:spPr>
        <p:txBody>
          <a:bodyPr wrap="square" rtlCol="0">
            <a:spAutoFit/>
          </a:bodyPr>
          <a:lstStyle/>
          <a:p>
            <a:r>
              <a:rPr lang="es-MX" sz="2800" b="1" dirty="0">
                <a:latin typeface="Times New Roman" panose="02020603050405020304" pitchFamily="18" charset="0"/>
                <a:cs typeface="Times New Roman" panose="02020603050405020304" pitchFamily="18" charset="0"/>
              </a:rPr>
              <a:t>Tolerancias de 35 a 45</a:t>
            </a:r>
          </a:p>
        </p:txBody>
      </p:sp>
    </p:spTree>
    <p:extLst>
      <p:ext uri="{BB962C8B-B14F-4D97-AF65-F5344CB8AC3E}">
        <p14:creationId xmlns:p14="http://schemas.microsoft.com/office/powerpoint/2010/main" val="1022519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1CF274-C160-4B17-A382-431988AA4578}"/>
              </a:ext>
            </a:extLst>
          </p:cNvPr>
          <p:cNvSpPr>
            <a:spLocks noGrp="1"/>
          </p:cNvSpPr>
          <p:nvPr>
            <p:ph type="title"/>
          </p:nvPr>
        </p:nvSpPr>
        <p:spPr>
          <a:xfrm>
            <a:off x="838200" y="365125"/>
            <a:ext cx="10515600" cy="1325563"/>
          </a:xfrm>
        </p:spPr>
        <p:txBody>
          <a:bodyPr>
            <a:normAutofit/>
          </a:bodyPr>
          <a:lstStyle/>
          <a:p>
            <a:r>
              <a:rPr lang="es-ES" sz="2800" b="1" dirty="0">
                <a:latin typeface="Times New Roman" panose="02020603050405020304" pitchFamily="18" charset="0"/>
                <a:cs typeface="Times New Roman" panose="02020603050405020304" pitchFamily="18" charset="0"/>
              </a:rPr>
              <a:t>HISTOGRAMA</a:t>
            </a:r>
            <a:endParaRPr lang="es-MX" sz="2800" b="1"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331495AE-46FD-4380-9FA6-2DF5EC9C7811}"/>
              </a:ext>
            </a:extLst>
          </p:cNvPr>
          <p:cNvSpPr>
            <a:spLocks noGrp="1"/>
          </p:cNvSpPr>
          <p:nvPr>
            <p:ph idx="1"/>
          </p:nvPr>
        </p:nvSpPr>
        <p:spPr>
          <a:xfrm>
            <a:off x="239843" y="1825625"/>
            <a:ext cx="5322757" cy="4351338"/>
          </a:xfrm>
        </p:spPr>
        <p:txBody>
          <a:bodyPr>
            <a:normAutofit/>
          </a:bodyPr>
          <a:lstStyle/>
          <a:p>
            <a:pPr algn="just"/>
            <a:r>
              <a:rPr lang="es-MX" b="1" dirty="0">
                <a:latin typeface="Times New Roman" panose="02020603050405020304" pitchFamily="18" charset="0"/>
                <a:cs typeface="Times New Roman" panose="02020603050405020304" pitchFamily="18" charset="0"/>
              </a:rPr>
              <a:t>El histograma es una gráfica de las frecuencias observadas de un conjunto de datos (Montgomery D.C., 1991);  es uno de los métodos gráficos más comúnmente usados para ver la distribución de los datos. Tiene varias ventajas, una de ellas es que podemos observar la  tendencia central y  su dispersión.</a:t>
            </a:r>
          </a:p>
          <a:p>
            <a:endParaRPr lang="es-MX" b="1" dirty="0">
              <a:latin typeface="Times New Roman" panose="02020603050405020304" pitchFamily="18" charset="0"/>
              <a:cs typeface="Times New Roman" panose="02020603050405020304" pitchFamily="18" charset="0"/>
            </a:endParaRPr>
          </a:p>
          <a:p>
            <a:endParaRPr lang="es-MX" sz="2000" b="1" dirty="0">
              <a:latin typeface="Gabriola" panose="04040605051002020D02" pitchFamily="82" charset="0"/>
            </a:endParaRPr>
          </a:p>
        </p:txBody>
      </p:sp>
      <p:pic>
        <p:nvPicPr>
          <p:cNvPr id="4" name="Imagen 3">
            <a:extLst>
              <a:ext uri="{FF2B5EF4-FFF2-40B4-BE49-F238E27FC236}">
                <a16:creationId xmlns:a16="http://schemas.microsoft.com/office/drawing/2014/main" id="{CF23A14B-A3AF-47FA-A23F-FA609B87BDDC}"/>
              </a:ext>
            </a:extLst>
          </p:cNvPr>
          <p:cNvPicPr/>
          <p:nvPr/>
        </p:nvPicPr>
        <p:blipFill rotWithShape="1">
          <a:blip r:embed="rId2">
            <a:extLst>
              <a:ext uri="{28A0092B-C50C-407E-A947-70E740481C1C}">
                <a14:useLocalDpi xmlns:a14="http://schemas.microsoft.com/office/drawing/2010/main" val="0"/>
              </a:ext>
            </a:extLst>
          </a:blip>
          <a:srcRect l="6761" r="17380" b="1"/>
          <a:stretch/>
        </p:blipFill>
        <p:spPr bwMode="auto">
          <a:xfrm>
            <a:off x="5842000" y="1904281"/>
            <a:ext cx="5511800" cy="4272681"/>
          </a:xfrm>
          <a:prstGeom prst="rect">
            <a:avLst/>
          </a:prstGeom>
          <a:noFill/>
        </p:spPr>
      </p:pic>
    </p:spTree>
    <p:extLst>
      <p:ext uri="{BB962C8B-B14F-4D97-AF65-F5344CB8AC3E}">
        <p14:creationId xmlns:p14="http://schemas.microsoft.com/office/powerpoint/2010/main" val="24652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BF8EDC-F72E-4B2A-B77E-D9A36F6D59BF}"/>
              </a:ext>
            </a:extLst>
          </p:cNvPr>
          <p:cNvSpPr>
            <a:spLocks noGrp="1"/>
          </p:cNvSpPr>
          <p:nvPr>
            <p:ph type="title"/>
          </p:nvPr>
        </p:nvSpPr>
        <p:spPr>
          <a:xfrm>
            <a:off x="838200" y="365125"/>
            <a:ext cx="10515600" cy="524223"/>
          </a:xfrm>
        </p:spPr>
        <p:txBody>
          <a:bodyPr>
            <a:normAutofit/>
          </a:bodyPr>
          <a:lstStyle/>
          <a:p>
            <a:r>
              <a:rPr lang="es-MX" sz="2800" b="1" dirty="0">
                <a:latin typeface="Times New Roman" panose="02020603050405020304" pitchFamily="18" charset="0"/>
                <a:cs typeface="Times New Roman" panose="02020603050405020304" pitchFamily="18" charset="0"/>
              </a:rPr>
              <a:t>PROCEDIMIENTO PARA EL HISTOGRAMA</a:t>
            </a:r>
          </a:p>
        </p:txBody>
      </p:sp>
      <p:sp>
        <p:nvSpPr>
          <p:cNvPr id="3" name="Marcador de contenido 2">
            <a:extLst>
              <a:ext uri="{FF2B5EF4-FFF2-40B4-BE49-F238E27FC236}">
                <a16:creationId xmlns:a16="http://schemas.microsoft.com/office/drawing/2014/main" id="{E3766C65-860C-40E3-BB9A-E7DCFF31C40F}"/>
              </a:ext>
            </a:extLst>
          </p:cNvPr>
          <p:cNvSpPr>
            <a:spLocks noGrp="1"/>
          </p:cNvSpPr>
          <p:nvPr>
            <p:ph idx="1"/>
          </p:nvPr>
        </p:nvSpPr>
        <p:spPr>
          <a:xfrm>
            <a:off x="455112" y="1000097"/>
            <a:ext cx="10898688" cy="5037094"/>
          </a:xfrm>
        </p:spPr>
        <p:txBody>
          <a:bodyPr/>
          <a:lstStyle/>
          <a:p>
            <a:r>
              <a:rPr lang="es-MX" sz="2400" b="1" dirty="0">
                <a:latin typeface="Times New Roman" panose="02020603050405020304" pitchFamily="18" charset="0"/>
                <a:cs typeface="Times New Roman" panose="02020603050405020304" pitchFamily="18" charset="0"/>
              </a:rPr>
              <a:t>Ejemplo 2, consideremos el ejemplo de los volúmenes de tequila del ejemplo 1.</a:t>
            </a:r>
          </a:p>
          <a:p>
            <a:r>
              <a:rPr lang="es-MX" sz="2400" b="1" dirty="0">
                <a:latin typeface="Times New Roman" panose="02020603050405020304" pitchFamily="18" charset="0"/>
                <a:cs typeface="Times New Roman" panose="02020603050405020304" pitchFamily="18" charset="0"/>
              </a:rPr>
              <a:t>Paso 1: ordenar los datos de menor a mayor</a:t>
            </a:r>
          </a:p>
          <a:p>
            <a:endParaRPr lang="es-MX" dirty="0">
              <a:latin typeface="Gabriola" panose="04040605051002020D02" pitchFamily="82" charset="0"/>
            </a:endParaRPr>
          </a:p>
        </p:txBody>
      </p:sp>
      <p:graphicFrame>
        <p:nvGraphicFramePr>
          <p:cNvPr id="4" name="Tabla 3">
            <a:extLst>
              <a:ext uri="{FF2B5EF4-FFF2-40B4-BE49-F238E27FC236}">
                <a16:creationId xmlns:a16="http://schemas.microsoft.com/office/drawing/2014/main" id="{C349ED20-20C9-45F7-94C6-C41AF27209AB}"/>
              </a:ext>
            </a:extLst>
          </p:cNvPr>
          <p:cNvGraphicFramePr>
            <a:graphicFrameLocks noGrp="1"/>
          </p:cNvGraphicFramePr>
          <p:nvPr>
            <p:extLst>
              <p:ext uri="{D42A27DB-BD31-4B8C-83A1-F6EECF244321}">
                <p14:modId xmlns:p14="http://schemas.microsoft.com/office/powerpoint/2010/main" val="2803297934"/>
              </p:ext>
            </p:extLst>
          </p:nvPr>
        </p:nvGraphicFramePr>
        <p:xfrm>
          <a:off x="1102291" y="2404996"/>
          <a:ext cx="9268560" cy="2227296"/>
        </p:xfrm>
        <a:graphic>
          <a:graphicData uri="http://schemas.openxmlformats.org/drawingml/2006/table">
            <a:tbl>
              <a:tblPr/>
              <a:tblGrid>
                <a:gridCol w="926856">
                  <a:extLst>
                    <a:ext uri="{9D8B030D-6E8A-4147-A177-3AD203B41FA5}">
                      <a16:colId xmlns:a16="http://schemas.microsoft.com/office/drawing/2014/main" val="3651859885"/>
                    </a:ext>
                  </a:extLst>
                </a:gridCol>
                <a:gridCol w="926856">
                  <a:extLst>
                    <a:ext uri="{9D8B030D-6E8A-4147-A177-3AD203B41FA5}">
                      <a16:colId xmlns:a16="http://schemas.microsoft.com/office/drawing/2014/main" val="3628556387"/>
                    </a:ext>
                  </a:extLst>
                </a:gridCol>
                <a:gridCol w="926856">
                  <a:extLst>
                    <a:ext uri="{9D8B030D-6E8A-4147-A177-3AD203B41FA5}">
                      <a16:colId xmlns:a16="http://schemas.microsoft.com/office/drawing/2014/main" val="4148889262"/>
                    </a:ext>
                  </a:extLst>
                </a:gridCol>
                <a:gridCol w="926856">
                  <a:extLst>
                    <a:ext uri="{9D8B030D-6E8A-4147-A177-3AD203B41FA5}">
                      <a16:colId xmlns:a16="http://schemas.microsoft.com/office/drawing/2014/main" val="1446734063"/>
                    </a:ext>
                  </a:extLst>
                </a:gridCol>
                <a:gridCol w="926856">
                  <a:extLst>
                    <a:ext uri="{9D8B030D-6E8A-4147-A177-3AD203B41FA5}">
                      <a16:colId xmlns:a16="http://schemas.microsoft.com/office/drawing/2014/main" val="3202073593"/>
                    </a:ext>
                  </a:extLst>
                </a:gridCol>
                <a:gridCol w="926856">
                  <a:extLst>
                    <a:ext uri="{9D8B030D-6E8A-4147-A177-3AD203B41FA5}">
                      <a16:colId xmlns:a16="http://schemas.microsoft.com/office/drawing/2014/main" val="2409842429"/>
                    </a:ext>
                  </a:extLst>
                </a:gridCol>
                <a:gridCol w="926856">
                  <a:extLst>
                    <a:ext uri="{9D8B030D-6E8A-4147-A177-3AD203B41FA5}">
                      <a16:colId xmlns:a16="http://schemas.microsoft.com/office/drawing/2014/main" val="2054908808"/>
                    </a:ext>
                  </a:extLst>
                </a:gridCol>
                <a:gridCol w="926856">
                  <a:extLst>
                    <a:ext uri="{9D8B030D-6E8A-4147-A177-3AD203B41FA5}">
                      <a16:colId xmlns:a16="http://schemas.microsoft.com/office/drawing/2014/main" val="1727382105"/>
                    </a:ext>
                  </a:extLst>
                </a:gridCol>
                <a:gridCol w="926856">
                  <a:extLst>
                    <a:ext uri="{9D8B030D-6E8A-4147-A177-3AD203B41FA5}">
                      <a16:colId xmlns:a16="http://schemas.microsoft.com/office/drawing/2014/main" val="2339703461"/>
                    </a:ext>
                  </a:extLst>
                </a:gridCol>
                <a:gridCol w="926856">
                  <a:extLst>
                    <a:ext uri="{9D8B030D-6E8A-4147-A177-3AD203B41FA5}">
                      <a16:colId xmlns:a16="http://schemas.microsoft.com/office/drawing/2014/main" val="597755038"/>
                    </a:ext>
                  </a:extLst>
                </a:gridCol>
              </a:tblGrid>
              <a:tr h="742432">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33.12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37.49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37.68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38.08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38.82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Times New Roman" panose="02020603050405020304" pitchFamily="18" charset="0"/>
                          <a:cs typeface="Times New Roman" panose="02020603050405020304" pitchFamily="18" charset="0"/>
                        </a:rPr>
                        <a:t>38.83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Times New Roman" panose="02020603050405020304" pitchFamily="18" charset="0"/>
                          <a:cs typeface="Times New Roman" panose="02020603050405020304" pitchFamily="18" charset="0"/>
                        </a:rPr>
                        <a:t>39.02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Times New Roman" panose="02020603050405020304" pitchFamily="18" charset="0"/>
                          <a:cs typeface="Times New Roman" panose="02020603050405020304" pitchFamily="18" charset="0"/>
                        </a:rPr>
                        <a:t>39.14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Times New Roman" panose="02020603050405020304" pitchFamily="18" charset="0"/>
                          <a:cs typeface="Times New Roman" panose="02020603050405020304" pitchFamily="18" charset="0"/>
                        </a:rPr>
                        <a:t>39.28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Times New Roman" panose="02020603050405020304" pitchFamily="18" charset="0"/>
                          <a:cs typeface="Times New Roman" panose="02020603050405020304" pitchFamily="18" charset="0"/>
                        </a:rPr>
                        <a:t>39.36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6988097"/>
                  </a:ext>
                </a:extLst>
              </a:tr>
              <a:tr h="742432">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39.52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39.67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39.70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39.81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40.31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40.38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40.39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40.47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Times New Roman" panose="02020603050405020304" pitchFamily="18" charset="0"/>
                          <a:cs typeface="Times New Roman" panose="02020603050405020304" pitchFamily="18" charset="0"/>
                        </a:rPr>
                        <a:t>41.03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Times New Roman" panose="02020603050405020304" pitchFamily="18" charset="0"/>
                          <a:cs typeface="Times New Roman" panose="02020603050405020304" pitchFamily="18" charset="0"/>
                        </a:rPr>
                        <a:t>41.47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8631485"/>
                  </a:ext>
                </a:extLst>
              </a:tr>
              <a:tr h="742432">
                <a:tc>
                  <a:txBody>
                    <a:bodyPr/>
                    <a:lstStyle/>
                    <a:p>
                      <a:pPr algn="ctr" rtl="0" fontAlgn="b"/>
                      <a:r>
                        <a:rPr lang="es-MX" sz="2800" b="1" i="0" u="none" strike="noStrike">
                          <a:solidFill>
                            <a:srgbClr val="000000"/>
                          </a:solidFill>
                          <a:effectLst/>
                          <a:latin typeface="Times New Roman" panose="02020603050405020304" pitchFamily="18" charset="0"/>
                          <a:cs typeface="Times New Roman" panose="02020603050405020304" pitchFamily="18" charset="0"/>
                        </a:rPr>
                        <a:t>41.66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Times New Roman" panose="02020603050405020304" pitchFamily="18" charset="0"/>
                          <a:cs typeface="Times New Roman" panose="02020603050405020304" pitchFamily="18" charset="0"/>
                        </a:rPr>
                        <a:t>41.75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Times New Roman" panose="02020603050405020304" pitchFamily="18" charset="0"/>
                          <a:cs typeface="Times New Roman" panose="02020603050405020304" pitchFamily="18" charset="0"/>
                        </a:rPr>
                        <a:t>41.77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Times New Roman" panose="02020603050405020304" pitchFamily="18" charset="0"/>
                          <a:cs typeface="Times New Roman" panose="02020603050405020304" pitchFamily="18" charset="0"/>
                        </a:rPr>
                        <a:t>42.12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Times New Roman" panose="02020603050405020304" pitchFamily="18" charset="0"/>
                          <a:cs typeface="Times New Roman" panose="02020603050405020304" pitchFamily="18" charset="0"/>
                        </a:rPr>
                        <a:t>42.71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Times New Roman" panose="02020603050405020304" pitchFamily="18" charset="0"/>
                          <a:cs typeface="Times New Roman" panose="02020603050405020304" pitchFamily="18" charset="0"/>
                        </a:rPr>
                        <a:t>42.83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Times New Roman" panose="02020603050405020304" pitchFamily="18" charset="0"/>
                          <a:cs typeface="Times New Roman" panose="02020603050405020304" pitchFamily="18" charset="0"/>
                        </a:rPr>
                        <a:t>42.94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43.59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45.22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46.50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6044863"/>
                  </a:ext>
                </a:extLst>
              </a:tr>
            </a:tbl>
          </a:graphicData>
        </a:graphic>
      </p:graphicFrame>
      <p:sp>
        <p:nvSpPr>
          <p:cNvPr id="5" name="Rectángulo 4">
            <a:extLst>
              <a:ext uri="{FF2B5EF4-FFF2-40B4-BE49-F238E27FC236}">
                <a16:creationId xmlns:a16="http://schemas.microsoft.com/office/drawing/2014/main" id="{1DD2A91F-31A4-4E3A-9C03-F7C67D7DE66C}"/>
              </a:ext>
            </a:extLst>
          </p:cNvPr>
          <p:cNvSpPr/>
          <p:nvPr/>
        </p:nvSpPr>
        <p:spPr>
          <a:xfrm>
            <a:off x="215900" y="4840403"/>
            <a:ext cx="11520988" cy="1133965"/>
          </a:xfrm>
          <a:prstGeom prst="rect">
            <a:avLst/>
          </a:prstGeom>
        </p:spPr>
        <p:txBody>
          <a:bodyPr wrap="square">
            <a:spAutoFit/>
          </a:bodyPr>
          <a:lstStyle/>
          <a:p>
            <a:pPr marL="228600" algn="just">
              <a:lnSpc>
                <a:spcPct val="150000"/>
              </a:lnSpc>
              <a:spcAft>
                <a:spcPts val="600"/>
              </a:spcAft>
            </a:pPr>
            <a:r>
              <a:rPr lang="es-MX" sz="2400" b="1" dirty="0">
                <a:latin typeface="Times New Roman" panose="02020603050405020304" pitchFamily="18" charset="0"/>
                <a:ea typeface="PMingLiU" panose="020B0604030504040204" pitchFamily="18" charset="-120"/>
                <a:cs typeface="Times New Roman" panose="02020603050405020304" pitchFamily="18" charset="0"/>
              </a:rPr>
              <a:t>Paso 2.  Calcular el rango de los datos. Rango= Dato mayor – Dato menor = 46.5 – 33.12=13.38 </a:t>
            </a:r>
          </a:p>
        </p:txBody>
      </p:sp>
    </p:spTree>
    <p:extLst>
      <p:ext uri="{BB962C8B-B14F-4D97-AF65-F5344CB8AC3E}">
        <p14:creationId xmlns:p14="http://schemas.microsoft.com/office/powerpoint/2010/main" val="3528308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D7C55C-489F-4421-A2FF-8CF82F7935E9}"/>
              </a:ext>
            </a:extLst>
          </p:cNvPr>
          <p:cNvSpPr>
            <a:spLocks noGrp="1"/>
          </p:cNvSpPr>
          <p:nvPr>
            <p:ph type="title"/>
          </p:nvPr>
        </p:nvSpPr>
        <p:spPr>
          <a:xfrm>
            <a:off x="838200" y="365125"/>
            <a:ext cx="10515600" cy="549275"/>
          </a:xfrm>
        </p:spPr>
        <p:txBody>
          <a:bodyPr>
            <a:normAutofit/>
          </a:bodyPr>
          <a:lstStyle/>
          <a:p>
            <a:r>
              <a:rPr lang="es-MX" sz="2400" b="1" dirty="0">
                <a:latin typeface="Times New Roman" panose="02020603050405020304" pitchFamily="18" charset="0"/>
                <a:cs typeface="Times New Roman" panose="02020603050405020304" pitchFamily="18" charset="0"/>
              </a:rPr>
              <a:t>PROCEDIMIENTO PARA EL HISTOGRAMA</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ACD47C54-8351-45DD-A953-E7D9717D10FF}"/>
                  </a:ext>
                </a:extLst>
              </p:cNvPr>
              <p:cNvSpPr>
                <a:spLocks noGrp="1"/>
              </p:cNvSpPr>
              <p:nvPr>
                <p:ph idx="1"/>
              </p:nvPr>
            </p:nvSpPr>
            <p:spPr>
              <a:xfrm>
                <a:off x="838200" y="914400"/>
                <a:ext cx="10986370" cy="5578475"/>
              </a:xfrm>
            </p:spPr>
            <p:txBody>
              <a:bodyPr>
                <a:normAutofit fontScale="92500" lnSpcReduction="10000"/>
              </a:bodyPr>
              <a:lstStyle/>
              <a:p>
                <a:r>
                  <a:rPr lang="es-MX" b="1" dirty="0">
                    <a:latin typeface="Times New Roman" panose="02020603050405020304" pitchFamily="18" charset="0"/>
                    <a:cs typeface="Times New Roman" panose="02020603050405020304" pitchFamily="18" charset="0"/>
                  </a:rPr>
                  <a:t>Paso 3.  Determinar el número de clases. </a:t>
                </a:r>
              </a:p>
              <a:p>
                <a:pPr algn="just"/>
                <a:r>
                  <a:rPr lang="es-MX" b="1" dirty="0">
                    <a:latin typeface="Times New Roman" panose="02020603050405020304" pitchFamily="18" charset="0"/>
                    <a:cs typeface="Times New Roman" panose="02020603050405020304" pitchFamily="18" charset="0"/>
                  </a:rPr>
                  <a:t>Hay varias maneras de determinar el número de clases, el cual varía  entre 5 y 15 dependiendo del número de datos.</a:t>
                </a:r>
              </a:p>
              <a:p>
                <a:pPr algn="just"/>
                <a:r>
                  <a:rPr lang="es-MX" b="1" dirty="0">
                    <a:latin typeface="Times New Roman" panose="02020603050405020304" pitchFamily="18" charset="0"/>
                    <a:cs typeface="Times New Roman" panose="02020603050405020304" pitchFamily="18" charset="0"/>
                  </a:rPr>
                  <a:t>Uno de los más comunes es que el número de clases   sea aproximadamente igual a la raíz cuadrada del número de datos. </a:t>
                </a:r>
              </a:p>
              <a:p>
                <a:pPr marL="0" indent="0">
                  <a:buNone/>
                </a:pPr>
                <a14:m>
                  <m:oMathPara xmlns:m="http://schemas.openxmlformats.org/officeDocument/2006/math">
                    <m:oMathParaPr>
                      <m:jc m:val="center"/>
                    </m:oMathParaPr>
                    <m:oMath xmlns:m="http://schemas.openxmlformats.org/officeDocument/2006/math">
                      <m:rad>
                        <m:radPr>
                          <m:degHide m:val="on"/>
                          <m:ctrlPr>
                            <a:rPr lang="es-MX" b="1" i="1" smtClean="0">
                              <a:latin typeface="Cambria Math" panose="02040503050406030204" pitchFamily="18" charset="0"/>
                            </a:rPr>
                          </m:ctrlPr>
                        </m:radPr>
                        <m:deg/>
                        <m:e>
                          <m:r>
                            <a:rPr lang="es-MX" b="1" i="1" smtClean="0">
                              <a:latin typeface="Cambria Math" panose="02040503050406030204" pitchFamily="18" charset="0"/>
                            </a:rPr>
                            <m:t>𝟑𝟎</m:t>
                          </m:r>
                        </m:e>
                      </m:rad>
                      <m:r>
                        <a:rPr lang="es-MX" b="1" i="1" smtClean="0">
                          <a:latin typeface="Cambria Math" panose="02040503050406030204" pitchFamily="18" charset="0"/>
                        </a:rPr>
                        <m:t>=</m:t>
                      </m:r>
                      <m:r>
                        <a:rPr lang="es-MX" b="1" i="1" smtClean="0">
                          <a:latin typeface="Cambria Math" panose="02040503050406030204" pitchFamily="18" charset="0"/>
                        </a:rPr>
                        <m:t>𝟓</m:t>
                      </m:r>
                      <m:r>
                        <a:rPr lang="es-MX" b="1" i="1" smtClean="0">
                          <a:latin typeface="Cambria Math" panose="02040503050406030204" pitchFamily="18" charset="0"/>
                        </a:rPr>
                        <m:t>.</m:t>
                      </m:r>
                      <m:r>
                        <a:rPr lang="es-MX" b="1" i="1" smtClean="0">
                          <a:latin typeface="Cambria Math" panose="02040503050406030204" pitchFamily="18" charset="0"/>
                        </a:rPr>
                        <m:t>𝟒𝟕</m:t>
                      </m:r>
                    </m:oMath>
                  </m:oMathPara>
                </a14:m>
                <a:endParaRPr lang="es-MX" b="1" dirty="0">
                  <a:latin typeface="Times New Roman" panose="02020603050405020304" pitchFamily="18" charset="0"/>
                  <a:cs typeface="Times New Roman" panose="02020603050405020304" pitchFamily="18" charset="0"/>
                </a:endParaRPr>
              </a:p>
              <a:p>
                <a:r>
                  <a:rPr lang="es-MX" b="1" dirty="0">
                    <a:latin typeface="Times New Roman" panose="02020603050405020304" pitchFamily="18" charset="0"/>
                    <a:cs typeface="Times New Roman" panose="02020603050405020304" pitchFamily="18" charset="0"/>
                  </a:rPr>
                  <a:t>Entonces, se recomienda un histograma con 5 o 6 clases, por lo cual tomaremos el numero 6. </a:t>
                </a:r>
              </a:p>
              <a:p>
                <a:r>
                  <a:rPr lang="es-MX" b="1" dirty="0">
                    <a:latin typeface="Times New Roman" panose="02020603050405020304" pitchFamily="18" charset="0"/>
                    <a:cs typeface="Times New Roman" panose="02020603050405020304" pitchFamily="18" charset="0"/>
                  </a:rPr>
                  <a:t>Paso 4.  Fijar la longitud de clase. Una forma de asignar la misma importancia a todas las clases es tomando la longitud de clase (</a:t>
                </a:r>
                <a:r>
                  <a:rPr lang="es-MX" b="1" i="1" dirty="0" err="1">
                    <a:latin typeface="Times New Roman" panose="02020603050405020304" pitchFamily="18" charset="0"/>
                    <a:cs typeface="Times New Roman" panose="02020603050405020304" pitchFamily="18" charset="0"/>
                  </a:rPr>
                  <a:t>lc</a:t>
                </a:r>
                <a:r>
                  <a:rPr lang="es-MX" b="1" dirty="0">
                    <a:latin typeface="Times New Roman" panose="02020603050405020304" pitchFamily="18" charset="0"/>
                    <a:cs typeface="Times New Roman" panose="02020603050405020304" pitchFamily="18" charset="0"/>
                  </a:rPr>
                  <a:t>), que se obtiene de  </a:t>
                </a:r>
              </a:p>
              <a:p>
                <a:r>
                  <a:rPr lang="es-MX" b="1" dirty="0">
                    <a:latin typeface="Times New Roman" panose="02020603050405020304" pitchFamily="18" charset="0"/>
                    <a:cs typeface="Times New Roman" panose="02020603050405020304" pitchFamily="18" charset="0"/>
                  </a:rPr>
                  <a:t> </a:t>
                </a:r>
              </a:p>
              <a:p>
                <a:pPr marL="0" indent="0">
                  <a:buNone/>
                </a:pPr>
                <a14:m>
                  <m:oMathPara xmlns:m="http://schemas.openxmlformats.org/officeDocument/2006/math">
                    <m:oMathParaPr>
                      <m:jc m:val="center"/>
                    </m:oMathParaPr>
                    <m:oMath xmlns:m="http://schemas.openxmlformats.org/officeDocument/2006/math">
                      <m:r>
                        <a:rPr lang="es-MX" b="1" i="1">
                          <a:latin typeface="Cambria Math" panose="02040503050406030204" pitchFamily="18" charset="0"/>
                        </a:rPr>
                        <m:t>𝒍𝒄</m:t>
                      </m:r>
                      <m:r>
                        <a:rPr lang="es-MX" b="1" i="1">
                          <a:latin typeface="Cambria Math" panose="02040503050406030204" pitchFamily="18" charset="0"/>
                        </a:rPr>
                        <m:t>=</m:t>
                      </m:r>
                      <m:f>
                        <m:fPr>
                          <m:ctrlPr>
                            <a:rPr lang="es-MX" b="1" i="1">
                              <a:latin typeface="Cambria Math" panose="02040503050406030204" pitchFamily="18" charset="0"/>
                            </a:rPr>
                          </m:ctrlPr>
                        </m:fPr>
                        <m:num>
                          <m:r>
                            <a:rPr lang="es-MX" b="1" i="1">
                              <a:latin typeface="Cambria Math" panose="02040503050406030204" pitchFamily="18" charset="0"/>
                            </a:rPr>
                            <m:t>𝒓𝒂𝒏𝒈𝒐</m:t>
                          </m:r>
                        </m:num>
                        <m:den>
                          <m:r>
                            <a:rPr lang="es-MX" b="1" i="1">
                              <a:latin typeface="Cambria Math" panose="02040503050406030204" pitchFamily="18" charset="0"/>
                            </a:rPr>
                            <m:t>𝒏𝒖𝒎𝒆𝒓𝒐</m:t>
                          </m:r>
                          <m:r>
                            <a:rPr lang="es-MX" b="1" i="1">
                              <a:latin typeface="Cambria Math" panose="02040503050406030204" pitchFamily="18" charset="0"/>
                            </a:rPr>
                            <m:t> </m:t>
                          </m:r>
                          <m:r>
                            <a:rPr lang="es-MX" b="1" i="1">
                              <a:latin typeface="Cambria Math" panose="02040503050406030204" pitchFamily="18" charset="0"/>
                            </a:rPr>
                            <m:t>𝒅𝒆</m:t>
                          </m:r>
                          <m:r>
                            <a:rPr lang="es-MX" b="1" i="1">
                              <a:latin typeface="Cambria Math" panose="02040503050406030204" pitchFamily="18" charset="0"/>
                            </a:rPr>
                            <m:t> </m:t>
                          </m:r>
                          <m:r>
                            <a:rPr lang="es-MX" b="1" i="1">
                              <a:latin typeface="Cambria Math" panose="02040503050406030204" pitchFamily="18" charset="0"/>
                            </a:rPr>
                            <m:t>𝒄𝒍𝒂𝒔𝒆𝒔</m:t>
                          </m:r>
                        </m:den>
                      </m:f>
                      <m:r>
                        <a:rPr lang="es-MX" b="1" i="1">
                          <a:latin typeface="Cambria Math" panose="02040503050406030204" pitchFamily="18" charset="0"/>
                        </a:rPr>
                        <m:t>=</m:t>
                      </m:r>
                      <m:f>
                        <m:fPr>
                          <m:ctrlPr>
                            <a:rPr lang="es-MX" b="1" i="1">
                              <a:latin typeface="Cambria Math" panose="02040503050406030204" pitchFamily="18" charset="0"/>
                            </a:rPr>
                          </m:ctrlPr>
                        </m:fPr>
                        <m:num>
                          <m:r>
                            <a:rPr lang="es-MX" b="1" i="1" smtClean="0">
                              <a:latin typeface="Cambria Math" panose="02040503050406030204" pitchFamily="18" charset="0"/>
                            </a:rPr>
                            <m:t>𝟏𝟑</m:t>
                          </m:r>
                          <m:r>
                            <a:rPr lang="es-MX" b="1" i="1" smtClean="0">
                              <a:latin typeface="Cambria Math" panose="02040503050406030204" pitchFamily="18" charset="0"/>
                            </a:rPr>
                            <m:t>.</m:t>
                          </m:r>
                          <m:r>
                            <a:rPr lang="es-MX" b="1" i="1" smtClean="0">
                              <a:latin typeface="Cambria Math" panose="02040503050406030204" pitchFamily="18" charset="0"/>
                            </a:rPr>
                            <m:t>𝟑𝟖</m:t>
                          </m:r>
                        </m:num>
                        <m:den>
                          <m:r>
                            <a:rPr lang="es-MX" b="1" i="1">
                              <a:latin typeface="Cambria Math" panose="02040503050406030204" pitchFamily="18" charset="0"/>
                            </a:rPr>
                            <m:t>𝟔</m:t>
                          </m:r>
                        </m:den>
                      </m:f>
                      <m:r>
                        <a:rPr lang="es-MX" b="1" i="1">
                          <a:latin typeface="Cambria Math" panose="02040503050406030204" pitchFamily="18" charset="0"/>
                        </a:rPr>
                        <m:t>=</m:t>
                      </m:r>
                      <m:r>
                        <a:rPr lang="es-MX" b="1" i="1" smtClean="0">
                          <a:latin typeface="Cambria Math" panose="02040503050406030204" pitchFamily="18" charset="0"/>
                        </a:rPr>
                        <m:t>𝟐</m:t>
                      </m:r>
                      <m:r>
                        <a:rPr lang="es-MX" b="1" i="1" smtClean="0">
                          <a:latin typeface="Cambria Math" panose="02040503050406030204" pitchFamily="18" charset="0"/>
                        </a:rPr>
                        <m:t>.</m:t>
                      </m:r>
                      <m:r>
                        <a:rPr lang="es-MX" b="1" i="1" smtClean="0">
                          <a:latin typeface="Cambria Math" panose="02040503050406030204" pitchFamily="18" charset="0"/>
                        </a:rPr>
                        <m:t>𝟐𝟑</m:t>
                      </m:r>
                    </m:oMath>
                  </m:oMathPara>
                </a14:m>
                <a:endParaRPr lang="es-MX" b="1" dirty="0">
                  <a:latin typeface="Times New Roman" panose="02020603050405020304" pitchFamily="18" charset="0"/>
                  <a:cs typeface="Times New Roman" panose="02020603050405020304" pitchFamily="18" charset="0"/>
                </a:endParaRPr>
              </a:p>
              <a:p>
                <a:endParaRPr lang="es-MX" b="1" dirty="0">
                  <a:latin typeface="Gabriola" panose="04040605051002020D02" pitchFamily="82" charset="0"/>
                </a:endParaRPr>
              </a:p>
            </p:txBody>
          </p:sp>
        </mc:Choice>
        <mc:Fallback xmlns="">
          <p:sp>
            <p:nvSpPr>
              <p:cNvPr id="3" name="Marcador de contenido 2">
                <a:extLst>
                  <a:ext uri="{FF2B5EF4-FFF2-40B4-BE49-F238E27FC236}">
                    <a16:creationId xmlns:a16="http://schemas.microsoft.com/office/drawing/2014/main" id="{ACD47C54-8351-45DD-A953-E7D9717D10FF}"/>
                  </a:ext>
                </a:extLst>
              </p:cNvPr>
              <p:cNvSpPr>
                <a:spLocks noGrp="1" noRot="1" noChangeAspect="1" noMove="1" noResize="1" noEditPoints="1" noAdjustHandles="1" noChangeArrowheads="1" noChangeShapeType="1" noTextEdit="1"/>
              </p:cNvSpPr>
              <p:nvPr>
                <p:ph idx="1"/>
              </p:nvPr>
            </p:nvSpPr>
            <p:spPr>
              <a:xfrm>
                <a:off x="838200" y="914400"/>
                <a:ext cx="10986370" cy="5578475"/>
              </a:xfrm>
              <a:blipFill>
                <a:blip r:embed="rId2"/>
                <a:stretch>
                  <a:fillRect l="-808" t="-2506" r="-924"/>
                </a:stretch>
              </a:blipFill>
            </p:spPr>
            <p:txBody>
              <a:bodyPr/>
              <a:lstStyle/>
              <a:p>
                <a:r>
                  <a:rPr lang="es-MX">
                    <a:noFill/>
                  </a:rPr>
                  <a:t> </a:t>
                </a:r>
              </a:p>
            </p:txBody>
          </p:sp>
        </mc:Fallback>
      </mc:AlternateContent>
    </p:spTree>
    <p:extLst>
      <p:ext uri="{BB962C8B-B14F-4D97-AF65-F5344CB8AC3E}">
        <p14:creationId xmlns:p14="http://schemas.microsoft.com/office/powerpoint/2010/main" val="1241364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2B52BE-F312-4D80-9BC5-D34B854EBB31}"/>
              </a:ext>
            </a:extLst>
          </p:cNvPr>
          <p:cNvSpPr>
            <a:spLocks noGrp="1"/>
          </p:cNvSpPr>
          <p:nvPr>
            <p:ph type="title"/>
          </p:nvPr>
        </p:nvSpPr>
        <p:spPr>
          <a:xfrm>
            <a:off x="700414" y="252391"/>
            <a:ext cx="10515600" cy="574327"/>
          </a:xfrm>
        </p:spPr>
        <p:txBody>
          <a:bodyPr>
            <a:normAutofit/>
          </a:bodyPr>
          <a:lstStyle/>
          <a:p>
            <a:r>
              <a:rPr lang="es-MX" sz="2800" b="1" dirty="0">
                <a:latin typeface="Times New Roman" panose="02020603050405020304" pitchFamily="18" charset="0"/>
                <a:cs typeface="Times New Roman" panose="02020603050405020304" pitchFamily="18" charset="0"/>
              </a:rPr>
              <a:t>PROCEDIMIENTO PARA EL HISTOGRAMA</a:t>
            </a:r>
            <a:endParaRPr lang="es-MX" sz="2800"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EDF9BCB5-4F03-4A7F-88FC-6727F1048378}"/>
              </a:ext>
            </a:extLst>
          </p:cNvPr>
          <p:cNvSpPr>
            <a:spLocks noGrp="1"/>
          </p:cNvSpPr>
          <p:nvPr>
            <p:ph idx="1"/>
          </p:nvPr>
        </p:nvSpPr>
        <p:spPr>
          <a:xfrm>
            <a:off x="838200" y="826718"/>
            <a:ext cx="10515600" cy="5350245"/>
          </a:xfrm>
        </p:spPr>
        <p:txBody>
          <a:bodyPr/>
          <a:lstStyle/>
          <a:p>
            <a:r>
              <a:rPr lang="es-MX" b="1" dirty="0">
                <a:latin typeface="Times New Roman" panose="02020603050405020304" pitchFamily="18" charset="0"/>
                <a:cs typeface="Times New Roman" panose="02020603050405020304" pitchFamily="18" charset="0"/>
              </a:rPr>
              <a:t>PASO 5. </a:t>
            </a:r>
            <a:r>
              <a:rPr lang="es-MX" dirty="0">
                <a:latin typeface="Times New Roman" panose="02020603050405020304" pitchFamily="18" charset="0"/>
                <a:cs typeface="Times New Roman" panose="02020603050405020304" pitchFamily="18" charset="0"/>
              </a:rPr>
              <a:t> </a:t>
            </a:r>
            <a:r>
              <a:rPr lang="es-MX" b="1" dirty="0">
                <a:latin typeface="Times New Roman" panose="02020603050405020304" pitchFamily="18" charset="0"/>
                <a:cs typeface="Times New Roman" panose="02020603050405020304" pitchFamily="18" charset="0"/>
              </a:rPr>
              <a:t>Construir los intervalos de clase</a:t>
            </a:r>
            <a:r>
              <a:rPr lang="es-MX" dirty="0">
                <a:latin typeface="Times New Roman" panose="02020603050405020304" pitchFamily="18" charset="0"/>
                <a:cs typeface="Times New Roman" panose="02020603050405020304" pitchFamily="18" charset="0"/>
              </a:rPr>
              <a:t>. Los intervalos se obtienen dividiendo el  total  de los datos  en seis intervalos de igual longitud de clase, como se muestra en la siguiente tabla:</a:t>
            </a:r>
          </a:p>
          <a:p>
            <a:endParaRPr lang="es-MX" dirty="0"/>
          </a:p>
        </p:txBody>
      </p:sp>
      <p:graphicFrame>
        <p:nvGraphicFramePr>
          <p:cNvPr id="4" name="Tabla 3">
            <a:extLst>
              <a:ext uri="{FF2B5EF4-FFF2-40B4-BE49-F238E27FC236}">
                <a16:creationId xmlns:a16="http://schemas.microsoft.com/office/drawing/2014/main" id="{FFF609F2-3F57-46FA-818C-7680EEA71674}"/>
              </a:ext>
            </a:extLst>
          </p:cNvPr>
          <p:cNvGraphicFramePr>
            <a:graphicFrameLocks noGrp="1"/>
          </p:cNvGraphicFramePr>
          <p:nvPr>
            <p:extLst>
              <p:ext uri="{D42A27DB-BD31-4B8C-83A1-F6EECF244321}">
                <p14:modId xmlns:p14="http://schemas.microsoft.com/office/powerpoint/2010/main" val="1579723961"/>
              </p:ext>
            </p:extLst>
          </p:nvPr>
        </p:nvGraphicFramePr>
        <p:xfrm>
          <a:off x="2743200" y="2545243"/>
          <a:ext cx="6057900" cy="3159506"/>
        </p:xfrm>
        <a:graphic>
          <a:graphicData uri="http://schemas.openxmlformats.org/drawingml/2006/table">
            <a:tbl>
              <a:tblPr/>
              <a:tblGrid>
                <a:gridCol w="2385783">
                  <a:extLst>
                    <a:ext uri="{9D8B030D-6E8A-4147-A177-3AD203B41FA5}">
                      <a16:colId xmlns:a16="http://schemas.microsoft.com/office/drawing/2014/main" val="3378678960"/>
                    </a:ext>
                  </a:extLst>
                </a:gridCol>
                <a:gridCol w="3672117">
                  <a:extLst>
                    <a:ext uri="{9D8B030D-6E8A-4147-A177-3AD203B41FA5}">
                      <a16:colId xmlns:a16="http://schemas.microsoft.com/office/drawing/2014/main" val="3243929126"/>
                    </a:ext>
                  </a:extLst>
                </a:gridCol>
              </a:tblGrid>
              <a:tr h="161925">
                <a:tc>
                  <a:txBody>
                    <a:bodyPr/>
                    <a:lstStyle/>
                    <a:p>
                      <a:pPr algn="ctr">
                        <a:lnSpc>
                          <a:spcPct val="115000"/>
                        </a:lnSpc>
                        <a:spcAft>
                          <a:spcPts val="1000"/>
                        </a:spcAft>
                      </a:pPr>
                      <a:r>
                        <a:rPr lang="es-ES" sz="2800" b="1" dirty="0">
                          <a:effectLst/>
                          <a:latin typeface="Times New Roman" panose="02020603050405020304" pitchFamily="18" charset="0"/>
                          <a:ea typeface="Times New Roman" panose="02020603050405020304" pitchFamily="18" charset="0"/>
                          <a:cs typeface="Times New Roman" panose="02020603050405020304" pitchFamily="18" charset="0"/>
                        </a:rPr>
                        <a:t>CLASE</a:t>
                      </a:r>
                      <a:endParaRPr lang="es-MX"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a:effectLst/>
                          <a:latin typeface="Times New Roman" panose="02020603050405020304" pitchFamily="18" charset="0"/>
                          <a:ea typeface="Times New Roman" panose="02020603050405020304" pitchFamily="18" charset="0"/>
                          <a:cs typeface="Times New Roman" panose="02020603050405020304" pitchFamily="18" charset="0"/>
                        </a:rPr>
                        <a:t>INTERVALO</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038993"/>
                  </a:ext>
                </a:extLst>
              </a:tr>
              <a:tr h="161925">
                <a:tc>
                  <a:txBody>
                    <a:bodyPr/>
                    <a:lstStyle/>
                    <a:p>
                      <a:pPr algn="ctr">
                        <a:lnSpc>
                          <a:spcPct val="115000"/>
                        </a:lnSpc>
                        <a:spcAft>
                          <a:spcPts val="1000"/>
                        </a:spcAft>
                      </a:pPr>
                      <a:r>
                        <a:rPr lang="es-ES" sz="28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Times New Roman" panose="02020603050405020304" pitchFamily="18" charset="0"/>
                          <a:ea typeface="Times New Roman" panose="02020603050405020304" pitchFamily="18" charset="0"/>
                          <a:cs typeface="Times New Roman" panose="02020603050405020304" pitchFamily="18" charset="0"/>
                        </a:rPr>
                        <a:t>33.12-35.35</a:t>
                      </a:r>
                      <a:endParaRPr lang="es-MX"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0353467"/>
                  </a:ext>
                </a:extLst>
              </a:tr>
              <a:tr h="161925">
                <a:tc>
                  <a:txBody>
                    <a:bodyPr/>
                    <a:lstStyle/>
                    <a:p>
                      <a:pPr algn="ctr">
                        <a:lnSpc>
                          <a:spcPct val="115000"/>
                        </a:lnSpc>
                        <a:spcAft>
                          <a:spcPts val="1000"/>
                        </a:spcAft>
                      </a:pPr>
                      <a:r>
                        <a:rPr lang="es-ES" sz="28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Times New Roman" panose="02020603050405020304" pitchFamily="18" charset="0"/>
                          <a:ea typeface="Times New Roman" panose="02020603050405020304" pitchFamily="18" charset="0"/>
                          <a:cs typeface="Times New Roman" panose="02020603050405020304" pitchFamily="18" charset="0"/>
                        </a:rPr>
                        <a:t>35.35-37.65</a:t>
                      </a:r>
                      <a:endParaRPr lang="es-MX"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6236404"/>
                  </a:ext>
                </a:extLst>
              </a:tr>
              <a:tr h="171450">
                <a:tc>
                  <a:txBody>
                    <a:bodyPr/>
                    <a:lstStyle/>
                    <a:p>
                      <a:pPr algn="ctr">
                        <a:lnSpc>
                          <a:spcPct val="115000"/>
                        </a:lnSpc>
                        <a:spcAft>
                          <a:spcPts val="1000"/>
                        </a:spcAft>
                      </a:pPr>
                      <a:r>
                        <a:rPr lang="es-ES" sz="28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Times New Roman" panose="02020603050405020304" pitchFamily="18" charset="0"/>
                          <a:ea typeface="Times New Roman" panose="02020603050405020304" pitchFamily="18" charset="0"/>
                          <a:cs typeface="Times New Roman" panose="02020603050405020304" pitchFamily="18" charset="0"/>
                        </a:rPr>
                        <a:t>37.65-39.38</a:t>
                      </a:r>
                      <a:endParaRPr lang="es-MX"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9123231"/>
                  </a:ext>
                </a:extLst>
              </a:tr>
              <a:tr h="209550">
                <a:tc>
                  <a:txBody>
                    <a:bodyPr/>
                    <a:lstStyle/>
                    <a:p>
                      <a:pPr algn="ctr">
                        <a:lnSpc>
                          <a:spcPct val="115000"/>
                        </a:lnSpc>
                        <a:spcAft>
                          <a:spcPts val="1000"/>
                        </a:spcAft>
                      </a:pPr>
                      <a:r>
                        <a:rPr lang="es-ES" sz="28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Times New Roman" panose="02020603050405020304" pitchFamily="18" charset="0"/>
                          <a:ea typeface="Times New Roman" panose="02020603050405020304" pitchFamily="18" charset="0"/>
                          <a:cs typeface="Times New Roman" panose="02020603050405020304" pitchFamily="18" charset="0"/>
                        </a:rPr>
                        <a:t>39.38-42.11</a:t>
                      </a:r>
                      <a:endParaRPr lang="es-MX"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701523"/>
                  </a:ext>
                </a:extLst>
              </a:tr>
              <a:tr h="209550">
                <a:tc>
                  <a:txBody>
                    <a:bodyPr/>
                    <a:lstStyle/>
                    <a:p>
                      <a:pPr algn="ctr">
                        <a:lnSpc>
                          <a:spcPct val="115000"/>
                        </a:lnSpc>
                        <a:spcAft>
                          <a:spcPts val="1000"/>
                        </a:spcAft>
                      </a:pPr>
                      <a:r>
                        <a:rPr lang="es-ES" sz="28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Times New Roman" panose="02020603050405020304" pitchFamily="18" charset="0"/>
                          <a:ea typeface="Times New Roman" panose="02020603050405020304" pitchFamily="18" charset="0"/>
                          <a:cs typeface="Times New Roman" panose="02020603050405020304" pitchFamily="18" charset="0"/>
                        </a:rPr>
                        <a:t>42.11-44.34</a:t>
                      </a:r>
                      <a:endParaRPr lang="es-MX"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6352977"/>
                  </a:ext>
                </a:extLst>
              </a:tr>
              <a:tr h="209550">
                <a:tc>
                  <a:txBody>
                    <a:bodyPr/>
                    <a:lstStyle/>
                    <a:p>
                      <a:pPr algn="ctr">
                        <a:lnSpc>
                          <a:spcPct val="115000"/>
                        </a:lnSpc>
                        <a:spcAft>
                          <a:spcPts val="1000"/>
                        </a:spcAft>
                      </a:pPr>
                      <a:r>
                        <a:rPr lang="es-ES" sz="28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Times New Roman" panose="02020603050405020304" pitchFamily="18" charset="0"/>
                          <a:ea typeface="Times New Roman" panose="02020603050405020304" pitchFamily="18" charset="0"/>
                          <a:cs typeface="Times New Roman" panose="02020603050405020304" pitchFamily="18" charset="0"/>
                        </a:rPr>
                        <a:t>44.34-46.50</a:t>
                      </a:r>
                      <a:endParaRPr lang="es-MX"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8255976"/>
                  </a:ext>
                </a:extLst>
              </a:tr>
            </a:tbl>
          </a:graphicData>
        </a:graphic>
      </p:graphicFrame>
    </p:spTree>
    <p:extLst>
      <p:ext uri="{BB962C8B-B14F-4D97-AF65-F5344CB8AC3E}">
        <p14:creationId xmlns:p14="http://schemas.microsoft.com/office/powerpoint/2010/main" val="1140473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2B52BE-F312-4D80-9BC5-D34B854EBB31}"/>
              </a:ext>
            </a:extLst>
          </p:cNvPr>
          <p:cNvSpPr>
            <a:spLocks noGrp="1"/>
          </p:cNvSpPr>
          <p:nvPr>
            <p:ph type="title"/>
          </p:nvPr>
        </p:nvSpPr>
        <p:spPr>
          <a:xfrm>
            <a:off x="700414" y="252391"/>
            <a:ext cx="10515600" cy="574327"/>
          </a:xfrm>
        </p:spPr>
        <p:txBody>
          <a:bodyPr>
            <a:normAutofit/>
          </a:bodyPr>
          <a:lstStyle/>
          <a:p>
            <a:r>
              <a:rPr lang="es-MX" sz="2800" b="1" dirty="0">
                <a:latin typeface="Times New Roman" panose="02020603050405020304" pitchFamily="18" charset="0"/>
                <a:cs typeface="Times New Roman" panose="02020603050405020304" pitchFamily="18" charset="0"/>
              </a:rPr>
              <a:t>PROCEDIMIENTO PARA EL HISTOGRAMA</a:t>
            </a:r>
            <a:endParaRPr lang="es-MX" sz="2800"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EDF9BCB5-4F03-4A7F-88FC-6727F1048378}"/>
              </a:ext>
            </a:extLst>
          </p:cNvPr>
          <p:cNvSpPr>
            <a:spLocks noGrp="1"/>
          </p:cNvSpPr>
          <p:nvPr>
            <p:ph idx="1"/>
          </p:nvPr>
        </p:nvSpPr>
        <p:spPr>
          <a:xfrm>
            <a:off x="838200" y="826719"/>
            <a:ext cx="10515600" cy="1276766"/>
          </a:xfrm>
        </p:spPr>
        <p:txBody>
          <a:bodyPr>
            <a:normAutofit fontScale="92500" lnSpcReduction="10000"/>
          </a:bodyPr>
          <a:lstStyle/>
          <a:p>
            <a:pPr>
              <a:lnSpc>
                <a:spcPct val="100000"/>
              </a:lnSpc>
              <a:spcAft>
                <a:spcPts val="600"/>
              </a:spcAft>
            </a:pPr>
            <a:r>
              <a:rPr lang="es-MX" b="1" dirty="0">
                <a:latin typeface="Times New Roman" panose="02020603050405020304" pitchFamily="18" charset="0"/>
                <a:cs typeface="Times New Roman" panose="02020603050405020304" pitchFamily="18" charset="0"/>
              </a:rPr>
              <a:t>PASO 6. </a:t>
            </a:r>
            <a:r>
              <a:rPr lang="es-MX" b="1" dirty="0">
                <a:latin typeface="Times New Roman" panose="02020603050405020304" pitchFamily="18" charset="0"/>
                <a:ea typeface="PMingLiU" panose="020B0604030504040204" pitchFamily="18" charset="-120"/>
                <a:cs typeface="Times New Roman" panose="02020603050405020304" pitchFamily="18" charset="0"/>
              </a:rPr>
              <a:t>Cuantificar  la frecuencia de cada clase. Realizar el conteo de los datos que caen en cada intervalo de clase y  especificar su frecuencia, como se ilustra en la  siguiente tabla</a:t>
            </a:r>
          </a:p>
          <a:p>
            <a:endParaRPr lang="es-MX" dirty="0"/>
          </a:p>
        </p:txBody>
      </p:sp>
      <p:graphicFrame>
        <p:nvGraphicFramePr>
          <p:cNvPr id="4" name="Tabla 3">
            <a:extLst>
              <a:ext uri="{FF2B5EF4-FFF2-40B4-BE49-F238E27FC236}">
                <a16:creationId xmlns:a16="http://schemas.microsoft.com/office/drawing/2014/main" id="{FFF609F2-3F57-46FA-818C-7680EEA71674}"/>
              </a:ext>
            </a:extLst>
          </p:cNvPr>
          <p:cNvGraphicFramePr>
            <a:graphicFrameLocks noGrp="1"/>
          </p:cNvGraphicFramePr>
          <p:nvPr>
            <p:extLst>
              <p:ext uri="{D42A27DB-BD31-4B8C-83A1-F6EECF244321}">
                <p14:modId xmlns:p14="http://schemas.microsoft.com/office/powerpoint/2010/main" val="2157043597"/>
              </p:ext>
            </p:extLst>
          </p:nvPr>
        </p:nvGraphicFramePr>
        <p:xfrm>
          <a:off x="2230676" y="2484484"/>
          <a:ext cx="6456124" cy="3159506"/>
        </p:xfrm>
        <a:graphic>
          <a:graphicData uri="http://schemas.openxmlformats.org/drawingml/2006/table">
            <a:tbl>
              <a:tblPr/>
              <a:tblGrid>
                <a:gridCol w="1583030">
                  <a:extLst>
                    <a:ext uri="{9D8B030D-6E8A-4147-A177-3AD203B41FA5}">
                      <a16:colId xmlns:a16="http://schemas.microsoft.com/office/drawing/2014/main" val="3378678960"/>
                    </a:ext>
                  </a:extLst>
                </a:gridCol>
                <a:gridCol w="2436547">
                  <a:extLst>
                    <a:ext uri="{9D8B030D-6E8A-4147-A177-3AD203B41FA5}">
                      <a16:colId xmlns:a16="http://schemas.microsoft.com/office/drawing/2014/main" val="3243929126"/>
                    </a:ext>
                  </a:extLst>
                </a:gridCol>
                <a:gridCol w="2436547">
                  <a:extLst>
                    <a:ext uri="{9D8B030D-6E8A-4147-A177-3AD203B41FA5}">
                      <a16:colId xmlns:a16="http://schemas.microsoft.com/office/drawing/2014/main" val="940603361"/>
                    </a:ext>
                  </a:extLst>
                </a:gridCol>
              </a:tblGrid>
              <a:tr h="161925">
                <a:tc>
                  <a:txBody>
                    <a:bodyPr/>
                    <a:lstStyle/>
                    <a:p>
                      <a:pPr algn="ctr">
                        <a:lnSpc>
                          <a:spcPct val="115000"/>
                        </a:lnSpc>
                        <a:spcAft>
                          <a:spcPts val="1000"/>
                        </a:spcAft>
                      </a:pPr>
                      <a:r>
                        <a:rPr lang="es-ES" sz="2800" b="1" dirty="0">
                          <a:effectLst/>
                          <a:latin typeface="Times New Roman" panose="02020603050405020304" pitchFamily="18" charset="0"/>
                          <a:ea typeface="Times New Roman" panose="02020603050405020304" pitchFamily="18" charset="0"/>
                          <a:cs typeface="Times New Roman" panose="02020603050405020304" pitchFamily="18" charset="0"/>
                        </a:rPr>
                        <a:t>CLASE</a:t>
                      </a:r>
                      <a:endParaRPr lang="es-MX"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Times New Roman" panose="02020603050405020304" pitchFamily="18" charset="0"/>
                          <a:ea typeface="Times New Roman" panose="02020603050405020304" pitchFamily="18" charset="0"/>
                          <a:cs typeface="Times New Roman" panose="02020603050405020304" pitchFamily="18" charset="0"/>
                        </a:rPr>
                        <a:t>INTERVALO</a:t>
                      </a:r>
                      <a:endParaRPr lang="es-MX"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dirty="0">
                          <a:effectLst/>
                          <a:latin typeface="Times New Roman" panose="02020603050405020304" pitchFamily="18" charset="0"/>
                          <a:ea typeface="Calibri" panose="020F0502020204030204" pitchFamily="34" charset="0"/>
                          <a:cs typeface="Times New Roman" panose="02020603050405020304" pitchFamily="18" charset="0"/>
                        </a:rPr>
                        <a:t>FRECUENCIA</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038993"/>
                  </a:ext>
                </a:extLst>
              </a:tr>
              <a:tr h="161925">
                <a:tc>
                  <a:txBody>
                    <a:bodyPr/>
                    <a:lstStyle/>
                    <a:p>
                      <a:pPr algn="ctr">
                        <a:lnSpc>
                          <a:spcPct val="115000"/>
                        </a:lnSpc>
                        <a:spcAft>
                          <a:spcPts val="1000"/>
                        </a:spcAft>
                      </a:pPr>
                      <a:r>
                        <a:rPr lang="es-ES" sz="28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Times New Roman" panose="02020603050405020304" pitchFamily="18" charset="0"/>
                          <a:ea typeface="Times New Roman" panose="02020603050405020304" pitchFamily="18" charset="0"/>
                          <a:cs typeface="Times New Roman" panose="02020603050405020304" pitchFamily="18" charset="0"/>
                        </a:rPr>
                        <a:t>33.12-35.35</a:t>
                      </a:r>
                      <a:endParaRPr lang="es-MX"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dirty="0">
                          <a:effectLst/>
                          <a:latin typeface="Times New Roman" panose="02020603050405020304" pitchFamily="18" charset="0"/>
                          <a:ea typeface="Calibri" panose="020F0502020204030204" pitchFamily="34" charset="0"/>
                          <a:cs typeface="Times New Roman" panose="02020603050405020304" pitchFamily="18" charset="0"/>
                        </a:rPr>
                        <a:t>1</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0353467"/>
                  </a:ext>
                </a:extLst>
              </a:tr>
              <a:tr h="161925">
                <a:tc>
                  <a:txBody>
                    <a:bodyPr/>
                    <a:lstStyle/>
                    <a:p>
                      <a:pPr algn="ctr">
                        <a:lnSpc>
                          <a:spcPct val="115000"/>
                        </a:lnSpc>
                        <a:spcAft>
                          <a:spcPts val="1000"/>
                        </a:spcAft>
                      </a:pPr>
                      <a:r>
                        <a:rPr lang="es-ES" sz="28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Times New Roman" panose="02020603050405020304" pitchFamily="18" charset="0"/>
                          <a:ea typeface="Times New Roman" panose="02020603050405020304" pitchFamily="18" charset="0"/>
                          <a:cs typeface="Times New Roman" panose="02020603050405020304" pitchFamily="18" charset="0"/>
                        </a:rPr>
                        <a:t>35.35-37.65</a:t>
                      </a:r>
                      <a:endParaRPr lang="es-MX"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dirty="0">
                          <a:effectLst/>
                          <a:latin typeface="Times New Roman" panose="02020603050405020304" pitchFamily="18" charset="0"/>
                          <a:ea typeface="Calibri" panose="020F0502020204030204" pitchFamily="34" charset="0"/>
                          <a:cs typeface="Times New Roman" panose="02020603050405020304" pitchFamily="18" charset="0"/>
                        </a:rPr>
                        <a:t>1</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6236404"/>
                  </a:ext>
                </a:extLst>
              </a:tr>
              <a:tr h="171450">
                <a:tc>
                  <a:txBody>
                    <a:bodyPr/>
                    <a:lstStyle/>
                    <a:p>
                      <a:pPr algn="ctr">
                        <a:lnSpc>
                          <a:spcPct val="115000"/>
                        </a:lnSpc>
                        <a:spcAft>
                          <a:spcPts val="1000"/>
                        </a:spcAft>
                      </a:pPr>
                      <a:r>
                        <a:rPr lang="es-ES" sz="28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Times New Roman" panose="02020603050405020304" pitchFamily="18" charset="0"/>
                          <a:ea typeface="Times New Roman" panose="02020603050405020304" pitchFamily="18" charset="0"/>
                          <a:cs typeface="Times New Roman" panose="02020603050405020304" pitchFamily="18" charset="0"/>
                        </a:rPr>
                        <a:t>37.65-39.38</a:t>
                      </a:r>
                      <a:endParaRPr lang="es-MX"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dirty="0">
                          <a:effectLst/>
                          <a:latin typeface="Times New Roman" panose="02020603050405020304" pitchFamily="18" charset="0"/>
                          <a:ea typeface="Calibri" panose="020F0502020204030204" pitchFamily="34" charset="0"/>
                          <a:cs typeface="Times New Roman" panose="02020603050405020304" pitchFamily="18" charset="0"/>
                        </a:rPr>
                        <a:t>8</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9123231"/>
                  </a:ext>
                </a:extLst>
              </a:tr>
              <a:tr h="209550">
                <a:tc>
                  <a:txBody>
                    <a:bodyPr/>
                    <a:lstStyle/>
                    <a:p>
                      <a:pPr algn="ctr">
                        <a:lnSpc>
                          <a:spcPct val="115000"/>
                        </a:lnSpc>
                        <a:spcAft>
                          <a:spcPts val="1000"/>
                        </a:spcAft>
                      </a:pPr>
                      <a:r>
                        <a:rPr lang="es-ES" sz="28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Times New Roman" panose="02020603050405020304" pitchFamily="18" charset="0"/>
                          <a:ea typeface="Times New Roman" panose="02020603050405020304" pitchFamily="18" charset="0"/>
                          <a:cs typeface="Times New Roman" panose="02020603050405020304" pitchFamily="18" charset="0"/>
                        </a:rPr>
                        <a:t>39.38-42.11</a:t>
                      </a:r>
                      <a:endParaRPr lang="es-MX"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dirty="0">
                          <a:effectLst/>
                          <a:latin typeface="Times New Roman" panose="02020603050405020304" pitchFamily="18" charset="0"/>
                          <a:ea typeface="Calibri" panose="020F0502020204030204" pitchFamily="34" charset="0"/>
                          <a:cs typeface="Times New Roman" panose="02020603050405020304" pitchFamily="18" charset="0"/>
                        </a:rPr>
                        <a:t>13</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701523"/>
                  </a:ext>
                </a:extLst>
              </a:tr>
              <a:tr h="209550">
                <a:tc>
                  <a:txBody>
                    <a:bodyPr/>
                    <a:lstStyle/>
                    <a:p>
                      <a:pPr algn="ctr">
                        <a:lnSpc>
                          <a:spcPct val="115000"/>
                        </a:lnSpc>
                        <a:spcAft>
                          <a:spcPts val="1000"/>
                        </a:spcAft>
                      </a:pPr>
                      <a:r>
                        <a:rPr lang="es-ES" sz="28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Times New Roman" panose="02020603050405020304" pitchFamily="18" charset="0"/>
                          <a:ea typeface="Times New Roman" panose="02020603050405020304" pitchFamily="18" charset="0"/>
                          <a:cs typeface="Times New Roman" panose="02020603050405020304" pitchFamily="18" charset="0"/>
                        </a:rPr>
                        <a:t>42.11-44.34</a:t>
                      </a:r>
                      <a:endParaRPr lang="es-MX"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dirty="0">
                          <a:effectLst/>
                          <a:latin typeface="Times New Roman" panose="02020603050405020304" pitchFamily="18" charset="0"/>
                          <a:ea typeface="Calibri" panose="020F0502020204030204" pitchFamily="34" charset="0"/>
                          <a:cs typeface="Times New Roman" panose="02020603050405020304" pitchFamily="18" charset="0"/>
                        </a:rPr>
                        <a:t>5</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6352977"/>
                  </a:ext>
                </a:extLst>
              </a:tr>
              <a:tr h="209550">
                <a:tc>
                  <a:txBody>
                    <a:bodyPr/>
                    <a:lstStyle/>
                    <a:p>
                      <a:pPr algn="ctr">
                        <a:lnSpc>
                          <a:spcPct val="115000"/>
                        </a:lnSpc>
                        <a:spcAft>
                          <a:spcPts val="1000"/>
                        </a:spcAft>
                      </a:pPr>
                      <a:r>
                        <a:rPr lang="es-ES" sz="28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Times New Roman" panose="02020603050405020304" pitchFamily="18" charset="0"/>
                          <a:ea typeface="Times New Roman" panose="02020603050405020304" pitchFamily="18" charset="0"/>
                          <a:cs typeface="Times New Roman" panose="02020603050405020304" pitchFamily="18" charset="0"/>
                        </a:rPr>
                        <a:t>44.34-46.50</a:t>
                      </a:r>
                      <a:endParaRPr lang="es-MX"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dirty="0">
                          <a:effectLst/>
                          <a:latin typeface="Times New Roman" panose="02020603050405020304" pitchFamily="18" charset="0"/>
                          <a:ea typeface="Calibri" panose="020F0502020204030204" pitchFamily="34" charset="0"/>
                          <a:cs typeface="Times New Roman" panose="02020603050405020304" pitchFamily="18" charset="0"/>
                        </a:rPr>
                        <a:t>2</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8255976"/>
                  </a:ext>
                </a:extLst>
              </a:tr>
            </a:tbl>
          </a:graphicData>
        </a:graphic>
      </p:graphicFrame>
    </p:spTree>
    <p:extLst>
      <p:ext uri="{BB962C8B-B14F-4D97-AF65-F5344CB8AC3E}">
        <p14:creationId xmlns:p14="http://schemas.microsoft.com/office/powerpoint/2010/main" val="1713022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2B52BE-F312-4D80-9BC5-D34B854EBB31}"/>
              </a:ext>
            </a:extLst>
          </p:cNvPr>
          <p:cNvSpPr>
            <a:spLocks noGrp="1"/>
          </p:cNvSpPr>
          <p:nvPr>
            <p:ph type="title"/>
          </p:nvPr>
        </p:nvSpPr>
        <p:spPr>
          <a:xfrm>
            <a:off x="700414" y="252391"/>
            <a:ext cx="10515600" cy="574327"/>
          </a:xfrm>
        </p:spPr>
        <p:txBody>
          <a:bodyPr>
            <a:normAutofit/>
          </a:bodyPr>
          <a:lstStyle/>
          <a:p>
            <a:r>
              <a:rPr lang="es-MX" sz="2800" b="1" dirty="0">
                <a:latin typeface="Times New Roman" panose="02020603050405020304" pitchFamily="18" charset="0"/>
                <a:cs typeface="Times New Roman" panose="02020603050405020304" pitchFamily="18" charset="0"/>
              </a:rPr>
              <a:t>PROCEDIMIENTO PARA EL HISTOGRAMA</a:t>
            </a:r>
            <a:endParaRPr lang="es-MX" sz="2800"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EDF9BCB5-4F03-4A7F-88FC-6727F1048378}"/>
              </a:ext>
            </a:extLst>
          </p:cNvPr>
          <p:cNvSpPr>
            <a:spLocks noGrp="1"/>
          </p:cNvSpPr>
          <p:nvPr>
            <p:ph idx="1"/>
          </p:nvPr>
        </p:nvSpPr>
        <p:spPr>
          <a:xfrm>
            <a:off x="838200" y="826719"/>
            <a:ext cx="10936266" cy="1276766"/>
          </a:xfrm>
        </p:spPr>
        <p:txBody>
          <a:bodyPr/>
          <a:lstStyle/>
          <a:p>
            <a:r>
              <a:rPr lang="es-MX" b="1" dirty="0">
                <a:latin typeface="Times New Roman" panose="02020603050405020304" pitchFamily="18" charset="0"/>
                <a:cs typeface="Times New Roman" panose="02020603050405020304" pitchFamily="18" charset="0"/>
              </a:rPr>
              <a:t>PASO 7. Las frecuencias relativas de cada intervalo de clase. Las frecuencias relativas se obtienen dividiendo cada frecuencia por el total de datos, como se puede ver en la tabla  siguiente</a:t>
            </a:r>
            <a:endParaRPr lang="es-MX" dirty="0">
              <a:latin typeface="Times New Roman" panose="02020603050405020304" pitchFamily="18" charset="0"/>
              <a:cs typeface="Times New Roman" panose="02020603050405020304" pitchFamily="18" charset="0"/>
            </a:endParaRPr>
          </a:p>
          <a:p>
            <a:endParaRPr lang="es-MX" dirty="0"/>
          </a:p>
        </p:txBody>
      </p:sp>
      <p:graphicFrame>
        <p:nvGraphicFramePr>
          <p:cNvPr id="4" name="Tabla 3">
            <a:extLst>
              <a:ext uri="{FF2B5EF4-FFF2-40B4-BE49-F238E27FC236}">
                <a16:creationId xmlns:a16="http://schemas.microsoft.com/office/drawing/2014/main" id="{FFF609F2-3F57-46FA-818C-7680EEA71674}"/>
              </a:ext>
            </a:extLst>
          </p:cNvPr>
          <p:cNvGraphicFramePr>
            <a:graphicFrameLocks noGrp="1"/>
          </p:cNvGraphicFramePr>
          <p:nvPr>
            <p:extLst>
              <p:ext uri="{D42A27DB-BD31-4B8C-83A1-F6EECF244321}">
                <p14:modId xmlns:p14="http://schemas.microsoft.com/office/powerpoint/2010/main" val="1179038955"/>
              </p:ext>
            </p:extLst>
          </p:nvPr>
        </p:nvGraphicFramePr>
        <p:xfrm>
          <a:off x="838200" y="2293984"/>
          <a:ext cx="9931400" cy="3650234"/>
        </p:xfrm>
        <a:graphic>
          <a:graphicData uri="http://schemas.openxmlformats.org/drawingml/2006/table">
            <a:tbl>
              <a:tblPr/>
              <a:tblGrid>
                <a:gridCol w="1767941">
                  <a:extLst>
                    <a:ext uri="{9D8B030D-6E8A-4147-A177-3AD203B41FA5}">
                      <a16:colId xmlns:a16="http://schemas.microsoft.com/office/drawing/2014/main" val="3378678960"/>
                    </a:ext>
                  </a:extLst>
                </a:gridCol>
                <a:gridCol w="2721153">
                  <a:extLst>
                    <a:ext uri="{9D8B030D-6E8A-4147-A177-3AD203B41FA5}">
                      <a16:colId xmlns:a16="http://schemas.microsoft.com/office/drawing/2014/main" val="3243929126"/>
                    </a:ext>
                  </a:extLst>
                </a:gridCol>
                <a:gridCol w="2721153">
                  <a:extLst>
                    <a:ext uri="{9D8B030D-6E8A-4147-A177-3AD203B41FA5}">
                      <a16:colId xmlns:a16="http://schemas.microsoft.com/office/drawing/2014/main" val="940603361"/>
                    </a:ext>
                  </a:extLst>
                </a:gridCol>
                <a:gridCol w="2721153">
                  <a:extLst>
                    <a:ext uri="{9D8B030D-6E8A-4147-A177-3AD203B41FA5}">
                      <a16:colId xmlns:a16="http://schemas.microsoft.com/office/drawing/2014/main" val="3405004953"/>
                    </a:ext>
                  </a:extLst>
                </a:gridCol>
              </a:tblGrid>
              <a:tr h="161925">
                <a:tc>
                  <a:txBody>
                    <a:bodyPr/>
                    <a:lstStyle/>
                    <a:p>
                      <a:pPr algn="ctr">
                        <a:lnSpc>
                          <a:spcPct val="115000"/>
                        </a:lnSpc>
                        <a:spcAft>
                          <a:spcPts val="1000"/>
                        </a:spcAft>
                      </a:pPr>
                      <a:r>
                        <a:rPr lang="es-ES" sz="2800" b="1" dirty="0">
                          <a:effectLst/>
                          <a:latin typeface="Times New Roman" panose="02020603050405020304" pitchFamily="18" charset="0"/>
                          <a:ea typeface="Times New Roman" panose="02020603050405020304" pitchFamily="18" charset="0"/>
                          <a:cs typeface="Times New Roman" panose="02020603050405020304" pitchFamily="18" charset="0"/>
                        </a:rPr>
                        <a:t>CLASE</a:t>
                      </a:r>
                      <a:endParaRPr lang="es-MX"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Times New Roman" panose="02020603050405020304" pitchFamily="18" charset="0"/>
                          <a:ea typeface="Times New Roman" panose="02020603050405020304" pitchFamily="18" charset="0"/>
                          <a:cs typeface="Times New Roman" panose="02020603050405020304" pitchFamily="18" charset="0"/>
                        </a:rPr>
                        <a:t>INTERVALO</a:t>
                      </a:r>
                      <a:endParaRPr lang="es-MX"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b="1" dirty="0">
                          <a:effectLst/>
                          <a:latin typeface="Times New Roman" panose="02020603050405020304" pitchFamily="18" charset="0"/>
                          <a:ea typeface="Calibri" panose="020F0502020204030204" pitchFamily="34" charset="0"/>
                          <a:cs typeface="Times New Roman" panose="02020603050405020304" pitchFamily="18" charset="0"/>
                        </a:rPr>
                        <a:t>FRECUENCIA</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b="1" dirty="0">
                          <a:effectLst/>
                          <a:latin typeface="Times New Roman" panose="02020603050405020304" pitchFamily="18" charset="0"/>
                          <a:ea typeface="Calibri" panose="020F0502020204030204" pitchFamily="34" charset="0"/>
                          <a:cs typeface="Times New Roman" panose="02020603050405020304" pitchFamily="18" charset="0"/>
                        </a:rPr>
                        <a:t>FRECUENCIA RELATIVA</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038993"/>
                  </a:ext>
                </a:extLst>
              </a:tr>
              <a:tr h="161925">
                <a:tc>
                  <a:txBody>
                    <a:bodyPr/>
                    <a:lstStyle/>
                    <a:p>
                      <a:pPr algn="ctr">
                        <a:lnSpc>
                          <a:spcPct val="115000"/>
                        </a:lnSpc>
                        <a:spcAft>
                          <a:spcPts val="1000"/>
                        </a:spcAft>
                      </a:pPr>
                      <a:r>
                        <a:rPr lang="es-ES" sz="28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Times New Roman" panose="02020603050405020304" pitchFamily="18" charset="0"/>
                          <a:ea typeface="Times New Roman" panose="02020603050405020304" pitchFamily="18" charset="0"/>
                          <a:cs typeface="Times New Roman" panose="02020603050405020304" pitchFamily="18" charset="0"/>
                        </a:rPr>
                        <a:t>33.12-35.35</a:t>
                      </a:r>
                      <a:endParaRPr lang="es-MX"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b="1" dirty="0">
                          <a:effectLst/>
                          <a:latin typeface="Times New Roman" panose="02020603050405020304" pitchFamily="18" charset="0"/>
                          <a:ea typeface="Calibri" panose="020F0502020204030204" pitchFamily="34" charset="0"/>
                          <a:cs typeface="Times New Roman" panose="02020603050405020304" pitchFamily="18" charset="0"/>
                        </a:rPr>
                        <a:t>1</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b="1" dirty="0">
                          <a:effectLst/>
                          <a:latin typeface="Times New Roman" panose="02020603050405020304" pitchFamily="18" charset="0"/>
                          <a:ea typeface="Calibri" panose="020F0502020204030204" pitchFamily="34" charset="0"/>
                          <a:cs typeface="Times New Roman" panose="02020603050405020304" pitchFamily="18" charset="0"/>
                        </a:rPr>
                        <a:t>0.033</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0353467"/>
                  </a:ext>
                </a:extLst>
              </a:tr>
              <a:tr h="161925">
                <a:tc>
                  <a:txBody>
                    <a:bodyPr/>
                    <a:lstStyle/>
                    <a:p>
                      <a:pPr algn="ctr">
                        <a:lnSpc>
                          <a:spcPct val="115000"/>
                        </a:lnSpc>
                        <a:spcAft>
                          <a:spcPts val="1000"/>
                        </a:spcAft>
                      </a:pPr>
                      <a:r>
                        <a:rPr lang="es-ES" sz="28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Times New Roman" panose="02020603050405020304" pitchFamily="18" charset="0"/>
                          <a:ea typeface="Times New Roman" panose="02020603050405020304" pitchFamily="18" charset="0"/>
                          <a:cs typeface="Times New Roman" panose="02020603050405020304" pitchFamily="18" charset="0"/>
                        </a:rPr>
                        <a:t>35.35-37.65</a:t>
                      </a:r>
                      <a:endParaRPr lang="es-MX"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b="1" dirty="0">
                          <a:effectLst/>
                          <a:latin typeface="Times New Roman" panose="02020603050405020304" pitchFamily="18" charset="0"/>
                          <a:ea typeface="Calibri" panose="020F0502020204030204" pitchFamily="34" charset="0"/>
                          <a:cs typeface="Times New Roman" panose="02020603050405020304" pitchFamily="18" charset="0"/>
                        </a:rPr>
                        <a:t>1</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b="1" dirty="0">
                          <a:effectLst/>
                          <a:latin typeface="Times New Roman" panose="02020603050405020304" pitchFamily="18" charset="0"/>
                          <a:ea typeface="Calibri" panose="020F0502020204030204" pitchFamily="34" charset="0"/>
                          <a:cs typeface="Times New Roman" panose="02020603050405020304" pitchFamily="18" charset="0"/>
                        </a:rPr>
                        <a:t>0.033</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6236404"/>
                  </a:ext>
                </a:extLst>
              </a:tr>
              <a:tr h="171450">
                <a:tc>
                  <a:txBody>
                    <a:bodyPr/>
                    <a:lstStyle/>
                    <a:p>
                      <a:pPr algn="ctr">
                        <a:lnSpc>
                          <a:spcPct val="115000"/>
                        </a:lnSpc>
                        <a:spcAft>
                          <a:spcPts val="1000"/>
                        </a:spcAft>
                      </a:pPr>
                      <a:r>
                        <a:rPr lang="es-ES" sz="28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Times New Roman" panose="02020603050405020304" pitchFamily="18" charset="0"/>
                          <a:ea typeface="Times New Roman" panose="02020603050405020304" pitchFamily="18" charset="0"/>
                          <a:cs typeface="Times New Roman" panose="02020603050405020304" pitchFamily="18" charset="0"/>
                        </a:rPr>
                        <a:t>37.65-39.38</a:t>
                      </a:r>
                      <a:endParaRPr lang="es-MX"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b="1" dirty="0">
                          <a:effectLst/>
                          <a:latin typeface="Times New Roman" panose="02020603050405020304" pitchFamily="18" charset="0"/>
                          <a:ea typeface="Calibri" panose="020F0502020204030204" pitchFamily="34" charset="0"/>
                          <a:cs typeface="Times New Roman" panose="02020603050405020304" pitchFamily="18" charset="0"/>
                        </a:rPr>
                        <a:t>8</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b="1" dirty="0">
                          <a:effectLst/>
                          <a:latin typeface="Times New Roman" panose="02020603050405020304" pitchFamily="18" charset="0"/>
                          <a:ea typeface="Calibri" panose="020F0502020204030204" pitchFamily="34" charset="0"/>
                          <a:cs typeface="Times New Roman" panose="02020603050405020304" pitchFamily="18" charset="0"/>
                        </a:rPr>
                        <a:t>0.266</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9123231"/>
                  </a:ext>
                </a:extLst>
              </a:tr>
              <a:tr h="209550">
                <a:tc>
                  <a:txBody>
                    <a:bodyPr/>
                    <a:lstStyle/>
                    <a:p>
                      <a:pPr algn="ctr">
                        <a:lnSpc>
                          <a:spcPct val="115000"/>
                        </a:lnSpc>
                        <a:spcAft>
                          <a:spcPts val="1000"/>
                        </a:spcAft>
                      </a:pPr>
                      <a:r>
                        <a:rPr lang="es-ES" sz="28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Times New Roman" panose="02020603050405020304" pitchFamily="18" charset="0"/>
                          <a:ea typeface="Times New Roman" panose="02020603050405020304" pitchFamily="18" charset="0"/>
                          <a:cs typeface="Times New Roman" panose="02020603050405020304" pitchFamily="18" charset="0"/>
                        </a:rPr>
                        <a:t>39.38-42.11</a:t>
                      </a:r>
                      <a:endParaRPr lang="es-MX"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b="1" dirty="0">
                          <a:effectLst/>
                          <a:latin typeface="Times New Roman" panose="02020603050405020304" pitchFamily="18" charset="0"/>
                          <a:ea typeface="Calibri" panose="020F0502020204030204" pitchFamily="34" charset="0"/>
                          <a:cs typeface="Times New Roman" panose="02020603050405020304" pitchFamily="18" charset="0"/>
                        </a:rPr>
                        <a:t>13</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b="1" dirty="0">
                          <a:effectLst/>
                          <a:latin typeface="Times New Roman" panose="02020603050405020304" pitchFamily="18" charset="0"/>
                          <a:ea typeface="Calibri" panose="020F0502020204030204" pitchFamily="34" charset="0"/>
                          <a:cs typeface="Times New Roman" panose="02020603050405020304" pitchFamily="18" charset="0"/>
                        </a:rPr>
                        <a:t>0.43</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701523"/>
                  </a:ext>
                </a:extLst>
              </a:tr>
              <a:tr h="209550">
                <a:tc>
                  <a:txBody>
                    <a:bodyPr/>
                    <a:lstStyle/>
                    <a:p>
                      <a:pPr algn="ctr">
                        <a:lnSpc>
                          <a:spcPct val="115000"/>
                        </a:lnSpc>
                        <a:spcAft>
                          <a:spcPts val="1000"/>
                        </a:spcAft>
                      </a:pPr>
                      <a:r>
                        <a:rPr lang="es-ES" sz="28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Times New Roman" panose="02020603050405020304" pitchFamily="18" charset="0"/>
                          <a:ea typeface="Times New Roman" panose="02020603050405020304" pitchFamily="18" charset="0"/>
                          <a:cs typeface="Times New Roman" panose="02020603050405020304" pitchFamily="18" charset="0"/>
                        </a:rPr>
                        <a:t>42.11-44.34</a:t>
                      </a:r>
                      <a:endParaRPr lang="es-MX"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b="1" dirty="0">
                          <a:effectLst/>
                          <a:latin typeface="Times New Roman" panose="02020603050405020304" pitchFamily="18" charset="0"/>
                          <a:ea typeface="Calibri" panose="020F0502020204030204" pitchFamily="34" charset="0"/>
                          <a:cs typeface="Times New Roman" panose="02020603050405020304" pitchFamily="18" charset="0"/>
                        </a:rPr>
                        <a:t>5</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b="1" dirty="0">
                          <a:effectLst/>
                          <a:latin typeface="Times New Roman" panose="02020603050405020304" pitchFamily="18" charset="0"/>
                          <a:ea typeface="Calibri" panose="020F0502020204030204" pitchFamily="34" charset="0"/>
                          <a:cs typeface="Times New Roman" panose="02020603050405020304" pitchFamily="18" charset="0"/>
                        </a:rPr>
                        <a:t>0.16</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6352977"/>
                  </a:ext>
                </a:extLst>
              </a:tr>
              <a:tr h="209550">
                <a:tc>
                  <a:txBody>
                    <a:bodyPr/>
                    <a:lstStyle/>
                    <a:p>
                      <a:pPr algn="ctr">
                        <a:lnSpc>
                          <a:spcPct val="115000"/>
                        </a:lnSpc>
                        <a:spcAft>
                          <a:spcPts val="1000"/>
                        </a:spcAft>
                      </a:pPr>
                      <a:r>
                        <a:rPr lang="es-ES" sz="28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MX"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2800" b="1" dirty="0">
                          <a:effectLst/>
                          <a:latin typeface="Times New Roman" panose="02020603050405020304" pitchFamily="18" charset="0"/>
                          <a:ea typeface="Times New Roman" panose="02020603050405020304" pitchFamily="18" charset="0"/>
                          <a:cs typeface="Times New Roman" panose="02020603050405020304" pitchFamily="18" charset="0"/>
                        </a:rPr>
                        <a:t>44.34-46.50</a:t>
                      </a:r>
                      <a:endParaRPr lang="es-MX"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b="1" dirty="0">
                          <a:effectLst/>
                          <a:latin typeface="Times New Roman" panose="02020603050405020304" pitchFamily="18" charset="0"/>
                          <a:ea typeface="Calibri" panose="020F0502020204030204" pitchFamily="34" charset="0"/>
                          <a:cs typeface="Times New Roman" panose="02020603050405020304" pitchFamily="18" charset="0"/>
                        </a:rPr>
                        <a:t>2</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800" b="1" dirty="0">
                          <a:effectLst/>
                          <a:latin typeface="Times New Roman" panose="02020603050405020304" pitchFamily="18" charset="0"/>
                          <a:ea typeface="Calibri" panose="020F0502020204030204" pitchFamily="34" charset="0"/>
                          <a:cs typeface="Times New Roman" panose="02020603050405020304" pitchFamily="18" charset="0"/>
                        </a:rPr>
                        <a:t>0.066</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8255976"/>
                  </a:ext>
                </a:extLst>
              </a:tr>
            </a:tbl>
          </a:graphicData>
        </a:graphic>
      </p:graphicFrame>
    </p:spTree>
    <p:extLst>
      <p:ext uri="{BB962C8B-B14F-4D97-AF65-F5344CB8AC3E}">
        <p14:creationId xmlns:p14="http://schemas.microsoft.com/office/powerpoint/2010/main" val="978851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9ABABD-3036-4968-AE7B-E7D30AF8FB76}"/>
              </a:ext>
            </a:extLst>
          </p:cNvPr>
          <p:cNvSpPr>
            <a:spLocks noGrp="1"/>
          </p:cNvSpPr>
          <p:nvPr>
            <p:ph type="title"/>
          </p:nvPr>
        </p:nvSpPr>
        <p:spPr>
          <a:xfrm>
            <a:off x="838200" y="365125"/>
            <a:ext cx="10515600" cy="980959"/>
          </a:xfrm>
        </p:spPr>
        <p:txBody>
          <a:bodyPr>
            <a:normAutofit/>
          </a:bodyPr>
          <a:lstStyle/>
          <a:p>
            <a:r>
              <a:rPr lang="es-ES" sz="4000" dirty="0">
                <a:latin typeface="Gabriola" panose="04040605051002020D02" pitchFamily="82" charset="0"/>
              </a:rPr>
              <a:t>POBLACIÓN, MUESTRA, PÁRAMETROS Y ESTADISTICOS. </a:t>
            </a:r>
          </a:p>
        </p:txBody>
      </p:sp>
      <p:pic>
        <p:nvPicPr>
          <p:cNvPr id="5" name="Marcador de contenido 4">
            <a:extLst>
              <a:ext uri="{FF2B5EF4-FFF2-40B4-BE49-F238E27FC236}">
                <a16:creationId xmlns:a16="http://schemas.microsoft.com/office/drawing/2014/main" id="{E92CC706-EFC6-4977-8BE6-432892550F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1034" y="1607694"/>
            <a:ext cx="6366008" cy="4538230"/>
          </a:xfrm>
        </p:spPr>
      </p:pic>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DF392886-1C88-43C3-B7FC-090583FF6BA3}"/>
                  </a:ext>
                </a:extLst>
              </p:cNvPr>
              <p:cNvSpPr txBox="1"/>
              <p:nvPr/>
            </p:nvSpPr>
            <p:spPr>
              <a:xfrm>
                <a:off x="838200" y="1709530"/>
                <a:ext cx="2022604" cy="3231654"/>
              </a:xfrm>
              <a:prstGeom prst="rect">
                <a:avLst/>
              </a:prstGeom>
              <a:noFill/>
            </p:spPr>
            <p:txBody>
              <a:bodyPr wrap="square" rtlCol="0">
                <a:spAutoFit/>
              </a:bodyPr>
              <a:lstStyle/>
              <a:p>
                <a:r>
                  <a:rPr lang="es-ES" sz="2800" dirty="0">
                    <a:solidFill>
                      <a:schemeClr val="accent1">
                        <a:lumMod val="50000"/>
                      </a:schemeClr>
                    </a:solidFill>
                    <a:latin typeface="Gabriola" panose="04040605051002020D02" pitchFamily="82" charset="0"/>
                  </a:rPr>
                  <a:t>Parámetros generalmente  desconocidos</a:t>
                </a:r>
                <a:endParaRPr lang="es-ES" sz="4400" dirty="0">
                  <a:solidFill>
                    <a:schemeClr val="accent1">
                      <a:lumMod val="50000"/>
                    </a:schemeClr>
                  </a:solidFill>
                  <a:latin typeface="Gabriola" panose="04040605051002020D02" pitchFamily="82" charset="0"/>
                </a:endParaRPr>
              </a:p>
              <a:p>
                <a:r>
                  <a:rPr lang="es-ES" sz="4000" dirty="0"/>
                  <a:t>  µ</a:t>
                </a:r>
              </a:p>
              <a:p>
                <a:r>
                  <a:rPr lang="es-ES" sz="4000" b="1" dirty="0">
                    <a:ea typeface="Cambria Math" panose="02040503050406030204" pitchFamily="18" charset="0"/>
                  </a:rPr>
                  <a:t> </a:t>
                </a:r>
                <a14:m>
                  <m:oMath xmlns:m="http://schemas.openxmlformats.org/officeDocument/2006/math">
                    <m:r>
                      <a:rPr lang="el-GR" sz="4000" b="1" i="1" smtClean="0">
                        <a:latin typeface="Cambria Math" panose="02040503050406030204" pitchFamily="18" charset="0"/>
                        <a:ea typeface="Cambria Math" panose="02040503050406030204" pitchFamily="18" charset="0"/>
                      </a:rPr>
                      <m:t>𝝈</m:t>
                    </m:r>
                  </m:oMath>
                </a14:m>
                <a:endParaRPr lang="es-ES" sz="4000" dirty="0"/>
              </a:p>
              <a:p>
                <a:r>
                  <a:rPr lang="es-ES" sz="4000" dirty="0"/>
                  <a:t> </a:t>
                </a:r>
                <a14:m>
                  <m:oMath xmlns:m="http://schemas.openxmlformats.org/officeDocument/2006/math">
                    <m:sSup>
                      <m:sSupPr>
                        <m:ctrlPr>
                          <a:rPr lang="el-GR" sz="4000" i="1" smtClean="0">
                            <a:latin typeface="Cambria Math" panose="02040503050406030204" pitchFamily="18" charset="0"/>
                          </a:rPr>
                        </m:ctrlPr>
                      </m:sSupPr>
                      <m:e>
                        <m:r>
                          <a:rPr lang="el-GR" sz="4000" b="1" i="1" smtClean="0">
                            <a:latin typeface="Cambria Math" panose="02040503050406030204" pitchFamily="18" charset="0"/>
                            <a:ea typeface="Cambria Math" panose="02040503050406030204" pitchFamily="18" charset="0"/>
                          </a:rPr>
                          <m:t>𝝈</m:t>
                        </m:r>
                      </m:e>
                      <m:sup>
                        <m:r>
                          <a:rPr lang="es-ES" sz="4000" b="0" i="1" smtClean="0">
                            <a:latin typeface="Cambria Math" panose="02040503050406030204" pitchFamily="18" charset="0"/>
                          </a:rPr>
                          <m:t>2</m:t>
                        </m:r>
                      </m:sup>
                    </m:sSup>
                  </m:oMath>
                </a14:m>
                <a:endParaRPr lang="es-ES" sz="4000" dirty="0"/>
              </a:p>
            </p:txBody>
          </p:sp>
        </mc:Choice>
        <mc:Fallback xmlns="">
          <p:sp>
            <p:nvSpPr>
              <p:cNvPr id="6" name="CuadroTexto 5">
                <a:extLst>
                  <a:ext uri="{FF2B5EF4-FFF2-40B4-BE49-F238E27FC236}">
                    <a16:creationId xmlns:a16="http://schemas.microsoft.com/office/drawing/2014/main" id="{DF392886-1C88-43C3-B7FC-090583FF6BA3}"/>
                  </a:ext>
                </a:extLst>
              </p:cNvPr>
              <p:cNvSpPr txBox="1">
                <a:spLocks noRot="1" noChangeAspect="1" noMove="1" noResize="1" noEditPoints="1" noAdjustHandles="1" noChangeArrowheads="1" noChangeShapeType="1" noTextEdit="1"/>
              </p:cNvSpPr>
              <p:nvPr/>
            </p:nvSpPr>
            <p:spPr>
              <a:xfrm>
                <a:off x="838200" y="1709530"/>
                <a:ext cx="2022604" cy="3231654"/>
              </a:xfrm>
              <a:prstGeom prst="rect">
                <a:avLst/>
              </a:prstGeom>
              <a:blipFill>
                <a:blip r:embed="rId3"/>
                <a:stretch>
                  <a:fillRect l="-6344" t="-188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D1FD205D-431C-454A-950D-F742BEE9419D}"/>
                  </a:ext>
                </a:extLst>
              </p:cNvPr>
              <p:cNvSpPr txBox="1"/>
              <p:nvPr/>
            </p:nvSpPr>
            <p:spPr>
              <a:xfrm>
                <a:off x="9279004" y="1632721"/>
                <a:ext cx="2398643" cy="5206389"/>
              </a:xfrm>
              <a:prstGeom prst="rect">
                <a:avLst/>
              </a:prstGeom>
              <a:noFill/>
            </p:spPr>
            <p:txBody>
              <a:bodyPr wrap="square" rtlCol="0">
                <a:spAutoFit/>
              </a:bodyPr>
              <a:lstStyle/>
              <a:p>
                <a:r>
                  <a:rPr lang="es-ES" dirty="0"/>
                  <a:t>       </a:t>
                </a:r>
                <a:r>
                  <a:rPr lang="es-ES" sz="2800" dirty="0">
                    <a:solidFill>
                      <a:schemeClr val="accent1">
                        <a:lumMod val="50000"/>
                      </a:schemeClr>
                    </a:solidFill>
                    <a:latin typeface="Gabriola" panose="04040605051002020D02" pitchFamily="82" charset="0"/>
                  </a:rPr>
                  <a:t>Estadísticos </a:t>
                </a:r>
              </a:p>
              <a:p>
                <a:r>
                  <a:rPr lang="es-ES" sz="2800" dirty="0">
                    <a:solidFill>
                      <a:schemeClr val="accent1">
                        <a:lumMod val="50000"/>
                      </a:schemeClr>
                    </a:solidFill>
                    <a:latin typeface="Gabriola" panose="04040605051002020D02" pitchFamily="82" charset="0"/>
                  </a:rPr>
                  <a:t>        Estimados</a:t>
                </a:r>
                <a:endParaRPr lang="es-ES" sz="2800" b="1" dirty="0">
                  <a:solidFill>
                    <a:schemeClr val="accent1">
                      <a:lumMod val="50000"/>
                    </a:schemeClr>
                  </a:solidFill>
                  <a:latin typeface="Gabriola" panose="04040605051002020D02" pitchFamily="82" charset="0"/>
                </a:endParaRPr>
              </a:p>
              <a:p>
                <a:pPr/>
                <a14:m>
                  <m:oMathPara xmlns:m="http://schemas.openxmlformats.org/officeDocument/2006/math">
                    <m:oMathParaPr>
                      <m:jc m:val="centerGroup"/>
                    </m:oMathParaPr>
                    <m:oMath xmlns:m="http://schemas.openxmlformats.org/officeDocument/2006/math">
                      <m:acc>
                        <m:accPr>
                          <m:chr m:val="̅"/>
                          <m:ctrlPr>
                            <a:rPr lang="es-ES" sz="4000" b="1" i="1" smtClean="0">
                              <a:latin typeface="Cambria Math" panose="02040503050406030204" pitchFamily="18" charset="0"/>
                            </a:rPr>
                          </m:ctrlPr>
                        </m:accPr>
                        <m:e>
                          <m:r>
                            <a:rPr lang="es-ES" sz="4000" b="1" i="1" smtClean="0">
                              <a:latin typeface="Cambria Math" panose="02040503050406030204" pitchFamily="18" charset="0"/>
                            </a:rPr>
                            <m:t>𝒙</m:t>
                          </m:r>
                        </m:e>
                      </m:acc>
                    </m:oMath>
                  </m:oMathPara>
                </a14:m>
                <a:endParaRPr lang="es-ES" sz="4000" b="1" dirty="0"/>
              </a:p>
              <a:p>
                <a:pPr/>
                <a14:m>
                  <m:oMathPara xmlns:m="http://schemas.openxmlformats.org/officeDocument/2006/math">
                    <m:oMathParaPr>
                      <m:jc m:val="centerGroup"/>
                    </m:oMathParaPr>
                    <m:oMath xmlns:m="http://schemas.openxmlformats.org/officeDocument/2006/math">
                      <m:r>
                        <a:rPr lang="es-ES" sz="4000" b="1" i="1" smtClean="0">
                          <a:latin typeface="Cambria Math" panose="02040503050406030204" pitchFamily="18" charset="0"/>
                        </a:rPr>
                        <m:t>𝑺</m:t>
                      </m:r>
                    </m:oMath>
                  </m:oMathPara>
                </a14:m>
                <a:endParaRPr lang="es-ES" sz="4000" b="1" dirty="0"/>
              </a:p>
              <a:p>
                <a:pPr/>
                <a14:m>
                  <m:oMathPara xmlns:m="http://schemas.openxmlformats.org/officeDocument/2006/math">
                    <m:oMathParaPr>
                      <m:jc m:val="centerGroup"/>
                    </m:oMathParaPr>
                    <m:oMath xmlns:m="http://schemas.openxmlformats.org/officeDocument/2006/math">
                      <m:sSup>
                        <m:sSupPr>
                          <m:ctrlPr>
                            <a:rPr lang="es-ES" sz="4000" b="1" i="1" smtClean="0">
                              <a:latin typeface="Cambria Math" panose="02040503050406030204" pitchFamily="18" charset="0"/>
                            </a:rPr>
                          </m:ctrlPr>
                        </m:sSupPr>
                        <m:e>
                          <m:r>
                            <a:rPr lang="es-ES" sz="4000" b="1" i="1" smtClean="0">
                              <a:latin typeface="Cambria Math" panose="02040503050406030204" pitchFamily="18" charset="0"/>
                            </a:rPr>
                            <m:t>𝑺</m:t>
                          </m:r>
                        </m:e>
                        <m:sup>
                          <m:r>
                            <a:rPr lang="es-ES" sz="4000" b="1" i="1" smtClean="0">
                              <a:latin typeface="Cambria Math" panose="02040503050406030204" pitchFamily="18" charset="0"/>
                            </a:rPr>
                            <m:t>𝟐</m:t>
                          </m:r>
                        </m:sup>
                      </m:sSup>
                    </m:oMath>
                  </m:oMathPara>
                </a14:m>
                <a:endParaRPr lang="es-ES" sz="4000" b="1"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p:txBody>
          </p:sp>
        </mc:Choice>
        <mc:Fallback xmlns="">
          <p:sp>
            <p:nvSpPr>
              <p:cNvPr id="7" name="CuadroTexto 6">
                <a:extLst>
                  <a:ext uri="{FF2B5EF4-FFF2-40B4-BE49-F238E27FC236}">
                    <a16:creationId xmlns:a16="http://schemas.microsoft.com/office/drawing/2014/main" id="{D1FD205D-431C-454A-950D-F742BEE9419D}"/>
                  </a:ext>
                </a:extLst>
              </p:cNvPr>
              <p:cNvSpPr txBox="1">
                <a:spLocks noRot="1" noChangeAspect="1" noMove="1" noResize="1" noEditPoints="1" noAdjustHandles="1" noChangeArrowheads="1" noChangeShapeType="1" noTextEdit="1"/>
              </p:cNvSpPr>
              <p:nvPr/>
            </p:nvSpPr>
            <p:spPr>
              <a:xfrm>
                <a:off x="9279004" y="1632721"/>
                <a:ext cx="2398643" cy="5206389"/>
              </a:xfrm>
              <a:prstGeom prst="rect">
                <a:avLst/>
              </a:prstGeom>
              <a:blipFill>
                <a:blip r:embed="rId4"/>
                <a:stretch>
                  <a:fillRect t="-1288"/>
                </a:stretch>
              </a:blipFill>
            </p:spPr>
            <p:txBody>
              <a:bodyPr/>
              <a:lstStyle/>
              <a:p>
                <a:r>
                  <a:rPr lang="es-ES">
                    <a:noFill/>
                  </a:rPr>
                  <a:t> </a:t>
                </a:r>
              </a:p>
            </p:txBody>
          </p:sp>
        </mc:Fallback>
      </mc:AlternateContent>
      <p:cxnSp>
        <p:nvCxnSpPr>
          <p:cNvPr id="11" name="Conector recto de flecha 10">
            <a:extLst>
              <a:ext uri="{FF2B5EF4-FFF2-40B4-BE49-F238E27FC236}">
                <a16:creationId xmlns:a16="http://schemas.microsoft.com/office/drawing/2014/main" id="{095320ED-A70C-4CE1-AA8F-2BDBA747E258}"/>
              </a:ext>
            </a:extLst>
          </p:cNvPr>
          <p:cNvCxnSpPr>
            <a:cxnSpLocks/>
          </p:cNvCxnSpPr>
          <p:nvPr/>
        </p:nvCxnSpPr>
        <p:spPr>
          <a:xfrm flipV="1">
            <a:off x="2517913" y="1908313"/>
            <a:ext cx="954157" cy="25179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5" name="Conector recto de flecha 24">
            <a:extLst>
              <a:ext uri="{FF2B5EF4-FFF2-40B4-BE49-F238E27FC236}">
                <a16:creationId xmlns:a16="http://schemas.microsoft.com/office/drawing/2014/main" id="{1F170BA7-F171-4989-B207-CEAD163C0E05}"/>
              </a:ext>
            </a:extLst>
          </p:cNvPr>
          <p:cNvCxnSpPr>
            <a:cxnSpLocks/>
          </p:cNvCxnSpPr>
          <p:nvPr/>
        </p:nvCxnSpPr>
        <p:spPr>
          <a:xfrm flipV="1">
            <a:off x="9025621" y="2855934"/>
            <a:ext cx="581842" cy="77464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0" name="Imagen 9">
            <a:extLst>
              <a:ext uri="{FF2B5EF4-FFF2-40B4-BE49-F238E27FC236}">
                <a16:creationId xmlns:a16="http://schemas.microsoft.com/office/drawing/2014/main" id="{6EE552B3-C1E2-473F-8056-C542B70A2559}"/>
              </a:ext>
            </a:extLst>
          </p:cNvPr>
          <p:cNvPicPr>
            <a:picLocks noChangeAspect="1"/>
          </p:cNvPicPr>
          <p:nvPr/>
        </p:nvPicPr>
        <p:blipFill>
          <a:blip r:embed="rId5"/>
          <a:stretch>
            <a:fillRect/>
          </a:stretch>
        </p:blipFill>
        <p:spPr>
          <a:xfrm rot="4531230">
            <a:off x="5416536" y="3845675"/>
            <a:ext cx="776283" cy="1002111"/>
          </a:xfrm>
          <a:prstGeom prst="rect">
            <a:avLst/>
          </a:prstGeom>
        </p:spPr>
      </p:pic>
      <p:pic>
        <p:nvPicPr>
          <p:cNvPr id="12" name="Imagen 11">
            <a:extLst>
              <a:ext uri="{FF2B5EF4-FFF2-40B4-BE49-F238E27FC236}">
                <a16:creationId xmlns:a16="http://schemas.microsoft.com/office/drawing/2014/main" id="{9074D2BD-8DB8-48B8-AD9A-937BB35F70CD}"/>
              </a:ext>
            </a:extLst>
          </p:cNvPr>
          <p:cNvPicPr>
            <a:picLocks noChangeAspect="1"/>
          </p:cNvPicPr>
          <p:nvPr/>
        </p:nvPicPr>
        <p:blipFill>
          <a:blip r:embed="rId5"/>
          <a:stretch>
            <a:fillRect/>
          </a:stretch>
        </p:blipFill>
        <p:spPr>
          <a:xfrm rot="13900285">
            <a:off x="7553485" y="1173411"/>
            <a:ext cx="1342010" cy="1732413"/>
          </a:xfrm>
          <a:prstGeom prst="rect">
            <a:avLst/>
          </a:prstGeom>
        </p:spPr>
      </p:pic>
      <p:sp>
        <p:nvSpPr>
          <p:cNvPr id="14" name="CuadroTexto 13">
            <a:extLst>
              <a:ext uri="{FF2B5EF4-FFF2-40B4-BE49-F238E27FC236}">
                <a16:creationId xmlns:a16="http://schemas.microsoft.com/office/drawing/2014/main" id="{2BC0BBAB-809C-4F3D-A3EF-025EDF9A9E0F}"/>
              </a:ext>
            </a:extLst>
          </p:cNvPr>
          <p:cNvSpPr txBox="1"/>
          <p:nvPr/>
        </p:nvSpPr>
        <p:spPr>
          <a:xfrm>
            <a:off x="7637051" y="1346084"/>
            <a:ext cx="2022604" cy="523220"/>
          </a:xfrm>
          <a:prstGeom prst="rect">
            <a:avLst/>
          </a:prstGeom>
          <a:noFill/>
        </p:spPr>
        <p:txBody>
          <a:bodyPr wrap="square" rtlCol="0">
            <a:spAutoFit/>
          </a:bodyPr>
          <a:lstStyle/>
          <a:p>
            <a:r>
              <a:rPr lang="es-MX" sz="2800" dirty="0">
                <a:latin typeface="Gabriola" panose="04040605051002020D02" pitchFamily="82" charset="0"/>
              </a:rPr>
              <a:t>Inferir</a:t>
            </a:r>
          </a:p>
        </p:txBody>
      </p:sp>
    </p:spTree>
    <p:extLst>
      <p:ext uri="{BB962C8B-B14F-4D97-AF65-F5344CB8AC3E}">
        <p14:creationId xmlns:p14="http://schemas.microsoft.com/office/powerpoint/2010/main" val="2706028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392B52BE-F312-4D80-9BC5-D34B854EBB31}"/>
              </a:ext>
            </a:extLst>
          </p:cNvPr>
          <p:cNvSpPr>
            <a:spLocks noGrp="1"/>
          </p:cNvSpPr>
          <p:nvPr>
            <p:ph type="title"/>
          </p:nvPr>
        </p:nvSpPr>
        <p:spPr>
          <a:xfrm>
            <a:off x="643466" y="396685"/>
            <a:ext cx="3509433" cy="1065412"/>
          </a:xfrm>
          <a:noFill/>
          <a:ln w="19050">
            <a:solidFill>
              <a:schemeClr val="bg1"/>
            </a:solidFill>
          </a:ln>
        </p:spPr>
        <p:txBody>
          <a:bodyPr wrap="square">
            <a:noAutofit/>
          </a:bodyPr>
          <a:lstStyle/>
          <a:p>
            <a:pPr algn="ctr"/>
            <a:r>
              <a:rPr lang="es-MX" sz="2400" b="1" dirty="0">
                <a:solidFill>
                  <a:schemeClr val="bg1"/>
                </a:solidFill>
                <a:latin typeface="Times New Roman" panose="02020603050405020304" pitchFamily="18" charset="0"/>
                <a:cs typeface="Times New Roman" panose="02020603050405020304" pitchFamily="18" charset="0"/>
              </a:rPr>
              <a:t>PROCEDIMIENTO PARA EL HISTOGRAMA</a:t>
            </a:r>
            <a:endParaRPr lang="es-MX" sz="2400" dirty="0">
              <a:solidFill>
                <a:schemeClr val="bg1"/>
              </a:solidFill>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EDF9BCB5-4F03-4A7F-88FC-6727F1048378}"/>
              </a:ext>
            </a:extLst>
          </p:cNvPr>
          <p:cNvSpPr>
            <a:spLocks noGrp="1"/>
          </p:cNvSpPr>
          <p:nvPr>
            <p:ph idx="1"/>
          </p:nvPr>
        </p:nvSpPr>
        <p:spPr>
          <a:xfrm>
            <a:off x="162839" y="1708879"/>
            <a:ext cx="4371062" cy="4505654"/>
          </a:xfrm>
        </p:spPr>
        <p:txBody>
          <a:bodyPr>
            <a:normAutofit lnSpcReduction="10000"/>
          </a:bodyPr>
          <a:lstStyle/>
          <a:p>
            <a:pPr algn="just"/>
            <a:r>
              <a:rPr lang="es-MX" b="1" dirty="0">
                <a:solidFill>
                  <a:schemeClr val="bg1"/>
                </a:solidFill>
                <a:latin typeface="Times New Roman" panose="02020603050405020304" pitchFamily="18" charset="0"/>
                <a:cs typeface="Times New Roman" panose="02020603050405020304" pitchFamily="18" charset="0"/>
              </a:rPr>
              <a:t>PASO 7.  </a:t>
            </a:r>
            <a:r>
              <a:rPr lang="es-ES" b="1" dirty="0">
                <a:solidFill>
                  <a:schemeClr val="bg1"/>
                </a:solidFill>
                <a:latin typeface="Times New Roman" panose="02020603050405020304" pitchFamily="18" charset="0"/>
                <a:cs typeface="Times New Roman" panose="02020603050405020304" pitchFamily="18" charset="0"/>
              </a:rPr>
              <a:t>Hacer el histograma de frecuencias o de frecuencias relativas. El histograma consiste en una serie de barras cuya longitud de las bases son los intervalos de clase y la altura representa la frecuencia o la frecuencia relativa de los datos contenida en cada clase. </a:t>
            </a:r>
            <a:endParaRPr lang="es-MX" b="1" dirty="0">
              <a:solidFill>
                <a:schemeClr val="bg1"/>
              </a:solidFill>
              <a:latin typeface="Times New Roman" panose="02020603050405020304" pitchFamily="18" charset="0"/>
              <a:cs typeface="Times New Roman" panose="02020603050405020304" pitchFamily="18" charset="0"/>
            </a:endParaRPr>
          </a:p>
          <a:p>
            <a:endParaRPr lang="es-MX" sz="2000" dirty="0">
              <a:solidFill>
                <a:schemeClr val="bg1"/>
              </a:solidFill>
            </a:endParaRPr>
          </a:p>
        </p:txBody>
      </p:sp>
      <p:pic>
        <p:nvPicPr>
          <p:cNvPr id="5" name="Imagen 4">
            <a:extLst>
              <a:ext uri="{FF2B5EF4-FFF2-40B4-BE49-F238E27FC236}">
                <a16:creationId xmlns:a16="http://schemas.microsoft.com/office/drawing/2014/main" id="{E8CE1A61-F4ED-45FD-9C28-5BD435174B6C}"/>
              </a:ext>
            </a:extLst>
          </p:cNvPr>
          <p:cNvPicPr>
            <a:picLocks noChangeAspect="1"/>
          </p:cNvPicPr>
          <p:nvPr/>
        </p:nvPicPr>
        <p:blipFill>
          <a:blip r:embed="rId2"/>
          <a:stretch>
            <a:fillRect/>
          </a:stretch>
        </p:blipFill>
        <p:spPr>
          <a:xfrm>
            <a:off x="5791202" y="929391"/>
            <a:ext cx="5757332" cy="5396458"/>
          </a:xfrm>
          <a:prstGeom prst="rect">
            <a:avLst/>
          </a:prstGeom>
        </p:spPr>
      </p:pic>
    </p:spTree>
    <p:extLst>
      <p:ext uri="{BB962C8B-B14F-4D97-AF65-F5344CB8AC3E}">
        <p14:creationId xmlns:p14="http://schemas.microsoft.com/office/powerpoint/2010/main" val="3475549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482269-3308-4D18-A11F-FBB8B754E860}"/>
              </a:ext>
            </a:extLst>
          </p:cNvPr>
          <p:cNvSpPr>
            <a:spLocks noGrp="1"/>
          </p:cNvSpPr>
          <p:nvPr>
            <p:ph type="title"/>
          </p:nvPr>
        </p:nvSpPr>
        <p:spPr>
          <a:xfrm>
            <a:off x="1095505" y="222576"/>
            <a:ext cx="10000990" cy="453829"/>
          </a:xfrm>
        </p:spPr>
        <p:txBody>
          <a:bodyPr>
            <a:normAutofit fontScale="90000"/>
          </a:bodyPr>
          <a:lstStyle/>
          <a:p>
            <a:pPr algn="ctr"/>
            <a:r>
              <a:rPr lang="es-ES" sz="2800" b="1" dirty="0">
                <a:latin typeface="Times New Roman" panose="02020603050405020304" pitchFamily="18" charset="0"/>
                <a:cs typeface="Times New Roman" panose="02020603050405020304" pitchFamily="18" charset="0"/>
              </a:rPr>
              <a:t>DIAGRAMA DE CAJA PARA EL %Vol. DE ALCOHOL</a:t>
            </a:r>
          </a:p>
        </p:txBody>
      </p:sp>
      <p:sp>
        <p:nvSpPr>
          <p:cNvPr id="3" name="Rectángulo 2">
            <a:extLst>
              <a:ext uri="{FF2B5EF4-FFF2-40B4-BE49-F238E27FC236}">
                <a16:creationId xmlns:a16="http://schemas.microsoft.com/office/drawing/2014/main" id="{300564A6-2FF8-4680-882A-7B18058B9B4B}"/>
              </a:ext>
            </a:extLst>
          </p:cNvPr>
          <p:cNvSpPr/>
          <p:nvPr/>
        </p:nvSpPr>
        <p:spPr>
          <a:xfrm>
            <a:off x="414054" y="2168020"/>
            <a:ext cx="11722974" cy="1697901"/>
          </a:xfrm>
          <a:prstGeom prst="rect">
            <a:avLst/>
          </a:prstGeom>
        </p:spPr>
        <p:txBody>
          <a:bodyPr wrap="square">
            <a:spAutoFit/>
          </a:bodyPr>
          <a:lstStyle/>
          <a:p>
            <a:pPr algn="just">
              <a:spcAft>
                <a:spcPts val="1000"/>
              </a:spcAft>
            </a:pPr>
            <a:r>
              <a:rPr lang="es-MX" sz="2400" b="1" dirty="0">
                <a:latin typeface="Times New Roman" panose="02020603050405020304" pitchFamily="18" charset="0"/>
                <a:ea typeface="Calibri" panose="020F0502020204030204" pitchFamily="34" charset="0"/>
                <a:cs typeface="Times New Roman" panose="02020603050405020304" pitchFamily="18" charset="0"/>
              </a:rPr>
              <a:t>Calculo de cuartiles:</a:t>
            </a:r>
          </a:p>
          <a:p>
            <a:pPr algn="just">
              <a:spcAft>
                <a:spcPts val="1000"/>
              </a:spcAft>
            </a:pPr>
            <a:r>
              <a:rPr lang="es-MX" sz="2400" b="1" dirty="0">
                <a:latin typeface="Times New Roman" panose="02020603050405020304" pitchFamily="18" charset="0"/>
                <a:ea typeface="Calibri" panose="020F0502020204030204" pitchFamily="34" charset="0"/>
                <a:cs typeface="Times New Roman" panose="02020603050405020304" pitchFamily="18" charset="0"/>
              </a:rPr>
              <a:t>Q</a:t>
            </a:r>
            <a:r>
              <a:rPr lang="es-MX" sz="2400" b="1" baseline="-25000" dirty="0">
                <a:latin typeface="Times New Roman" panose="02020603050405020304" pitchFamily="18" charset="0"/>
                <a:ea typeface="Calibri" panose="020F0502020204030204" pitchFamily="34" charset="0"/>
                <a:cs typeface="Times New Roman" panose="02020603050405020304" pitchFamily="18" charset="0"/>
              </a:rPr>
              <a:t>1</a:t>
            </a:r>
            <a:r>
              <a:rPr lang="es-MX" sz="2400" b="1" dirty="0">
                <a:latin typeface="Times New Roman" panose="02020603050405020304" pitchFamily="18" charset="0"/>
                <a:ea typeface="Calibri" panose="020F0502020204030204" pitchFamily="34" charset="0"/>
                <a:cs typeface="Times New Roman" panose="02020603050405020304" pitchFamily="18" charset="0"/>
              </a:rPr>
              <a:t>, el cuartil Primero es el valor mayor que el 25% de los valores de la distribución. Como N = 30 resulta que 30/4 = 7.5,  el primer cuartil es  valor siguiente del valor que esta en la posición 7, en este caso es 39.14.</a:t>
            </a:r>
          </a:p>
        </p:txBody>
      </p:sp>
      <p:graphicFrame>
        <p:nvGraphicFramePr>
          <p:cNvPr id="17" name="Tabla 16">
            <a:extLst>
              <a:ext uri="{FF2B5EF4-FFF2-40B4-BE49-F238E27FC236}">
                <a16:creationId xmlns:a16="http://schemas.microsoft.com/office/drawing/2014/main" id="{78F7AF87-9B13-4559-8D04-085DDBBFBDE8}"/>
              </a:ext>
            </a:extLst>
          </p:cNvPr>
          <p:cNvGraphicFramePr>
            <a:graphicFrameLocks noGrp="1"/>
          </p:cNvGraphicFramePr>
          <p:nvPr>
            <p:extLst>
              <p:ext uri="{D42A27DB-BD31-4B8C-83A1-F6EECF244321}">
                <p14:modId xmlns:p14="http://schemas.microsoft.com/office/powerpoint/2010/main" val="1527702457"/>
              </p:ext>
            </p:extLst>
          </p:nvPr>
        </p:nvGraphicFramePr>
        <p:xfrm>
          <a:off x="589423" y="676405"/>
          <a:ext cx="10835010" cy="1355881"/>
        </p:xfrm>
        <a:graphic>
          <a:graphicData uri="http://schemas.openxmlformats.org/drawingml/2006/table">
            <a:tbl>
              <a:tblPr/>
              <a:tblGrid>
                <a:gridCol w="1083501">
                  <a:extLst>
                    <a:ext uri="{9D8B030D-6E8A-4147-A177-3AD203B41FA5}">
                      <a16:colId xmlns:a16="http://schemas.microsoft.com/office/drawing/2014/main" val="3651859885"/>
                    </a:ext>
                  </a:extLst>
                </a:gridCol>
                <a:gridCol w="1083501">
                  <a:extLst>
                    <a:ext uri="{9D8B030D-6E8A-4147-A177-3AD203B41FA5}">
                      <a16:colId xmlns:a16="http://schemas.microsoft.com/office/drawing/2014/main" val="3628556387"/>
                    </a:ext>
                  </a:extLst>
                </a:gridCol>
                <a:gridCol w="1083501">
                  <a:extLst>
                    <a:ext uri="{9D8B030D-6E8A-4147-A177-3AD203B41FA5}">
                      <a16:colId xmlns:a16="http://schemas.microsoft.com/office/drawing/2014/main" val="4148889262"/>
                    </a:ext>
                  </a:extLst>
                </a:gridCol>
                <a:gridCol w="1083501">
                  <a:extLst>
                    <a:ext uri="{9D8B030D-6E8A-4147-A177-3AD203B41FA5}">
                      <a16:colId xmlns:a16="http://schemas.microsoft.com/office/drawing/2014/main" val="1446734063"/>
                    </a:ext>
                  </a:extLst>
                </a:gridCol>
                <a:gridCol w="1083501">
                  <a:extLst>
                    <a:ext uri="{9D8B030D-6E8A-4147-A177-3AD203B41FA5}">
                      <a16:colId xmlns:a16="http://schemas.microsoft.com/office/drawing/2014/main" val="3202073593"/>
                    </a:ext>
                  </a:extLst>
                </a:gridCol>
                <a:gridCol w="1083501">
                  <a:extLst>
                    <a:ext uri="{9D8B030D-6E8A-4147-A177-3AD203B41FA5}">
                      <a16:colId xmlns:a16="http://schemas.microsoft.com/office/drawing/2014/main" val="2409842429"/>
                    </a:ext>
                  </a:extLst>
                </a:gridCol>
                <a:gridCol w="1083501">
                  <a:extLst>
                    <a:ext uri="{9D8B030D-6E8A-4147-A177-3AD203B41FA5}">
                      <a16:colId xmlns:a16="http://schemas.microsoft.com/office/drawing/2014/main" val="2054908808"/>
                    </a:ext>
                  </a:extLst>
                </a:gridCol>
                <a:gridCol w="1083501">
                  <a:extLst>
                    <a:ext uri="{9D8B030D-6E8A-4147-A177-3AD203B41FA5}">
                      <a16:colId xmlns:a16="http://schemas.microsoft.com/office/drawing/2014/main" val="1727382105"/>
                    </a:ext>
                  </a:extLst>
                </a:gridCol>
                <a:gridCol w="1083501">
                  <a:extLst>
                    <a:ext uri="{9D8B030D-6E8A-4147-A177-3AD203B41FA5}">
                      <a16:colId xmlns:a16="http://schemas.microsoft.com/office/drawing/2014/main" val="2339703461"/>
                    </a:ext>
                  </a:extLst>
                </a:gridCol>
                <a:gridCol w="1083501">
                  <a:extLst>
                    <a:ext uri="{9D8B030D-6E8A-4147-A177-3AD203B41FA5}">
                      <a16:colId xmlns:a16="http://schemas.microsoft.com/office/drawing/2014/main" val="597755038"/>
                    </a:ext>
                  </a:extLst>
                </a:gridCol>
              </a:tblGrid>
              <a:tr h="398726">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33.12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37.49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37.68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38.08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38.82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Times New Roman" panose="02020603050405020304" pitchFamily="18" charset="0"/>
                          <a:cs typeface="Times New Roman" panose="02020603050405020304" pitchFamily="18" charset="0"/>
                        </a:rPr>
                        <a:t>38.83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39.02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39.14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Times New Roman" panose="02020603050405020304" pitchFamily="18" charset="0"/>
                          <a:cs typeface="Times New Roman" panose="02020603050405020304" pitchFamily="18" charset="0"/>
                        </a:rPr>
                        <a:t>39.28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Times New Roman" panose="02020603050405020304" pitchFamily="18" charset="0"/>
                          <a:cs typeface="Times New Roman" panose="02020603050405020304" pitchFamily="18" charset="0"/>
                        </a:rPr>
                        <a:t>39.36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6988097"/>
                  </a:ext>
                </a:extLst>
              </a:tr>
              <a:tr h="459818">
                <a:tc>
                  <a:txBody>
                    <a:bodyPr/>
                    <a:lstStyle/>
                    <a:p>
                      <a:pPr algn="ctr" rtl="0" fontAlgn="b"/>
                      <a:r>
                        <a:rPr lang="es-MX" sz="2800" b="1" i="0" u="none" strike="noStrike">
                          <a:solidFill>
                            <a:srgbClr val="000000"/>
                          </a:solidFill>
                          <a:effectLst/>
                          <a:latin typeface="Times New Roman" panose="02020603050405020304" pitchFamily="18" charset="0"/>
                          <a:cs typeface="Times New Roman" panose="02020603050405020304" pitchFamily="18" charset="0"/>
                        </a:rPr>
                        <a:t>39.52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39.67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39.70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39.81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40.31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40.38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40.39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40.47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41.03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41.47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8631485"/>
                  </a:ext>
                </a:extLst>
              </a:tr>
              <a:tr h="459818">
                <a:tc>
                  <a:txBody>
                    <a:bodyPr/>
                    <a:lstStyle/>
                    <a:p>
                      <a:pPr algn="ctr" rtl="0" fontAlgn="b"/>
                      <a:r>
                        <a:rPr lang="es-MX" sz="2800" b="1" i="0" u="none" strike="noStrike">
                          <a:solidFill>
                            <a:srgbClr val="000000"/>
                          </a:solidFill>
                          <a:effectLst/>
                          <a:latin typeface="Times New Roman" panose="02020603050405020304" pitchFamily="18" charset="0"/>
                          <a:cs typeface="Times New Roman" panose="02020603050405020304" pitchFamily="18" charset="0"/>
                        </a:rPr>
                        <a:t>41.66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Times New Roman" panose="02020603050405020304" pitchFamily="18" charset="0"/>
                          <a:cs typeface="Times New Roman" panose="02020603050405020304" pitchFamily="18" charset="0"/>
                        </a:rPr>
                        <a:t>41.75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Times New Roman" panose="02020603050405020304" pitchFamily="18" charset="0"/>
                          <a:cs typeface="Times New Roman" panose="02020603050405020304" pitchFamily="18" charset="0"/>
                        </a:rPr>
                        <a:t>41.77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42.12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42.71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42.83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42.94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43.59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45.22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46.50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6044863"/>
                  </a:ext>
                </a:extLst>
              </a:tr>
            </a:tbl>
          </a:graphicData>
        </a:graphic>
      </p:graphicFrame>
      <p:sp>
        <p:nvSpPr>
          <p:cNvPr id="15" name="Rectángulo 14">
            <a:extLst>
              <a:ext uri="{FF2B5EF4-FFF2-40B4-BE49-F238E27FC236}">
                <a16:creationId xmlns:a16="http://schemas.microsoft.com/office/drawing/2014/main" id="{27A38954-75BD-4054-9E53-90D06F0E507E}"/>
              </a:ext>
            </a:extLst>
          </p:cNvPr>
          <p:cNvSpPr/>
          <p:nvPr/>
        </p:nvSpPr>
        <p:spPr>
          <a:xfrm>
            <a:off x="414054" y="3905962"/>
            <a:ext cx="11547605" cy="1569660"/>
          </a:xfrm>
          <a:prstGeom prst="rect">
            <a:avLst/>
          </a:prstGeom>
        </p:spPr>
        <p:txBody>
          <a:bodyPr wrap="square">
            <a:spAutoFit/>
          </a:bodyPr>
          <a:lstStyle/>
          <a:p>
            <a:pPr algn="just">
              <a:spcAft>
                <a:spcPts val="1000"/>
              </a:spcAft>
            </a:pPr>
            <a:r>
              <a:rPr lang="es-MX" sz="2400" b="1" dirty="0">
                <a:latin typeface="Times New Roman" panose="02020603050405020304" pitchFamily="18" charset="0"/>
                <a:ea typeface="Calibri" panose="020F0502020204030204" pitchFamily="34" charset="0"/>
                <a:cs typeface="Times New Roman" panose="02020603050405020304" pitchFamily="18" charset="0"/>
              </a:rPr>
              <a:t>Q</a:t>
            </a:r>
            <a:r>
              <a:rPr lang="es-MX" sz="24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s-MX" sz="2400" b="1" dirty="0">
                <a:latin typeface="Times New Roman" panose="02020603050405020304" pitchFamily="18" charset="0"/>
                <a:ea typeface="Calibri" panose="020F0502020204030204" pitchFamily="34" charset="0"/>
                <a:cs typeface="Times New Roman" panose="02020603050405020304" pitchFamily="18" charset="0"/>
              </a:rPr>
              <a:t>, el Segundo Cuartil es, evidentemente, la mediana de la distribución, es el valor de la variable que ocupa el lugar central en un conjunto de datos ordenados. Como 30/2 =15; como N es un numero par,  la mediana es  el valor promedio  del quinceavo dato mas el dato que le sigue,</a:t>
            </a:r>
          </a:p>
        </p:txBody>
      </p:sp>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5F3C0BD9-6273-4B8F-AB06-19DA0DDDBC3D}"/>
                  </a:ext>
                </a:extLst>
              </p:cNvPr>
              <p:cNvSpPr/>
              <p:nvPr/>
            </p:nvSpPr>
            <p:spPr>
              <a:xfrm>
                <a:off x="3595818" y="5515664"/>
                <a:ext cx="4846723" cy="584006"/>
              </a:xfrm>
              <a:prstGeom prst="rect">
                <a:avLst/>
              </a:prstGeom>
            </p:spPr>
            <p:txBody>
              <a:bodyPr wrap="square">
                <a:spAutoFit/>
              </a:bodyPr>
              <a:lstStyle/>
              <a:p>
                <a:pPr algn="ctr">
                  <a:lnSpc>
                    <a:spcPct val="150000"/>
                  </a:lnSpc>
                  <a:spcAft>
                    <a:spcPts val="1000"/>
                  </a:spcAft>
                </a:pPr>
                <a14:m>
                  <m:oMath xmlns:m="http://schemas.openxmlformats.org/officeDocument/2006/math">
                    <m:acc>
                      <m:accPr>
                        <m:chr m:val="̃"/>
                        <m:ctrlPr>
                          <a:rPr lang="es-MX" sz="2400" b="1" i="1">
                            <a:latin typeface="Cambria Math" panose="02040503050406030204" pitchFamily="18" charset="0"/>
                            <a:ea typeface="Calibri" panose="020F0502020204030204" pitchFamily="34" charset="0"/>
                            <a:cs typeface="Times New Roman" panose="02020603050405020304" pitchFamily="18" charset="0"/>
                          </a:rPr>
                        </m:ctrlPr>
                      </m:accPr>
                      <m:e>
                        <m:r>
                          <a:rPr lang="es-MX" sz="2400" b="1" i="1">
                            <a:latin typeface="Cambria Math" panose="02040503050406030204" pitchFamily="18" charset="0"/>
                            <a:ea typeface="Calibri" panose="020F0502020204030204" pitchFamily="34" charset="0"/>
                            <a:cs typeface="Times New Roman" panose="02020603050405020304" pitchFamily="18" charset="0"/>
                          </a:rPr>
                          <m:t>𝑿</m:t>
                        </m:r>
                      </m:e>
                    </m:acc>
                  </m:oMath>
                </a14:m>
                <a:r>
                  <a:rPr lang="es-MX" sz="2400" b="1" dirty="0">
                    <a:latin typeface="Times New Roman" panose="02020603050405020304" pitchFamily="18" charset="0"/>
                    <a:ea typeface="Calibri" panose="020F0502020204030204" pitchFamily="34" charset="0"/>
                    <a:cs typeface="Times New Roman" panose="02020603050405020304" pitchFamily="18" charset="0"/>
                  </a:rPr>
                  <a:t>= Q</a:t>
                </a:r>
                <a:r>
                  <a:rPr lang="es-MX" sz="24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s-MX" sz="2400" b="1" dirty="0">
                    <a:latin typeface="Times New Roman" panose="02020603050405020304" pitchFamily="18" charset="0"/>
                    <a:ea typeface="Calibri" panose="020F0502020204030204" pitchFamily="34" charset="0"/>
                    <a:cs typeface="Times New Roman" panose="02020603050405020304" pitchFamily="18" charset="0"/>
                  </a:rPr>
                  <a:t> = (40.31+40.38)/ 2 =40.345</a:t>
                </a:r>
              </a:p>
            </p:txBody>
          </p:sp>
        </mc:Choice>
        <mc:Fallback xmlns="">
          <p:sp>
            <p:nvSpPr>
              <p:cNvPr id="18" name="Rectángulo 17">
                <a:extLst>
                  <a:ext uri="{FF2B5EF4-FFF2-40B4-BE49-F238E27FC236}">
                    <a16:creationId xmlns:a16="http://schemas.microsoft.com/office/drawing/2014/main" id="{5F3C0BD9-6273-4B8F-AB06-19DA0DDDBC3D}"/>
                  </a:ext>
                </a:extLst>
              </p:cNvPr>
              <p:cNvSpPr>
                <a:spLocks noRot="1" noChangeAspect="1" noMove="1" noResize="1" noEditPoints="1" noAdjustHandles="1" noChangeArrowheads="1" noChangeShapeType="1" noTextEdit="1"/>
              </p:cNvSpPr>
              <p:nvPr/>
            </p:nvSpPr>
            <p:spPr>
              <a:xfrm>
                <a:off x="3595818" y="5515664"/>
                <a:ext cx="4846723" cy="584006"/>
              </a:xfrm>
              <a:prstGeom prst="rect">
                <a:avLst/>
              </a:prstGeom>
              <a:blipFill>
                <a:blip r:embed="rId2"/>
                <a:stretch>
                  <a:fillRect b="-23404"/>
                </a:stretch>
              </a:blipFill>
            </p:spPr>
            <p:txBody>
              <a:bodyPr/>
              <a:lstStyle/>
              <a:p>
                <a:r>
                  <a:rPr lang="es-MX">
                    <a:noFill/>
                  </a:rPr>
                  <a:t> </a:t>
                </a:r>
              </a:p>
            </p:txBody>
          </p:sp>
        </mc:Fallback>
      </mc:AlternateContent>
    </p:spTree>
    <p:extLst>
      <p:ext uri="{BB962C8B-B14F-4D97-AF65-F5344CB8AC3E}">
        <p14:creationId xmlns:p14="http://schemas.microsoft.com/office/powerpoint/2010/main" val="3189679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482269-3308-4D18-A11F-FBB8B754E860}"/>
              </a:ext>
            </a:extLst>
          </p:cNvPr>
          <p:cNvSpPr>
            <a:spLocks noGrp="1"/>
          </p:cNvSpPr>
          <p:nvPr>
            <p:ph type="title"/>
          </p:nvPr>
        </p:nvSpPr>
        <p:spPr>
          <a:xfrm>
            <a:off x="1095504" y="410174"/>
            <a:ext cx="10000990" cy="453829"/>
          </a:xfrm>
        </p:spPr>
        <p:txBody>
          <a:bodyPr>
            <a:normAutofit fontScale="90000"/>
          </a:bodyPr>
          <a:lstStyle/>
          <a:p>
            <a:pPr algn="ctr"/>
            <a:r>
              <a:rPr lang="es-ES" sz="2800" b="1" dirty="0">
                <a:latin typeface="Gabriola" panose="04040605051002020D02" pitchFamily="82" charset="0"/>
              </a:rPr>
              <a:t>DIAGRAMA DE CAJA PARA EL %Vol. DE ALCOHOL</a:t>
            </a:r>
          </a:p>
        </p:txBody>
      </p:sp>
      <p:sp>
        <p:nvSpPr>
          <p:cNvPr id="3" name="Rectángulo 2">
            <a:extLst>
              <a:ext uri="{FF2B5EF4-FFF2-40B4-BE49-F238E27FC236}">
                <a16:creationId xmlns:a16="http://schemas.microsoft.com/office/drawing/2014/main" id="{300564A6-2FF8-4680-882A-7B18058B9B4B}"/>
              </a:ext>
            </a:extLst>
          </p:cNvPr>
          <p:cNvSpPr/>
          <p:nvPr/>
        </p:nvSpPr>
        <p:spPr>
          <a:xfrm>
            <a:off x="469026" y="2909880"/>
            <a:ext cx="11722974" cy="523220"/>
          </a:xfrm>
          <a:prstGeom prst="rect">
            <a:avLst/>
          </a:prstGeom>
        </p:spPr>
        <p:txBody>
          <a:bodyPr wrap="square">
            <a:spAutoFit/>
          </a:bodyPr>
          <a:lstStyle/>
          <a:p>
            <a:pPr algn="just">
              <a:spcAft>
                <a:spcPts val="1000"/>
              </a:spcAft>
            </a:pPr>
            <a:r>
              <a:rPr lang="es-MX" sz="2800" b="1" dirty="0">
                <a:latin typeface="Times New Roman" panose="02020603050405020304" pitchFamily="18" charset="0"/>
                <a:ea typeface="Calibri" panose="020F0502020204030204" pitchFamily="34" charset="0"/>
                <a:cs typeface="Times New Roman" panose="02020603050405020304" pitchFamily="18" charset="0"/>
              </a:rPr>
              <a:t>Calculo de cuartiles:</a:t>
            </a:r>
          </a:p>
        </p:txBody>
      </p:sp>
      <p:graphicFrame>
        <p:nvGraphicFramePr>
          <p:cNvPr id="17" name="Tabla 16">
            <a:extLst>
              <a:ext uri="{FF2B5EF4-FFF2-40B4-BE49-F238E27FC236}">
                <a16:creationId xmlns:a16="http://schemas.microsoft.com/office/drawing/2014/main" id="{78F7AF87-9B13-4559-8D04-085DDBBFBDE8}"/>
              </a:ext>
            </a:extLst>
          </p:cNvPr>
          <p:cNvGraphicFramePr>
            <a:graphicFrameLocks noGrp="1"/>
          </p:cNvGraphicFramePr>
          <p:nvPr>
            <p:extLst>
              <p:ext uri="{D42A27DB-BD31-4B8C-83A1-F6EECF244321}">
                <p14:modId xmlns:p14="http://schemas.microsoft.com/office/powerpoint/2010/main" val="3165492324"/>
              </p:ext>
            </p:extLst>
          </p:nvPr>
        </p:nvGraphicFramePr>
        <p:xfrm>
          <a:off x="678494" y="1217622"/>
          <a:ext cx="10835010" cy="1355881"/>
        </p:xfrm>
        <a:graphic>
          <a:graphicData uri="http://schemas.openxmlformats.org/drawingml/2006/table">
            <a:tbl>
              <a:tblPr/>
              <a:tblGrid>
                <a:gridCol w="1083501">
                  <a:extLst>
                    <a:ext uri="{9D8B030D-6E8A-4147-A177-3AD203B41FA5}">
                      <a16:colId xmlns:a16="http://schemas.microsoft.com/office/drawing/2014/main" val="3651859885"/>
                    </a:ext>
                  </a:extLst>
                </a:gridCol>
                <a:gridCol w="1083501">
                  <a:extLst>
                    <a:ext uri="{9D8B030D-6E8A-4147-A177-3AD203B41FA5}">
                      <a16:colId xmlns:a16="http://schemas.microsoft.com/office/drawing/2014/main" val="3628556387"/>
                    </a:ext>
                  </a:extLst>
                </a:gridCol>
                <a:gridCol w="1083501">
                  <a:extLst>
                    <a:ext uri="{9D8B030D-6E8A-4147-A177-3AD203B41FA5}">
                      <a16:colId xmlns:a16="http://schemas.microsoft.com/office/drawing/2014/main" val="4148889262"/>
                    </a:ext>
                  </a:extLst>
                </a:gridCol>
                <a:gridCol w="1083501">
                  <a:extLst>
                    <a:ext uri="{9D8B030D-6E8A-4147-A177-3AD203B41FA5}">
                      <a16:colId xmlns:a16="http://schemas.microsoft.com/office/drawing/2014/main" val="1446734063"/>
                    </a:ext>
                  </a:extLst>
                </a:gridCol>
                <a:gridCol w="1083501">
                  <a:extLst>
                    <a:ext uri="{9D8B030D-6E8A-4147-A177-3AD203B41FA5}">
                      <a16:colId xmlns:a16="http://schemas.microsoft.com/office/drawing/2014/main" val="3202073593"/>
                    </a:ext>
                  </a:extLst>
                </a:gridCol>
                <a:gridCol w="1083501">
                  <a:extLst>
                    <a:ext uri="{9D8B030D-6E8A-4147-A177-3AD203B41FA5}">
                      <a16:colId xmlns:a16="http://schemas.microsoft.com/office/drawing/2014/main" val="2409842429"/>
                    </a:ext>
                  </a:extLst>
                </a:gridCol>
                <a:gridCol w="1083501">
                  <a:extLst>
                    <a:ext uri="{9D8B030D-6E8A-4147-A177-3AD203B41FA5}">
                      <a16:colId xmlns:a16="http://schemas.microsoft.com/office/drawing/2014/main" val="2054908808"/>
                    </a:ext>
                  </a:extLst>
                </a:gridCol>
                <a:gridCol w="1083501">
                  <a:extLst>
                    <a:ext uri="{9D8B030D-6E8A-4147-A177-3AD203B41FA5}">
                      <a16:colId xmlns:a16="http://schemas.microsoft.com/office/drawing/2014/main" val="1727382105"/>
                    </a:ext>
                  </a:extLst>
                </a:gridCol>
                <a:gridCol w="1083501">
                  <a:extLst>
                    <a:ext uri="{9D8B030D-6E8A-4147-A177-3AD203B41FA5}">
                      <a16:colId xmlns:a16="http://schemas.microsoft.com/office/drawing/2014/main" val="2339703461"/>
                    </a:ext>
                  </a:extLst>
                </a:gridCol>
                <a:gridCol w="1083501">
                  <a:extLst>
                    <a:ext uri="{9D8B030D-6E8A-4147-A177-3AD203B41FA5}">
                      <a16:colId xmlns:a16="http://schemas.microsoft.com/office/drawing/2014/main" val="597755038"/>
                    </a:ext>
                  </a:extLst>
                </a:gridCol>
              </a:tblGrid>
              <a:tr h="398726">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33.12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37.49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37.68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38.08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38.82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38.83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39.02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39.14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Times New Roman" panose="02020603050405020304" pitchFamily="18" charset="0"/>
                          <a:cs typeface="Times New Roman" panose="02020603050405020304" pitchFamily="18" charset="0"/>
                        </a:rPr>
                        <a:t>39.28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Times New Roman" panose="02020603050405020304" pitchFamily="18" charset="0"/>
                          <a:cs typeface="Times New Roman" panose="02020603050405020304" pitchFamily="18" charset="0"/>
                        </a:rPr>
                        <a:t>39.36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6988097"/>
                  </a:ext>
                </a:extLst>
              </a:tr>
              <a:tr h="459818">
                <a:tc>
                  <a:txBody>
                    <a:bodyPr/>
                    <a:lstStyle/>
                    <a:p>
                      <a:pPr algn="ctr" rtl="0" fontAlgn="b"/>
                      <a:r>
                        <a:rPr lang="es-MX" sz="2800" b="1" i="0" u="none" strike="noStrike">
                          <a:solidFill>
                            <a:srgbClr val="000000"/>
                          </a:solidFill>
                          <a:effectLst/>
                          <a:latin typeface="Times New Roman" panose="02020603050405020304" pitchFamily="18" charset="0"/>
                          <a:cs typeface="Times New Roman" panose="02020603050405020304" pitchFamily="18" charset="0"/>
                        </a:rPr>
                        <a:t>39.52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39.67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39.70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39.81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40.31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40.38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40.39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40.47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41.03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41.47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8631485"/>
                  </a:ext>
                </a:extLst>
              </a:tr>
              <a:tr h="459818">
                <a:tc>
                  <a:txBody>
                    <a:bodyPr/>
                    <a:lstStyle/>
                    <a:p>
                      <a:pPr algn="ctr" rtl="0" fontAlgn="b"/>
                      <a:r>
                        <a:rPr lang="es-MX" sz="2800" b="1" i="0" u="none" strike="noStrike">
                          <a:solidFill>
                            <a:srgbClr val="000000"/>
                          </a:solidFill>
                          <a:effectLst/>
                          <a:latin typeface="Times New Roman" panose="02020603050405020304" pitchFamily="18" charset="0"/>
                          <a:cs typeface="Times New Roman" panose="02020603050405020304" pitchFamily="18" charset="0"/>
                        </a:rPr>
                        <a:t>41.66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Times New Roman" panose="02020603050405020304" pitchFamily="18" charset="0"/>
                          <a:cs typeface="Times New Roman" panose="02020603050405020304" pitchFamily="18" charset="0"/>
                        </a:rPr>
                        <a:t>41.75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a:solidFill>
                            <a:srgbClr val="000000"/>
                          </a:solidFill>
                          <a:effectLst/>
                          <a:latin typeface="Times New Roman" panose="02020603050405020304" pitchFamily="18" charset="0"/>
                          <a:cs typeface="Times New Roman" panose="02020603050405020304" pitchFamily="18" charset="0"/>
                        </a:rPr>
                        <a:t>41.77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42.12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42.71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42.83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42.94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43.59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45.22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2800" b="1" i="0" u="none" strike="noStrike" dirty="0">
                          <a:solidFill>
                            <a:srgbClr val="000000"/>
                          </a:solidFill>
                          <a:effectLst/>
                          <a:latin typeface="Times New Roman" panose="02020603050405020304" pitchFamily="18" charset="0"/>
                          <a:cs typeface="Times New Roman" panose="02020603050405020304" pitchFamily="18" charset="0"/>
                        </a:rPr>
                        <a:t>46.50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6044863"/>
                  </a:ext>
                </a:extLst>
              </a:tr>
            </a:tbl>
          </a:graphicData>
        </a:graphic>
      </p:graphicFrame>
      <p:sp>
        <p:nvSpPr>
          <p:cNvPr id="4" name="Rectángulo 3">
            <a:extLst>
              <a:ext uri="{FF2B5EF4-FFF2-40B4-BE49-F238E27FC236}">
                <a16:creationId xmlns:a16="http://schemas.microsoft.com/office/drawing/2014/main" id="{BEEF2FC7-DC2D-407D-8283-116AFFC2104F}"/>
              </a:ext>
            </a:extLst>
          </p:cNvPr>
          <p:cNvSpPr/>
          <p:nvPr/>
        </p:nvSpPr>
        <p:spPr>
          <a:xfrm>
            <a:off x="509739" y="3686510"/>
            <a:ext cx="11172521" cy="1953868"/>
          </a:xfrm>
          <a:prstGeom prst="rect">
            <a:avLst/>
          </a:prstGeom>
        </p:spPr>
        <p:txBody>
          <a:bodyPr wrap="square">
            <a:spAutoFit/>
          </a:bodyPr>
          <a:lstStyle/>
          <a:p>
            <a:pPr algn="just">
              <a:lnSpc>
                <a:spcPct val="150000"/>
              </a:lnSpc>
              <a:spcAft>
                <a:spcPts val="1000"/>
              </a:spcAft>
            </a:pPr>
            <a:r>
              <a:rPr lang="es-MX" sz="2800" b="1" dirty="0">
                <a:latin typeface="Times New Roman" panose="02020603050405020304" pitchFamily="18" charset="0"/>
                <a:ea typeface="Calibri" panose="020F0502020204030204" pitchFamily="34" charset="0"/>
                <a:cs typeface="Times New Roman" panose="02020603050405020304" pitchFamily="18" charset="0"/>
              </a:rPr>
              <a:t>Q</a:t>
            </a:r>
            <a:r>
              <a:rPr lang="es-MX" sz="2800" b="1" baseline="-25000" dirty="0">
                <a:latin typeface="Times New Roman" panose="02020603050405020304" pitchFamily="18" charset="0"/>
                <a:ea typeface="Calibri" panose="020F0502020204030204" pitchFamily="34" charset="0"/>
                <a:cs typeface="Times New Roman" panose="02020603050405020304" pitchFamily="18" charset="0"/>
              </a:rPr>
              <a:t>3</a:t>
            </a:r>
            <a:r>
              <a:rPr lang="es-MX" sz="2800" b="1" dirty="0">
                <a:latin typeface="Times New Roman" panose="02020603050405020304" pitchFamily="18" charset="0"/>
                <a:ea typeface="Calibri" panose="020F0502020204030204" pitchFamily="34" charset="0"/>
                <a:cs typeface="Times New Roman" panose="02020603050405020304" pitchFamily="18" charset="0"/>
              </a:rPr>
              <a:t>, el Tercer Cuartil, es el valor que sobrepasa al 75% de los valores de la distribución. En este caso, como 3(30) / 4 = 22.5, resulta que 41.77 es el tercer cuartil.</a:t>
            </a:r>
          </a:p>
        </p:txBody>
      </p:sp>
    </p:spTree>
    <p:extLst>
      <p:ext uri="{BB962C8B-B14F-4D97-AF65-F5344CB8AC3E}">
        <p14:creationId xmlns:p14="http://schemas.microsoft.com/office/powerpoint/2010/main" val="623305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Marcador de contenido 18">
            <a:extLst>
              <a:ext uri="{FF2B5EF4-FFF2-40B4-BE49-F238E27FC236}">
                <a16:creationId xmlns:a16="http://schemas.microsoft.com/office/drawing/2014/main" id="{500262DF-B0FF-4F7B-9F3C-2053908DB832}"/>
              </a:ext>
            </a:extLst>
          </p:cNvPr>
          <p:cNvPicPr>
            <a:picLocks noGrp="1" noChangeAspect="1"/>
          </p:cNvPicPr>
          <p:nvPr>
            <p:ph idx="1"/>
          </p:nvPr>
        </p:nvPicPr>
        <p:blipFill>
          <a:blip r:embed="rId2"/>
          <a:stretch>
            <a:fillRect/>
          </a:stretch>
        </p:blipFill>
        <p:spPr>
          <a:xfrm>
            <a:off x="1571856" y="1869130"/>
            <a:ext cx="9048288" cy="4351338"/>
          </a:xfrm>
          <a:prstGeom prst="rect">
            <a:avLst/>
          </a:prstGeom>
        </p:spPr>
      </p:pic>
      <p:sp>
        <p:nvSpPr>
          <p:cNvPr id="2" name="Título 1">
            <a:extLst>
              <a:ext uri="{FF2B5EF4-FFF2-40B4-BE49-F238E27FC236}">
                <a16:creationId xmlns:a16="http://schemas.microsoft.com/office/drawing/2014/main" id="{81482269-3308-4D18-A11F-FBB8B754E860}"/>
              </a:ext>
            </a:extLst>
          </p:cNvPr>
          <p:cNvSpPr>
            <a:spLocks noGrp="1"/>
          </p:cNvSpPr>
          <p:nvPr>
            <p:ph type="title"/>
          </p:nvPr>
        </p:nvSpPr>
        <p:spPr/>
        <p:txBody>
          <a:bodyPr>
            <a:normAutofit/>
          </a:bodyPr>
          <a:lstStyle/>
          <a:p>
            <a:pPr algn="ctr"/>
            <a:r>
              <a:rPr lang="es-ES" sz="3600" dirty="0">
                <a:latin typeface="Gabriola" panose="04040605051002020D02" pitchFamily="82" charset="0"/>
              </a:rPr>
              <a:t>DIAGRAMA DE CAJA PARA EL %Vol. DE ALCOHOL</a:t>
            </a:r>
          </a:p>
        </p:txBody>
      </p:sp>
      <p:sp>
        <p:nvSpPr>
          <p:cNvPr id="6" name="Flecha: hacia la izquierda 5">
            <a:extLst>
              <a:ext uri="{FF2B5EF4-FFF2-40B4-BE49-F238E27FC236}">
                <a16:creationId xmlns:a16="http://schemas.microsoft.com/office/drawing/2014/main" id="{CF10E2E0-4E6D-4C95-9ECB-6AA82344D4AC}"/>
              </a:ext>
            </a:extLst>
          </p:cNvPr>
          <p:cNvSpPr/>
          <p:nvPr/>
        </p:nvSpPr>
        <p:spPr>
          <a:xfrm>
            <a:off x="6575553" y="4234311"/>
            <a:ext cx="808383" cy="530087"/>
          </a:xfrm>
          <a:prstGeom prst="leftArrow">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
          </a:p>
        </p:txBody>
      </p:sp>
      <p:sp>
        <p:nvSpPr>
          <p:cNvPr id="7" name="Flecha: hacia la izquierda 6">
            <a:extLst>
              <a:ext uri="{FF2B5EF4-FFF2-40B4-BE49-F238E27FC236}">
                <a16:creationId xmlns:a16="http://schemas.microsoft.com/office/drawing/2014/main" id="{3E490627-020D-41F0-91DD-773EF4FF3303}"/>
              </a:ext>
            </a:extLst>
          </p:cNvPr>
          <p:cNvSpPr/>
          <p:nvPr/>
        </p:nvSpPr>
        <p:spPr>
          <a:xfrm>
            <a:off x="7718562" y="3429000"/>
            <a:ext cx="808383" cy="530087"/>
          </a:xfrm>
          <a:prstGeom prst="leftArrow">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
          </a:p>
        </p:txBody>
      </p:sp>
      <p:sp>
        <p:nvSpPr>
          <p:cNvPr id="8" name="Flecha: a la derecha 7">
            <a:extLst>
              <a:ext uri="{FF2B5EF4-FFF2-40B4-BE49-F238E27FC236}">
                <a16:creationId xmlns:a16="http://schemas.microsoft.com/office/drawing/2014/main" id="{58822D24-8874-47AE-8397-38BD2E134E2E}"/>
              </a:ext>
            </a:extLst>
          </p:cNvPr>
          <p:cNvSpPr/>
          <p:nvPr/>
        </p:nvSpPr>
        <p:spPr>
          <a:xfrm rot="1081379">
            <a:off x="4210251" y="3311866"/>
            <a:ext cx="808383" cy="539508"/>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echa: a la derecha 8">
            <a:extLst>
              <a:ext uri="{FF2B5EF4-FFF2-40B4-BE49-F238E27FC236}">
                <a16:creationId xmlns:a16="http://schemas.microsoft.com/office/drawing/2014/main" id="{018D2785-FA6A-4B8B-B7EB-99D13625866D}"/>
              </a:ext>
            </a:extLst>
          </p:cNvPr>
          <p:cNvSpPr/>
          <p:nvPr/>
        </p:nvSpPr>
        <p:spPr>
          <a:xfrm>
            <a:off x="4715302" y="4218023"/>
            <a:ext cx="901147" cy="539508"/>
          </a:xfrm>
          <a:prstGeom prs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Flecha: hacia arriba 9">
            <a:extLst>
              <a:ext uri="{FF2B5EF4-FFF2-40B4-BE49-F238E27FC236}">
                <a16:creationId xmlns:a16="http://schemas.microsoft.com/office/drawing/2014/main" id="{84E2A36E-DE8D-4248-9667-C7DA0C27507E}"/>
              </a:ext>
            </a:extLst>
          </p:cNvPr>
          <p:cNvSpPr/>
          <p:nvPr/>
        </p:nvSpPr>
        <p:spPr>
          <a:xfrm>
            <a:off x="5830733" y="4757531"/>
            <a:ext cx="422045" cy="491766"/>
          </a:xfrm>
          <a:prstGeom prst="up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a:extLst>
              <a:ext uri="{FF2B5EF4-FFF2-40B4-BE49-F238E27FC236}">
                <a16:creationId xmlns:a16="http://schemas.microsoft.com/office/drawing/2014/main" id="{BB9784EC-F973-4A8E-B30A-26F9083F9E77}"/>
              </a:ext>
            </a:extLst>
          </p:cNvPr>
          <p:cNvSpPr txBox="1"/>
          <p:nvPr/>
        </p:nvSpPr>
        <p:spPr>
          <a:xfrm>
            <a:off x="8660801" y="3367854"/>
            <a:ext cx="1825487" cy="523220"/>
          </a:xfrm>
          <a:prstGeom prst="rect">
            <a:avLst/>
          </a:prstGeom>
          <a:gradFill>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p:spPr>
        <p:txBody>
          <a:bodyPr wrap="square" rtlCol="0">
            <a:spAutoFit/>
          </a:bodyPr>
          <a:lstStyle/>
          <a:p>
            <a:r>
              <a:rPr lang="es-ES" sz="2800" dirty="0">
                <a:latin typeface="Gabriola" panose="04040605051002020D02" pitchFamily="82" charset="0"/>
              </a:rPr>
              <a:t>Valor máximo</a:t>
            </a:r>
          </a:p>
        </p:txBody>
      </p:sp>
      <p:sp>
        <p:nvSpPr>
          <p:cNvPr id="12" name="CuadroTexto 11">
            <a:extLst>
              <a:ext uri="{FF2B5EF4-FFF2-40B4-BE49-F238E27FC236}">
                <a16:creationId xmlns:a16="http://schemas.microsoft.com/office/drawing/2014/main" id="{BC62473C-2A9F-4364-941B-8201AF3CDF50}"/>
              </a:ext>
            </a:extLst>
          </p:cNvPr>
          <p:cNvSpPr txBox="1"/>
          <p:nvPr/>
        </p:nvSpPr>
        <p:spPr>
          <a:xfrm>
            <a:off x="7525578" y="4248909"/>
            <a:ext cx="2002735"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sz="2800" dirty="0">
                <a:latin typeface="Gabriola" panose="04040605051002020D02" pitchFamily="82" charset="0"/>
              </a:rPr>
              <a:t>Cuartil superior</a:t>
            </a:r>
          </a:p>
        </p:txBody>
      </p:sp>
      <p:sp>
        <p:nvSpPr>
          <p:cNvPr id="13" name="CuadroTexto 12">
            <a:extLst>
              <a:ext uri="{FF2B5EF4-FFF2-40B4-BE49-F238E27FC236}">
                <a16:creationId xmlns:a16="http://schemas.microsoft.com/office/drawing/2014/main" id="{277BD933-F9AD-4638-986C-0C570CD36D52}"/>
              </a:ext>
            </a:extLst>
          </p:cNvPr>
          <p:cNvSpPr txBox="1"/>
          <p:nvPr/>
        </p:nvSpPr>
        <p:spPr>
          <a:xfrm>
            <a:off x="1974290" y="4198487"/>
            <a:ext cx="2013369" cy="523220"/>
          </a:xfrm>
          <a:prstGeom prst="rect">
            <a:avLst/>
          </a:prstGeom>
          <a:gradFill>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p:spPr>
        <p:txBody>
          <a:bodyPr wrap="square" rtlCol="0">
            <a:spAutoFit/>
          </a:bodyPr>
          <a:lstStyle/>
          <a:p>
            <a:r>
              <a:rPr lang="es-ES" sz="2800" dirty="0">
                <a:latin typeface="Gabriola" panose="04040605051002020D02" pitchFamily="82" charset="0"/>
              </a:rPr>
              <a:t>Cuartil Inferior</a:t>
            </a:r>
          </a:p>
        </p:txBody>
      </p:sp>
      <p:sp>
        <p:nvSpPr>
          <p:cNvPr id="14" name="CuadroTexto 13">
            <a:extLst>
              <a:ext uri="{FF2B5EF4-FFF2-40B4-BE49-F238E27FC236}">
                <a16:creationId xmlns:a16="http://schemas.microsoft.com/office/drawing/2014/main" id="{6B46A1FF-AFCF-442E-9C67-C4822A07B852}"/>
              </a:ext>
            </a:extLst>
          </p:cNvPr>
          <p:cNvSpPr txBox="1"/>
          <p:nvPr/>
        </p:nvSpPr>
        <p:spPr>
          <a:xfrm>
            <a:off x="5394593" y="5741625"/>
            <a:ext cx="1294323"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sz="2800" dirty="0">
                <a:latin typeface="Gabriola" panose="04040605051002020D02" pitchFamily="82" charset="0"/>
              </a:rPr>
              <a:t>Mediana</a:t>
            </a:r>
          </a:p>
        </p:txBody>
      </p:sp>
      <p:sp>
        <p:nvSpPr>
          <p:cNvPr id="16" name="CuadroTexto 15">
            <a:extLst>
              <a:ext uri="{FF2B5EF4-FFF2-40B4-BE49-F238E27FC236}">
                <a16:creationId xmlns:a16="http://schemas.microsoft.com/office/drawing/2014/main" id="{8859728A-CC8E-4485-A700-F3D13A9FA6EB}"/>
              </a:ext>
            </a:extLst>
          </p:cNvPr>
          <p:cNvSpPr txBox="1"/>
          <p:nvPr/>
        </p:nvSpPr>
        <p:spPr>
          <a:xfrm>
            <a:off x="2788955" y="2743232"/>
            <a:ext cx="1825487" cy="523220"/>
          </a:xfrm>
          <a:prstGeom prst="rect">
            <a:avLst/>
          </a:prstGeom>
          <a:gradFill>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p:spPr>
        <p:txBody>
          <a:bodyPr wrap="square" rtlCol="0">
            <a:spAutoFit/>
          </a:bodyPr>
          <a:lstStyle/>
          <a:p>
            <a:r>
              <a:rPr lang="es-ES" sz="2800" dirty="0">
                <a:latin typeface="Gabriola" panose="04040605051002020D02" pitchFamily="82" charset="0"/>
              </a:rPr>
              <a:t>Valor mínimo</a:t>
            </a:r>
          </a:p>
        </p:txBody>
      </p:sp>
      <p:sp>
        <p:nvSpPr>
          <p:cNvPr id="20" name="CuadroTexto 19">
            <a:extLst>
              <a:ext uri="{FF2B5EF4-FFF2-40B4-BE49-F238E27FC236}">
                <a16:creationId xmlns:a16="http://schemas.microsoft.com/office/drawing/2014/main" id="{50A17C39-F38B-450B-8535-7887D944EC25}"/>
              </a:ext>
            </a:extLst>
          </p:cNvPr>
          <p:cNvSpPr txBox="1"/>
          <p:nvPr/>
        </p:nvSpPr>
        <p:spPr>
          <a:xfrm>
            <a:off x="377403" y="3367854"/>
            <a:ext cx="1825487" cy="523220"/>
          </a:xfrm>
          <a:prstGeom prst="rect">
            <a:avLst/>
          </a:prstGeom>
          <a:gradFill>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p:spPr>
        <p:txBody>
          <a:bodyPr wrap="square" rtlCol="0">
            <a:spAutoFit/>
          </a:bodyPr>
          <a:lstStyle/>
          <a:p>
            <a:r>
              <a:rPr lang="es-ES" sz="2800" dirty="0">
                <a:latin typeface="Gabriola" panose="04040605051002020D02" pitchFamily="82" charset="0"/>
              </a:rPr>
              <a:t>Punto atípico</a:t>
            </a:r>
          </a:p>
        </p:txBody>
      </p:sp>
      <p:pic>
        <p:nvPicPr>
          <p:cNvPr id="21" name="Imagen 20">
            <a:extLst>
              <a:ext uri="{FF2B5EF4-FFF2-40B4-BE49-F238E27FC236}">
                <a16:creationId xmlns:a16="http://schemas.microsoft.com/office/drawing/2014/main" id="{22E6D09B-8CC0-4618-80FE-DBBEE6126D28}"/>
              </a:ext>
            </a:extLst>
          </p:cNvPr>
          <p:cNvPicPr>
            <a:picLocks noChangeAspect="1"/>
          </p:cNvPicPr>
          <p:nvPr/>
        </p:nvPicPr>
        <p:blipFill>
          <a:blip r:embed="rId3"/>
          <a:stretch>
            <a:fillRect/>
          </a:stretch>
        </p:blipFill>
        <p:spPr>
          <a:xfrm>
            <a:off x="2567114" y="3561384"/>
            <a:ext cx="835224" cy="579170"/>
          </a:xfrm>
          <a:prstGeom prst="rect">
            <a:avLst/>
          </a:prstGeom>
        </p:spPr>
      </p:pic>
    </p:spTree>
    <p:extLst>
      <p:ext uri="{BB962C8B-B14F-4D97-AF65-F5344CB8AC3E}">
        <p14:creationId xmlns:p14="http://schemas.microsoft.com/office/powerpoint/2010/main" val="1550169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E8228C-FEA0-464D-9BE2-8C4E0F9BB8C7}"/>
              </a:ext>
            </a:extLst>
          </p:cNvPr>
          <p:cNvSpPr>
            <a:spLocks noGrp="1"/>
          </p:cNvSpPr>
          <p:nvPr>
            <p:ph type="title"/>
          </p:nvPr>
        </p:nvSpPr>
        <p:spPr>
          <a:xfrm>
            <a:off x="838200" y="313327"/>
            <a:ext cx="10515600" cy="1449211"/>
          </a:xfrm>
        </p:spPr>
        <p:txBody>
          <a:bodyPr>
            <a:normAutofit/>
          </a:bodyPr>
          <a:lstStyle/>
          <a:p>
            <a:pPr algn="ctr"/>
            <a:r>
              <a:rPr lang="es-ES" dirty="0">
                <a:latin typeface="Gabriola" panose="04040605051002020D02" pitchFamily="82" charset="0"/>
              </a:rPr>
              <a:t>MEDIDAS DE TENDENCIA CENTRAL</a:t>
            </a:r>
            <a:br>
              <a:rPr lang="es-ES" sz="3200" b="1" dirty="0">
                <a:latin typeface="Gabriola" panose="04040605051002020D02" pitchFamily="82" charset="0"/>
              </a:rPr>
            </a:br>
            <a:r>
              <a:rPr lang="es-ES" sz="3600" b="1" dirty="0">
                <a:solidFill>
                  <a:srgbClr val="C00000"/>
                </a:solidFill>
                <a:latin typeface="Gabriola" panose="04040605051002020D02" pitchFamily="82" charset="0"/>
              </a:rPr>
              <a:t>Media aritmética o promedio </a:t>
            </a:r>
            <a:endParaRPr lang="es-ES" sz="3200" b="1" dirty="0">
              <a:solidFill>
                <a:srgbClr val="C00000"/>
              </a:solidFill>
              <a:latin typeface="Gabriola" panose="04040605051002020D02" pitchFamily="82" charset="0"/>
            </a:endParaRP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BBEA01E9-501E-4F22-8F13-1225D3589956}"/>
                  </a:ext>
                </a:extLst>
              </p:cNvPr>
              <p:cNvSpPr>
                <a:spLocks noGrp="1"/>
              </p:cNvSpPr>
              <p:nvPr>
                <p:ph idx="1"/>
              </p:nvPr>
            </p:nvSpPr>
            <p:spPr>
              <a:xfrm>
                <a:off x="930964" y="1921566"/>
                <a:ext cx="10422835" cy="4267200"/>
              </a:xfrm>
            </p:spPr>
            <p:txBody>
              <a:bodyPr>
                <a:normAutofit/>
              </a:bodyPr>
              <a:lstStyle/>
              <a:p>
                <a:pPr marL="0" indent="0" algn="r">
                  <a:buNone/>
                </a:pPr>
                <a:endParaRPr lang="es-ES" sz="2400" dirty="0">
                  <a:latin typeface="Gabriola" panose="04040605051002020D02" pitchFamily="82" charset="0"/>
                </a:endParaRPr>
              </a:p>
              <a:p>
                <a:pPr marL="0" indent="0" algn="r">
                  <a:buNone/>
                </a:pPr>
                <a14:m>
                  <m:oMathPara xmlns:m="http://schemas.openxmlformats.org/officeDocument/2006/math">
                    <m:oMathParaPr>
                      <m:jc m:val="centerGroup"/>
                    </m:oMathParaPr>
                    <m:oMath xmlns:m="http://schemas.openxmlformats.org/officeDocument/2006/math">
                      <m:acc>
                        <m:accPr>
                          <m:chr m:val="̅"/>
                          <m:ctrlPr>
                            <a:rPr lang="es-ES" sz="2400" b="1" i="1" smtClean="0">
                              <a:latin typeface="Cambria Math" panose="02040503050406030204" pitchFamily="18" charset="0"/>
                            </a:rPr>
                          </m:ctrlPr>
                        </m:accPr>
                        <m:e>
                          <m:r>
                            <a:rPr lang="es-ES" sz="2400" b="1" i="1" smtClean="0">
                              <a:latin typeface="Cambria Math" panose="02040503050406030204" pitchFamily="18" charset="0"/>
                            </a:rPr>
                            <m:t>𝑿</m:t>
                          </m:r>
                        </m:e>
                      </m:acc>
                      <m:r>
                        <a:rPr lang="es-ES" sz="2400" b="1" i="1" smtClean="0">
                          <a:latin typeface="Cambria Math" panose="02040503050406030204" pitchFamily="18" charset="0"/>
                        </a:rPr>
                        <m:t>= </m:t>
                      </m:r>
                      <m:f>
                        <m:fPr>
                          <m:ctrlPr>
                            <a:rPr lang="es-ES" sz="2400" b="1" i="1" smtClean="0">
                              <a:latin typeface="Cambria Math" panose="02040503050406030204" pitchFamily="18" charset="0"/>
                            </a:rPr>
                          </m:ctrlPr>
                        </m:fPr>
                        <m:num>
                          <m:sSub>
                            <m:sSubPr>
                              <m:ctrlPr>
                                <a:rPr lang="es-ES" sz="2400" b="1" i="1" smtClean="0">
                                  <a:latin typeface="Cambria Math" panose="02040503050406030204" pitchFamily="18" charset="0"/>
                                </a:rPr>
                              </m:ctrlPr>
                            </m:sSubPr>
                            <m:e>
                              <m:r>
                                <a:rPr lang="es-ES" sz="2400" b="1" i="1" smtClean="0">
                                  <a:latin typeface="Cambria Math" panose="02040503050406030204" pitchFamily="18" charset="0"/>
                                </a:rPr>
                                <m:t>𝒙</m:t>
                              </m:r>
                            </m:e>
                            <m:sub>
                              <m:r>
                                <a:rPr lang="es-ES" sz="2400" b="1" i="1" smtClean="0">
                                  <a:latin typeface="Cambria Math" panose="02040503050406030204" pitchFamily="18" charset="0"/>
                                </a:rPr>
                                <m:t>𝟏</m:t>
                              </m:r>
                            </m:sub>
                          </m:sSub>
                          <m:r>
                            <a:rPr lang="es-ES" sz="2400" b="1" i="1" smtClean="0">
                              <a:latin typeface="Cambria Math" panose="02040503050406030204" pitchFamily="18" charset="0"/>
                            </a:rPr>
                            <m:t>+</m:t>
                          </m:r>
                          <m:sSub>
                            <m:sSubPr>
                              <m:ctrlPr>
                                <a:rPr lang="es-ES" sz="2400" b="1" i="1" smtClean="0">
                                  <a:latin typeface="Cambria Math" panose="02040503050406030204" pitchFamily="18" charset="0"/>
                                </a:rPr>
                              </m:ctrlPr>
                            </m:sSubPr>
                            <m:e>
                              <m:r>
                                <a:rPr lang="es-ES" sz="2400" b="1" i="1" smtClean="0">
                                  <a:latin typeface="Cambria Math" panose="02040503050406030204" pitchFamily="18" charset="0"/>
                                </a:rPr>
                                <m:t>𝒙</m:t>
                              </m:r>
                            </m:e>
                            <m:sub>
                              <m:r>
                                <a:rPr lang="es-ES" sz="2400" b="1" i="1" smtClean="0">
                                  <a:latin typeface="Cambria Math" panose="02040503050406030204" pitchFamily="18" charset="0"/>
                                </a:rPr>
                                <m:t>𝟐</m:t>
                              </m:r>
                            </m:sub>
                          </m:sSub>
                          <m:r>
                            <a:rPr lang="es-ES" sz="2400" b="1" i="1" smtClean="0">
                              <a:latin typeface="Cambria Math" panose="02040503050406030204" pitchFamily="18" charset="0"/>
                            </a:rPr>
                            <m:t>+</m:t>
                          </m:r>
                          <m:sSub>
                            <m:sSubPr>
                              <m:ctrlPr>
                                <a:rPr lang="es-ES" sz="2400" b="1" i="1" smtClean="0">
                                  <a:latin typeface="Cambria Math" panose="02040503050406030204" pitchFamily="18" charset="0"/>
                                </a:rPr>
                              </m:ctrlPr>
                            </m:sSubPr>
                            <m:e>
                              <m:r>
                                <a:rPr lang="es-ES" sz="2400" b="1" i="1" smtClean="0">
                                  <a:latin typeface="Cambria Math" panose="02040503050406030204" pitchFamily="18" charset="0"/>
                                </a:rPr>
                                <m:t>𝒙</m:t>
                              </m:r>
                            </m:e>
                            <m:sub>
                              <m:r>
                                <a:rPr lang="es-ES" sz="2400" b="1" i="1" smtClean="0">
                                  <a:latin typeface="Cambria Math" panose="02040503050406030204" pitchFamily="18" charset="0"/>
                                </a:rPr>
                                <m:t>𝟑</m:t>
                              </m:r>
                            </m:sub>
                          </m:sSub>
                          <m:r>
                            <a:rPr lang="es-ES" sz="2400" b="1" i="1" smtClean="0">
                              <a:latin typeface="Cambria Math" panose="02040503050406030204" pitchFamily="18" charset="0"/>
                            </a:rPr>
                            <m:t>+</m:t>
                          </m:r>
                          <m:sSub>
                            <m:sSubPr>
                              <m:ctrlPr>
                                <a:rPr lang="es-ES" sz="2400" b="1" i="1" smtClean="0">
                                  <a:latin typeface="Cambria Math" panose="02040503050406030204" pitchFamily="18" charset="0"/>
                                </a:rPr>
                              </m:ctrlPr>
                            </m:sSubPr>
                            <m:e>
                              <m:r>
                                <a:rPr lang="es-ES" sz="2400" b="1" i="1" smtClean="0">
                                  <a:latin typeface="Cambria Math" panose="02040503050406030204" pitchFamily="18" charset="0"/>
                                </a:rPr>
                                <m:t>𝒙</m:t>
                              </m:r>
                            </m:e>
                            <m:sub>
                              <m:r>
                                <a:rPr lang="es-ES" sz="2400" b="1" i="1" smtClean="0">
                                  <a:latin typeface="Cambria Math" panose="02040503050406030204" pitchFamily="18" charset="0"/>
                                </a:rPr>
                                <m:t>𝟒</m:t>
                              </m:r>
                            </m:sub>
                          </m:sSub>
                          <m:r>
                            <a:rPr lang="es-ES" sz="2400" b="1" i="1" smtClean="0">
                              <a:latin typeface="Cambria Math" panose="02040503050406030204" pitchFamily="18" charset="0"/>
                            </a:rPr>
                            <m:t>+…+</m:t>
                          </m:r>
                          <m:sSub>
                            <m:sSubPr>
                              <m:ctrlPr>
                                <a:rPr lang="es-ES" sz="2400" b="1" i="1" smtClean="0">
                                  <a:latin typeface="Cambria Math" panose="02040503050406030204" pitchFamily="18" charset="0"/>
                                </a:rPr>
                              </m:ctrlPr>
                            </m:sSubPr>
                            <m:e>
                              <m:r>
                                <a:rPr lang="es-ES" sz="2400" b="1" i="1" smtClean="0">
                                  <a:latin typeface="Cambria Math" panose="02040503050406030204" pitchFamily="18" charset="0"/>
                                </a:rPr>
                                <m:t>𝒙</m:t>
                              </m:r>
                            </m:e>
                            <m:sub>
                              <m:r>
                                <a:rPr lang="es-ES" sz="2400" b="1" i="1" smtClean="0">
                                  <a:latin typeface="Cambria Math" panose="02040503050406030204" pitchFamily="18" charset="0"/>
                                </a:rPr>
                                <m:t>𝒋</m:t>
                              </m:r>
                            </m:sub>
                          </m:sSub>
                        </m:num>
                        <m:den>
                          <m:r>
                            <a:rPr lang="es-ES" sz="2400" b="1" i="1" smtClean="0">
                              <a:latin typeface="Cambria Math" panose="02040503050406030204" pitchFamily="18" charset="0"/>
                            </a:rPr>
                            <m:t>𝒏</m:t>
                          </m:r>
                        </m:den>
                      </m:f>
                      <m:r>
                        <a:rPr lang="es-ES" sz="2400" b="1" i="1" smtClean="0">
                          <a:latin typeface="Cambria Math" panose="02040503050406030204" pitchFamily="18" charset="0"/>
                        </a:rPr>
                        <m:t>=</m:t>
                      </m:r>
                      <m:nary>
                        <m:naryPr>
                          <m:chr m:val="∑"/>
                          <m:limLoc m:val="subSup"/>
                          <m:ctrlPr>
                            <a:rPr lang="es-ES" sz="2400" b="1" i="1" smtClean="0">
                              <a:latin typeface="Cambria Math" panose="02040503050406030204" pitchFamily="18" charset="0"/>
                            </a:rPr>
                          </m:ctrlPr>
                        </m:naryPr>
                        <m:sub>
                          <m:r>
                            <m:rPr>
                              <m:brk m:alnAt="23"/>
                            </m:rPr>
                            <a:rPr lang="es-ES" sz="2400" b="1" i="1" smtClean="0">
                              <a:latin typeface="Cambria Math" panose="02040503050406030204" pitchFamily="18" charset="0"/>
                            </a:rPr>
                            <m:t>𝒋</m:t>
                          </m:r>
                          <m:r>
                            <a:rPr lang="es-ES" sz="2400" b="1" i="1" smtClean="0">
                              <a:latin typeface="Cambria Math" panose="02040503050406030204" pitchFamily="18" charset="0"/>
                            </a:rPr>
                            <m:t>=</m:t>
                          </m:r>
                          <m:r>
                            <a:rPr lang="es-ES" sz="2400" b="1" i="1" smtClean="0">
                              <a:latin typeface="Cambria Math" panose="02040503050406030204" pitchFamily="18" charset="0"/>
                            </a:rPr>
                            <m:t>𝟏</m:t>
                          </m:r>
                        </m:sub>
                        <m:sup>
                          <m:r>
                            <a:rPr lang="es-ES" sz="2400" b="1" i="1" smtClean="0">
                              <a:latin typeface="Cambria Math" panose="02040503050406030204" pitchFamily="18" charset="0"/>
                            </a:rPr>
                            <m:t>𝒏</m:t>
                          </m:r>
                        </m:sup>
                        <m:e>
                          <m:f>
                            <m:fPr>
                              <m:ctrlPr>
                                <a:rPr lang="es-ES" sz="2400" b="1" i="1" smtClean="0">
                                  <a:latin typeface="Cambria Math" panose="02040503050406030204" pitchFamily="18" charset="0"/>
                                </a:rPr>
                              </m:ctrlPr>
                            </m:fPr>
                            <m:num>
                              <m:sSub>
                                <m:sSubPr>
                                  <m:ctrlPr>
                                    <a:rPr lang="es-ES" sz="2400" b="1" i="1" smtClean="0">
                                      <a:latin typeface="Cambria Math" panose="02040503050406030204" pitchFamily="18" charset="0"/>
                                    </a:rPr>
                                  </m:ctrlPr>
                                </m:sSubPr>
                                <m:e>
                                  <m:r>
                                    <a:rPr lang="es-ES" sz="2400" b="1" i="1" smtClean="0">
                                      <a:latin typeface="Cambria Math" panose="02040503050406030204" pitchFamily="18" charset="0"/>
                                    </a:rPr>
                                    <m:t>𝒙</m:t>
                                  </m:r>
                                </m:e>
                                <m:sub>
                                  <m:r>
                                    <a:rPr lang="es-ES" sz="2400" b="1" i="1" smtClean="0">
                                      <a:latin typeface="Cambria Math" panose="02040503050406030204" pitchFamily="18" charset="0"/>
                                    </a:rPr>
                                    <m:t>𝒋</m:t>
                                  </m:r>
                                </m:sub>
                              </m:sSub>
                            </m:num>
                            <m:den>
                              <m:r>
                                <a:rPr lang="es-ES" sz="2400" b="1" i="1" smtClean="0">
                                  <a:latin typeface="Cambria Math" panose="02040503050406030204" pitchFamily="18" charset="0"/>
                                </a:rPr>
                                <m:t>𝒏</m:t>
                              </m:r>
                            </m:den>
                          </m:f>
                        </m:e>
                      </m:nary>
                    </m:oMath>
                  </m:oMathPara>
                </a14:m>
                <a:endParaRPr lang="es-ES" sz="2400" b="1" dirty="0">
                  <a:latin typeface="Gabriola" panose="04040605051002020D02" pitchFamily="82" charset="0"/>
                </a:endParaRPr>
              </a:p>
              <a:p>
                <a:pPr marL="0" indent="0">
                  <a:buNone/>
                </a:pPr>
                <a:endParaRPr lang="es-ES" sz="2400" dirty="0">
                  <a:latin typeface="Gabriola" panose="04040605051002020D02" pitchFamily="82" charset="0"/>
                </a:endParaRPr>
              </a:p>
              <a:p>
                <a:r>
                  <a:rPr lang="es-ES" sz="3200" dirty="0">
                    <a:latin typeface="Gabriola" panose="04040605051002020D02" pitchFamily="82" charset="0"/>
                  </a:rPr>
                  <a:t>Por ejemplo: Se tienen las siguientes estaturas </a:t>
                </a:r>
              </a:p>
              <a:p>
                <a:pPr marL="0" indent="0" algn="ctr">
                  <a:buNone/>
                </a:pPr>
                <a:r>
                  <a:rPr lang="es-ES" sz="3600" dirty="0">
                    <a:latin typeface="Gabriola" panose="04040605051002020D02" pitchFamily="82" charset="0"/>
                    <a:cs typeface="Arial" panose="020B0604020202020204" pitchFamily="34" charset="0"/>
                  </a:rPr>
                  <a:t>1.50, 1.45, 1.55, 1.50, 1.40, 1.60</a:t>
                </a:r>
              </a:p>
              <a:p>
                <a:pPr marL="0" indent="0" algn="ctr">
                  <a:buNone/>
                </a:pPr>
                <a:endParaRPr lang="es-ES" sz="3600" dirty="0">
                  <a:latin typeface="Gabriola" panose="04040605051002020D02" pitchFamily="82" charset="0"/>
                  <a:cs typeface="Arial" panose="020B0604020202020204" pitchFamily="34" charset="0"/>
                </a:endParaRPr>
              </a:p>
              <a:p>
                <a:pPr marL="0" indent="0">
                  <a:buNone/>
                </a:pPr>
                <a:r>
                  <a:rPr lang="es-ES" sz="3600" dirty="0">
                    <a:latin typeface="Gabriola" panose="04040605051002020D02" pitchFamily="82" charset="0"/>
                    <a:cs typeface="Arial" panose="020B0604020202020204" pitchFamily="34" charset="0"/>
                  </a:rPr>
                  <a:t>     Promedio=</a:t>
                </a:r>
                <a14:m>
                  <m:oMath xmlns:m="http://schemas.openxmlformats.org/officeDocument/2006/math">
                    <m:f>
                      <m:fPr>
                        <m:ctrlPr>
                          <a:rPr lang="es-ES" sz="3600" i="1" smtClean="0">
                            <a:latin typeface="Cambria Math" panose="02040503050406030204" pitchFamily="18" charset="0"/>
                            <a:cs typeface="Arial" panose="020B0604020202020204" pitchFamily="34" charset="0"/>
                          </a:rPr>
                        </m:ctrlPr>
                      </m:fPr>
                      <m:num>
                        <m:r>
                          <a:rPr lang="es-ES" sz="3600" b="0" i="1" smtClean="0">
                            <a:latin typeface="Cambria Math" panose="02040503050406030204" pitchFamily="18" charset="0"/>
                            <a:cs typeface="Arial" panose="020B0604020202020204" pitchFamily="34" charset="0"/>
                          </a:rPr>
                          <m:t>1.50+1.45+1.55+1.50+1.40+1.60</m:t>
                        </m:r>
                      </m:num>
                      <m:den>
                        <m:r>
                          <a:rPr lang="es-ES" sz="3600" b="0" i="1" smtClean="0">
                            <a:latin typeface="Cambria Math" panose="02040503050406030204" pitchFamily="18" charset="0"/>
                            <a:cs typeface="Arial" panose="020B0604020202020204" pitchFamily="34" charset="0"/>
                          </a:rPr>
                          <m:t>6</m:t>
                        </m:r>
                      </m:den>
                    </m:f>
                    <m:r>
                      <a:rPr lang="es-ES" sz="3600" b="0" i="1" smtClean="0">
                        <a:latin typeface="Cambria Math" panose="02040503050406030204" pitchFamily="18" charset="0"/>
                        <a:cs typeface="Arial" panose="020B0604020202020204" pitchFamily="34" charset="0"/>
                      </a:rPr>
                      <m:t>=</m:t>
                    </m:r>
                    <m:f>
                      <m:fPr>
                        <m:ctrlPr>
                          <a:rPr lang="es-ES" sz="3600" b="0" i="1" smtClean="0">
                            <a:latin typeface="Cambria Math" panose="02040503050406030204" pitchFamily="18" charset="0"/>
                            <a:cs typeface="Arial" panose="020B0604020202020204" pitchFamily="34" charset="0"/>
                          </a:rPr>
                        </m:ctrlPr>
                      </m:fPr>
                      <m:num>
                        <m:r>
                          <a:rPr lang="es-ES" sz="3600" b="0" i="1" smtClean="0">
                            <a:latin typeface="Cambria Math" panose="02040503050406030204" pitchFamily="18" charset="0"/>
                            <a:cs typeface="Arial" panose="020B0604020202020204" pitchFamily="34" charset="0"/>
                          </a:rPr>
                          <m:t>9</m:t>
                        </m:r>
                      </m:num>
                      <m:den>
                        <m:r>
                          <a:rPr lang="es-ES" sz="3600" b="0" i="1" smtClean="0">
                            <a:latin typeface="Cambria Math" panose="02040503050406030204" pitchFamily="18" charset="0"/>
                            <a:cs typeface="Arial" panose="020B0604020202020204" pitchFamily="34" charset="0"/>
                          </a:rPr>
                          <m:t>6</m:t>
                        </m:r>
                      </m:den>
                    </m:f>
                    <m:r>
                      <a:rPr lang="es-ES" sz="3600" b="0" i="1" smtClean="0">
                        <a:latin typeface="Cambria Math" panose="02040503050406030204" pitchFamily="18" charset="0"/>
                        <a:cs typeface="Arial" panose="020B0604020202020204" pitchFamily="34" charset="0"/>
                      </a:rPr>
                      <m:t>=1.50</m:t>
                    </m:r>
                  </m:oMath>
                </a14:m>
                <a:endParaRPr lang="es-ES" sz="3600" i="1" dirty="0">
                  <a:latin typeface="Gabriola" panose="04040605051002020D02" pitchFamily="82" charset="0"/>
                  <a:cs typeface="Arial" panose="020B0604020202020204" pitchFamily="34" charset="0"/>
                </a:endParaRPr>
              </a:p>
            </p:txBody>
          </p:sp>
        </mc:Choice>
        <mc:Fallback xmlns="">
          <p:sp>
            <p:nvSpPr>
              <p:cNvPr id="3" name="Marcador de contenido 2">
                <a:extLst>
                  <a:ext uri="{FF2B5EF4-FFF2-40B4-BE49-F238E27FC236}">
                    <a16:creationId xmlns:a16="http://schemas.microsoft.com/office/drawing/2014/main" id="{BBEA01E9-501E-4F22-8F13-1225D3589956}"/>
                  </a:ext>
                </a:extLst>
              </p:cNvPr>
              <p:cNvSpPr>
                <a:spLocks noGrp="1" noRot="1" noChangeAspect="1" noMove="1" noResize="1" noEditPoints="1" noAdjustHandles="1" noChangeArrowheads="1" noChangeShapeType="1" noTextEdit="1"/>
              </p:cNvSpPr>
              <p:nvPr>
                <p:ph idx="1"/>
              </p:nvPr>
            </p:nvSpPr>
            <p:spPr>
              <a:xfrm>
                <a:off x="930964" y="1921566"/>
                <a:ext cx="10422835" cy="4267200"/>
              </a:xfrm>
              <a:blipFill>
                <a:blip r:embed="rId2"/>
                <a:stretch>
                  <a:fillRect l="-1346" b="-1714"/>
                </a:stretch>
              </a:blipFill>
            </p:spPr>
            <p:txBody>
              <a:bodyPr/>
              <a:lstStyle/>
              <a:p>
                <a:r>
                  <a:rPr lang="es-ES">
                    <a:noFill/>
                  </a:rPr>
                  <a:t> </a:t>
                </a:r>
              </a:p>
            </p:txBody>
          </p:sp>
        </mc:Fallback>
      </mc:AlternateContent>
    </p:spTree>
    <p:extLst>
      <p:ext uri="{BB962C8B-B14F-4D97-AF65-F5344CB8AC3E}">
        <p14:creationId xmlns:p14="http://schemas.microsoft.com/office/powerpoint/2010/main" val="1367671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51B1DDB-61F2-4317-89E5-282F3B3D8C44}"/>
              </a:ext>
            </a:extLst>
          </p:cNvPr>
          <p:cNvSpPr>
            <a:spLocks noGrp="1"/>
          </p:cNvSpPr>
          <p:nvPr>
            <p:ph idx="1"/>
          </p:nvPr>
        </p:nvSpPr>
        <p:spPr>
          <a:xfrm>
            <a:off x="639662" y="640082"/>
            <a:ext cx="5265837" cy="5577836"/>
          </a:xfrm>
        </p:spPr>
        <p:txBody>
          <a:bodyPr>
            <a:normAutofit fontScale="92500" lnSpcReduction="10000"/>
          </a:bodyPr>
          <a:lstStyle/>
          <a:p>
            <a:pPr marL="0" indent="0">
              <a:buNone/>
            </a:pPr>
            <a:r>
              <a:rPr lang="es-ES" sz="4400" b="1" dirty="0">
                <a:solidFill>
                  <a:srgbClr val="C00000"/>
                </a:solidFill>
                <a:latin typeface="Gabriola" panose="04040605051002020D02" pitchFamily="82" charset="0"/>
              </a:rPr>
              <a:t>Mediana</a:t>
            </a:r>
          </a:p>
          <a:p>
            <a:pPr marL="0" indent="0" algn="just">
              <a:buNone/>
            </a:pPr>
            <a:r>
              <a:rPr lang="es-MX" sz="3200" dirty="0">
                <a:latin typeface="Times New Roman" panose="02020603050405020304" pitchFamily="18" charset="0"/>
                <a:cs typeface="Times New Roman" panose="02020603050405020304" pitchFamily="18" charset="0"/>
              </a:rPr>
              <a:t>Es un conjunto de números ordenados en orden de magnitud ascendente, es decir de menor a mayor; el dato que ocupa la posición central corresponde a la mediana.</a:t>
            </a:r>
          </a:p>
          <a:p>
            <a:pPr marL="0" indent="0">
              <a:buNone/>
            </a:pPr>
            <a:r>
              <a:rPr lang="es-MX" sz="3200" b="1" dirty="0">
                <a:latin typeface="Times New Roman" panose="02020603050405020304" pitchFamily="18" charset="0"/>
                <a:cs typeface="Times New Roman" panose="02020603050405020304" pitchFamily="18" charset="0"/>
              </a:rPr>
              <a:t>Por ejemplo: </a:t>
            </a:r>
            <a:r>
              <a:rPr lang="es-MX" sz="3200" dirty="0">
                <a:latin typeface="Times New Roman" panose="02020603050405020304" pitchFamily="18" charset="0"/>
                <a:cs typeface="Times New Roman" panose="02020603050405020304" pitchFamily="18" charset="0"/>
              </a:rPr>
              <a:t>Se tienen las siguientes estaturas</a:t>
            </a:r>
          </a:p>
          <a:p>
            <a:pPr marL="0" indent="0">
              <a:buNone/>
            </a:pPr>
            <a:r>
              <a:rPr lang="es-ES" sz="3200" dirty="0">
                <a:latin typeface="Times New Roman" panose="02020603050405020304" pitchFamily="18" charset="0"/>
                <a:cs typeface="Times New Roman" panose="02020603050405020304" pitchFamily="18" charset="0"/>
              </a:rPr>
              <a:t>1.40, 1.45, </a:t>
            </a:r>
            <a:r>
              <a:rPr lang="es-ES" sz="3200" dirty="0">
                <a:solidFill>
                  <a:srgbClr val="C00000"/>
                </a:solidFill>
                <a:latin typeface="Times New Roman" panose="02020603050405020304" pitchFamily="18" charset="0"/>
                <a:cs typeface="Times New Roman" panose="02020603050405020304" pitchFamily="18" charset="0"/>
              </a:rPr>
              <a:t>1.50, 1.50</a:t>
            </a:r>
            <a:r>
              <a:rPr lang="es-ES" sz="3200" dirty="0">
                <a:latin typeface="Times New Roman" panose="02020603050405020304" pitchFamily="18" charset="0"/>
                <a:cs typeface="Times New Roman" panose="02020603050405020304" pitchFamily="18" charset="0"/>
              </a:rPr>
              <a:t>, 1.55, 1.60</a:t>
            </a:r>
          </a:p>
          <a:p>
            <a:pPr marL="0" indent="0">
              <a:buNone/>
            </a:pPr>
            <a:endParaRPr lang="es-ES" sz="3200" dirty="0">
              <a:latin typeface="Times New Roman" panose="02020603050405020304" pitchFamily="18" charset="0"/>
              <a:cs typeface="Times New Roman" panose="02020603050405020304" pitchFamily="18" charset="0"/>
            </a:endParaRPr>
          </a:p>
          <a:p>
            <a:pPr marL="0" indent="0">
              <a:buNone/>
            </a:pPr>
            <a:r>
              <a:rPr lang="es-ES" sz="3200" dirty="0">
                <a:latin typeface="Times New Roman" panose="02020603050405020304" pitchFamily="18" charset="0"/>
                <a:cs typeface="Times New Roman" panose="02020603050405020304" pitchFamily="18" charset="0"/>
              </a:rPr>
              <a:t>Mediana =1.50</a:t>
            </a:r>
            <a:endParaRPr lang="es-MX" sz="3200" dirty="0">
              <a:latin typeface="Times New Roman" panose="02020603050405020304" pitchFamily="18" charset="0"/>
              <a:cs typeface="Times New Roman" panose="02020603050405020304" pitchFamily="18" charset="0"/>
            </a:endParaRPr>
          </a:p>
        </p:txBody>
      </p:sp>
      <p:pic>
        <p:nvPicPr>
          <p:cNvPr id="5" name="Imagen 4" descr="Imagen que contiene persona&#10;&#10;Descripción generada automáticamente">
            <a:extLst>
              <a:ext uri="{FF2B5EF4-FFF2-40B4-BE49-F238E27FC236}">
                <a16:creationId xmlns:a16="http://schemas.microsoft.com/office/drawing/2014/main" id="{544A8DEC-1FBB-4127-956F-F0493B3553C7}"/>
              </a:ext>
            </a:extLst>
          </p:cNvPr>
          <p:cNvPicPr>
            <a:picLocks noChangeAspect="1"/>
          </p:cNvPicPr>
          <p:nvPr/>
        </p:nvPicPr>
        <p:blipFill rotWithShape="1">
          <a:blip r:embed="rId2">
            <a:extLst>
              <a:ext uri="{28A0092B-C50C-407E-A947-70E740481C1C}">
                <a14:useLocalDpi xmlns:a14="http://schemas.microsoft.com/office/drawing/2010/main" val="0"/>
              </a:ext>
            </a:extLst>
          </a:blip>
          <a:srcRect l="7967" r="9266" b="1"/>
          <a:stretch/>
        </p:blipFill>
        <p:spPr>
          <a:xfrm>
            <a:off x="6286499" y="640082"/>
            <a:ext cx="5265837" cy="5577837"/>
          </a:xfrm>
          <a:prstGeom prst="rect">
            <a:avLst/>
          </a:prstGeom>
          <a:effectLst/>
        </p:spPr>
      </p:pic>
    </p:spTree>
    <p:extLst>
      <p:ext uri="{BB962C8B-B14F-4D97-AF65-F5344CB8AC3E}">
        <p14:creationId xmlns:p14="http://schemas.microsoft.com/office/powerpoint/2010/main" val="3360995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3B3103-DB74-4050-8BB7-1E6976077BA1}"/>
              </a:ext>
            </a:extLst>
          </p:cNvPr>
          <p:cNvSpPr>
            <a:spLocks noGrp="1"/>
          </p:cNvSpPr>
          <p:nvPr>
            <p:ph type="title"/>
          </p:nvPr>
        </p:nvSpPr>
        <p:spPr>
          <a:xfrm>
            <a:off x="712939" y="233472"/>
            <a:ext cx="11072577" cy="414228"/>
          </a:xfrm>
        </p:spPr>
        <p:txBody>
          <a:bodyPr>
            <a:noAutofit/>
          </a:bodyPr>
          <a:lstStyle/>
          <a:p>
            <a:r>
              <a:rPr lang="es-ES" sz="2800" b="1" dirty="0">
                <a:solidFill>
                  <a:srgbClr val="C00000"/>
                </a:solidFill>
                <a:latin typeface="Times New Roman" panose="02020603050405020304" pitchFamily="18" charset="0"/>
                <a:cs typeface="Times New Roman" panose="02020603050405020304" pitchFamily="18" charset="0"/>
              </a:rPr>
              <a:t>Moda</a:t>
            </a:r>
          </a:p>
        </p:txBody>
      </p:sp>
      <p:sp>
        <p:nvSpPr>
          <p:cNvPr id="3" name="Marcador de contenido 2">
            <a:extLst>
              <a:ext uri="{FF2B5EF4-FFF2-40B4-BE49-F238E27FC236}">
                <a16:creationId xmlns:a16="http://schemas.microsoft.com/office/drawing/2014/main" id="{B9D3655D-DF54-42D3-B118-A8FD9DBADD23}"/>
              </a:ext>
            </a:extLst>
          </p:cNvPr>
          <p:cNvSpPr>
            <a:spLocks noGrp="1"/>
          </p:cNvSpPr>
          <p:nvPr>
            <p:ph idx="1"/>
          </p:nvPr>
        </p:nvSpPr>
        <p:spPr>
          <a:xfrm>
            <a:off x="241383" y="812626"/>
            <a:ext cx="11747417" cy="3807912"/>
          </a:xfrm>
        </p:spPr>
        <p:txBody>
          <a:bodyPr>
            <a:normAutofit fontScale="25000" lnSpcReduction="20000"/>
          </a:bodyPr>
          <a:lstStyle/>
          <a:p>
            <a:pPr lvl="1" algn="just">
              <a:spcBef>
                <a:spcPts val="0"/>
              </a:spcBef>
              <a:spcAft>
                <a:spcPts val="1000"/>
              </a:spcAft>
              <a:buNone/>
            </a:pPr>
            <a:r>
              <a:rPr lang="es-MX" sz="12800" dirty="0">
                <a:solidFill>
                  <a:srgbClr val="0070C0"/>
                </a:solidFill>
                <a:latin typeface="Times New Roman" panose="02020603050405020304" pitchFamily="18" charset="0"/>
                <a:cs typeface="Times New Roman" panose="02020603050405020304" pitchFamily="18" charset="0"/>
              </a:rPr>
              <a:t>   </a:t>
            </a:r>
            <a:r>
              <a:rPr lang="es-MX" sz="12800" dirty="0">
                <a:latin typeface="Times New Roman" panose="02020603050405020304" pitchFamily="18" charset="0"/>
                <a:cs typeface="Times New Roman" panose="02020603050405020304" pitchFamily="18" charset="0"/>
              </a:rPr>
              <a:t>En un conjunto de números es el valor que ocurre con mayor frecuencia, es decir, es el valor más frecuente.</a:t>
            </a:r>
          </a:p>
          <a:p>
            <a:pPr lvl="1" algn="just">
              <a:spcBef>
                <a:spcPts val="0"/>
              </a:spcBef>
              <a:spcAft>
                <a:spcPts val="1000"/>
              </a:spcAft>
              <a:buNone/>
            </a:pPr>
            <a:r>
              <a:rPr lang="es-MX" sz="12800" dirty="0">
                <a:latin typeface="Times New Roman" panose="02020603050405020304" pitchFamily="18" charset="0"/>
                <a:cs typeface="Times New Roman" panose="02020603050405020304" pitchFamily="18" charset="0"/>
              </a:rPr>
              <a:t>	La moda puede no existir en la distribución e incluso puede tener 2 o más.</a:t>
            </a:r>
          </a:p>
          <a:p>
            <a:pPr lvl="1" algn="just">
              <a:spcBef>
                <a:spcPts val="0"/>
              </a:spcBef>
              <a:spcAft>
                <a:spcPts val="1000"/>
              </a:spcAft>
              <a:buNone/>
            </a:pPr>
            <a:r>
              <a:rPr lang="es-MX" sz="12800" dirty="0">
                <a:latin typeface="Times New Roman" panose="02020603050405020304" pitchFamily="18" charset="0"/>
                <a:cs typeface="Times New Roman" panose="02020603050405020304" pitchFamily="18" charset="0"/>
              </a:rPr>
              <a:t>	En el caso de una moda la distribución es unimodal; cuando existen dos modas es bimodal; tres modas, trimodal; y así sucesivamente.</a:t>
            </a:r>
          </a:p>
          <a:p>
            <a:pPr marL="0" indent="0">
              <a:buNone/>
            </a:pPr>
            <a:r>
              <a:rPr lang="es-MX" sz="12800" b="1" dirty="0">
                <a:latin typeface="Times New Roman" panose="02020603050405020304" pitchFamily="18" charset="0"/>
                <a:cs typeface="Times New Roman" panose="02020603050405020304" pitchFamily="18" charset="0"/>
              </a:rPr>
              <a:t>Por ejemplo: </a:t>
            </a:r>
            <a:r>
              <a:rPr lang="es-MX" sz="12800" dirty="0">
                <a:latin typeface="Times New Roman" panose="02020603050405020304" pitchFamily="18" charset="0"/>
                <a:cs typeface="Times New Roman" panose="02020603050405020304" pitchFamily="18" charset="0"/>
              </a:rPr>
              <a:t>Se tienen las siguientes estaturas</a:t>
            </a:r>
          </a:p>
          <a:p>
            <a:pPr marL="0" indent="0">
              <a:buNone/>
            </a:pPr>
            <a:r>
              <a:rPr lang="es-ES" sz="12800" dirty="0">
                <a:latin typeface="Times New Roman" panose="02020603050405020304" pitchFamily="18" charset="0"/>
                <a:cs typeface="Times New Roman" panose="02020603050405020304" pitchFamily="18" charset="0"/>
              </a:rPr>
              <a:t>1.40, 1.45, </a:t>
            </a:r>
            <a:r>
              <a:rPr lang="es-ES" sz="12800" dirty="0">
                <a:solidFill>
                  <a:srgbClr val="C00000"/>
                </a:solidFill>
                <a:latin typeface="Times New Roman" panose="02020603050405020304" pitchFamily="18" charset="0"/>
                <a:cs typeface="Times New Roman" panose="02020603050405020304" pitchFamily="18" charset="0"/>
              </a:rPr>
              <a:t>1.50, 1.50</a:t>
            </a:r>
            <a:r>
              <a:rPr lang="es-ES" sz="12800" dirty="0">
                <a:latin typeface="Times New Roman" panose="02020603050405020304" pitchFamily="18" charset="0"/>
                <a:cs typeface="Times New Roman" panose="02020603050405020304" pitchFamily="18" charset="0"/>
              </a:rPr>
              <a:t>, 1.55, 1.60</a:t>
            </a:r>
          </a:p>
          <a:p>
            <a:pPr marL="0" indent="0">
              <a:buNone/>
            </a:pPr>
            <a:endParaRPr lang="es-ES" sz="12800" dirty="0">
              <a:latin typeface="Times New Roman" panose="02020603050405020304" pitchFamily="18" charset="0"/>
              <a:cs typeface="Times New Roman" panose="02020603050405020304" pitchFamily="18" charset="0"/>
            </a:endParaRPr>
          </a:p>
          <a:p>
            <a:pPr marL="0" indent="0">
              <a:buNone/>
            </a:pPr>
            <a:r>
              <a:rPr lang="es-ES" sz="12800" dirty="0">
                <a:latin typeface="Times New Roman" panose="02020603050405020304" pitchFamily="18" charset="0"/>
                <a:cs typeface="Times New Roman" panose="02020603050405020304" pitchFamily="18" charset="0"/>
              </a:rPr>
              <a:t>Moda=1.50</a:t>
            </a:r>
          </a:p>
          <a:p>
            <a:pPr lvl="1" algn="just">
              <a:spcBef>
                <a:spcPts val="0"/>
              </a:spcBef>
              <a:spcAft>
                <a:spcPts val="1000"/>
              </a:spcAft>
              <a:buNone/>
            </a:pPr>
            <a:endParaRPr lang="es-MX" sz="3200" dirty="0">
              <a:latin typeface="Gabriola" panose="04040605051002020D02" pitchFamily="82" charset="0"/>
            </a:endParaRPr>
          </a:p>
          <a:p>
            <a:pPr lvl="1" algn="just">
              <a:spcBef>
                <a:spcPts val="0"/>
              </a:spcBef>
              <a:spcAft>
                <a:spcPts val="1000"/>
              </a:spcAft>
              <a:buNone/>
            </a:pPr>
            <a:endParaRPr lang="es-ES" sz="3200" dirty="0">
              <a:latin typeface="Gabriola" panose="04040605051002020D02" pitchFamily="82" charset="0"/>
            </a:endParaRPr>
          </a:p>
          <a:p>
            <a:pPr marL="0" indent="0">
              <a:buNone/>
            </a:pPr>
            <a:r>
              <a:rPr lang="es-ES" dirty="0"/>
              <a:t>         </a:t>
            </a:r>
          </a:p>
        </p:txBody>
      </p:sp>
      <p:pic>
        <p:nvPicPr>
          <p:cNvPr id="4" name="Imagen 3">
            <a:extLst>
              <a:ext uri="{FF2B5EF4-FFF2-40B4-BE49-F238E27FC236}">
                <a16:creationId xmlns:a16="http://schemas.microsoft.com/office/drawing/2014/main" id="{84DC793E-6F22-4371-9ECB-E1CAA9DF882D}"/>
              </a:ext>
            </a:extLst>
          </p:cNvPr>
          <p:cNvPicPr>
            <a:picLocks noChangeAspect="1"/>
          </p:cNvPicPr>
          <p:nvPr/>
        </p:nvPicPr>
        <p:blipFill>
          <a:blip r:embed="rId2"/>
          <a:stretch>
            <a:fillRect/>
          </a:stretch>
        </p:blipFill>
        <p:spPr>
          <a:xfrm>
            <a:off x="6096000" y="4191730"/>
            <a:ext cx="5133277" cy="2066723"/>
          </a:xfrm>
          <a:prstGeom prst="rect">
            <a:avLst/>
          </a:prstGeom>
        </p:spPr>
      </p:pic>
    </p:spTree>
    <p:extLst>
      <p:ext uri="{BB962C8B-B14F-4D97-AF65-F5344CB8AC3E}">
        <p14:creationId xmlns:p14="http://schemas.microsoft.com/office/powerpoint/2010/main" val="1782139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E09615D-24FD-4086-87D4-3BC6FF438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2CD1987F-8813-4F4A-BE57-BB00FB4F08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ítulo 1">
            <a:extLst>
              <a:ext uri="{FF2B5EF4-FFF2-40B4-BE49-F238E27FC236}">
                <a16:creationId xmlns:a16="http://schemas.microsoft.com/office/drawing/2014/main" id="{28213C72-D9EB-46F9-9ADC-8B0A1E886F45}"/>
              </a:ext>
            </a:extLst>
          </p:cNvPr>
          <p:cNvSpPr>
            <a:spLocks noGrp="1"/>
          </p:cNvSpPr>
          <p:nvPr>
            <p:ph type="title"/>
          </p:nvPr>
        </p:nvSpPr>
        <p:spPr>
          <a:xfrm>
            <a:off x="5096656" y="179883"/>
            <a:ext cx="7095343" cy="1533010"/>
          </a:xfrm>
        </p:spPr>
        <p:txBody>
          <a:bodyPr>
            <a:normAutofit/>
          </a:bodyPr>
          <a:lstStyle/>
          <a:p>
            <a:r>
              <a:rPr lang="es-ES" sz="2800" dirty="0">
                <a:solidFill>
                  <a:srgbClr val="000000"/>
                </a:solidFill>
                <a:latin typeface="Times New Roman" panose="02020603050405020304" pitchFamily="18" charset="0"/>
                <a:cs typeface="Times New Roman" panose="02020603050405020304" pitchFamily="18" charset="0"/>
              </a:rPr>
              <a:t>MEDIDAS DE DISPERSIÓN O VARIABILIDAD</a:t>
            </a:r>
          </a:p>
        </p:txBody>
      </p:sp>
      <p:sp>
        <p:nvSpPr>
          <p:cNvPr id="24" name="Freeform 67">
            <a:extLst>
              <a:ext uri="{FF2B5EF4-FFF2-40B4-BE49-F238E27FC236}">
                <a16:creationId xmlns:a16="http://schemas.microsoft.com/office/drawing/2014/main" id="{68C00EAE-4816-44D0-8DA9-3F070179B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53036"/>
            <a:ext cx="3242130" cy="2704964"/>
          </a:xfrm>
          <a:custGeom>
            <a:avLst/>
            <a:gdLst>
              <a:gd name="connsiteX0" fmla="*/ 1465277 w 3242130"/>
              <a:gd name="connsiteY0" fmla="*/ 0 h 2704964"/>
              <a:gd name="connsiteX1" fmla="*/ 3242130 w 3242130"/>
              <a:gd name="connsiteY1" fmla="*/ 1776853 h 2704964"/>
              <a:gd name="connsiteX2" fmla="*/ 3027674 w 3242130"/>
              <a:gd name="connsiteY2" fmla="*/ 2623807 h 2704964"/>
              <a:gd name="connsiteX3" fmla="*/ 2978369 w 3242130"/>
              <a:gd name="connsiteY3" fmla="*/ 2704964 h 2704964"/>
              <a:gd name="connsiteX4" fmla="*/ 0 w 3242130"/>
              <a:gd name="connsiteY4" fmla="*/ 2704964 h 2704964"/>
              <a:gd name="connsiteX5" fmla="*/ 0 w 3242130"/>
              <a:gd name="connsiteY5" fmla="*/ 772542 h 2704964"/>
              <a:gd name="connsiteX6" fmla="*/ 94171 w 3242130"/>
              <a:gd name="connsiteY6" fmla="*/ 646610 h 2704964"/>
              <a:gd name="connsiteX7" fmla="*/ 1465277 w 3242130"/>
              <a:gd name="connsiteY7" fmla="*/ 0 h 27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130" h="2704964">
                <a:moveTo>
                  <a:pt x="1465277" y="0"/>
                </a:moveTo>
                <a:cubicBezTo>
                  <a:pt x="2446606" y="0"/>
                  <a:pt x="3242130" y="795524"/>
                  <a:pt x="3242130" y="1776853"/>
                </a:cubicBezTo>
                <a:cubicBezTo>
                  <a:pt x="3242130" y="2083519"/>
                  <a:pt x="3164442" y="2372039"/>
                  <a:pt x="3027674" y="2623807"/>
                </a:cubicBezTo>
                <a:lnTo>
                  <a:pt x="2978369" y="2704964"/>
                </a:lnTo>
                <a:lnTo>
                  <a:pt x="0" y="2704964"/>
                </a:lnTo>
                <a:lnTo>
                  <a:pt x="0" y="772542"/>
                </a:lnTo>
                <a:lnTo>
                  <a:pt x="94171" y="646610"/>
                </a:lnTo>
                <a:cubicBezTo>
                  <a:pt x="420072" y="251709"/>
                  <a:pt x="913280" y="0"/>
                  <a:pt x="1465277"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D5391212-5277-4C05-9E96-E724C961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5971" y="2816635"/>
            <a:ext cx="2865340" cy="2865340"/>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65">
            <a:extLst>
              <a:ext uri="{FF2B5EF4-FFF2-40B4-BE49-F238E27FC236}">
                <a16:creationId xmlns:a16="http://schemas.microsoft.com/office/drawing/2014/main" id="{0B331F10-0144-4133-AB48-EDEFB3546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090921" cy="3465906"/>
          </a:xfrm>
          <a:custGeom>
            <a:avLst/>
            <a:gdLst>
              <a:gd name="connsiteX0" fmla="*/ 0 w 4090921"/>
              <a:gd name="connsiteY0" fmla="*/ 0 h 3465906"/>
              <a:gd name="connsiteX1" fmla="*/ 3746474 w 4090921"/>
              <a:gd name="connsiteY1" fmla="*/ 0 h 3465906"/>
              <a:gd name="connsiteX2" fmla="*/ 3817144 w 4090921"/>
              <a:gd name="connsiteY2" fmla="*/ 116327 h 3465906"/>
              <a:gd name="connsiteX3" fmla="*/ 4090921 w 4090921"/>
              <a:gd name="connsiteY3" fmla="*/ 1197557 h 3465906"/>
              <a:gd name="connsiteX4" fmla="*/ 1822572 w 4090921"/>
              <a:gd name="connsiteY4" fmla="*/ 3465906 h 3465906"/>
              <a:gd name="connsiteX5" fmla="*/ 72204 w 4090921"/>
              <a:gd name="connsiteY5" fmla="*/ 2640438 h 3465906"/>
              <a:gd name="connsiteX6" fmla="*/ 0 w 4090921"/>
              <a:gd name="connsiteY6" fmla="*/ 2543882 h 346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0921" h="3465906">
                <a:moveTo>
                  <a:pt x="0" y="0"/>
                </a:moveTo>
                <a:lnTo>
                  <a:pt x="3746474" y="0"/>
                </a:lnTo>
                <a:lnTo>
                  <a:pt x="3817144" y="116327"/>
                </a:lnTo>
                <a:cubicBezTo>
                  <a:pt x="3991744" y="437737"/>
                  <a:pt x="4090921" y="806065"/>
                  <a:pt x="4090921" y="1197557"/>
                </a:cubicBezTo>
                <a:cubicBezTo>
                  <a:pt x="4090921" y="2450332"/>
                  <a:pt x="3075348" y="3465906"/>
                  <a:pt x="1822572" y="3465906"/>
                </a:cubicBezTo>
                <a:cubicBezTo>
                  <a:pt x="1117886" y="3465906"/>
                  <a:pt x="488252" y="3144572"/>
                  <a:pt x="72204" y="2640438"/>
                </a:cubicBezTo>
                <a:lnTo>
                  <a:pt x="0" y="2543882"/>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Imagen 11" descr="Imagen que contiene texto, mapa&#10;&#10;Descripción generada automáticamente">
            <a:extLst>
              <a:ext uri="{FF2B5EF4-FFF2-40B4-BE49-F238E27FC236}">
                <a16:creationId xmlns:a16="http://schemas.microsoft.com/office/drawing/2014/main" id="{FF3C7EDD-B51F-4494-AE6F-652BE3D3C91D}"/>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1656" r="1790" b="2"/>
          <a:stretch/>
        </p:blipFill>
        <p:spPr>
          <a:xfrm>
            <a:off x="158709" y="3701323"/>
            <a:ext cx="3083422" cy="2547077"/>
          </a:xfrm>
          <a:custGeom>
            <a:avLst/>
            <a:gdLst>
              <a:gd name="connsiteX0" fmla="*/ 1464476 w 3083442"/>
              <a:gd name="connsiteY0" fmla="*/ 0 h 2547077"/>
              <a:gd name="connsiteX1" fmla="*/ 3083442 w 3083442"/>
              <a:gd name="connsiteY1" fmla="*/ 1618966 h 2547077"/>
              <a:gd name="connsiteX2" fmla="*/ 2806948 w 3083442"/>
              <a:gd name="connsiteY2" fmla="*/ 2524145 h 2547077"/>
              <a:gd name="connsiteX3" fmla="*/ 2789800 w 3083442"/>
              <a:gd name="connsiteY3" fmla="*/ 2547077 h 2547077"/>
              <a:gd name="connsiteX4" fmla="*/ 139152 w 3083442"/>
              <a:gd name="connsiteY4" fmla="*/ 2547077 h 2547077"/>
              <a:gd name="connsiteX5" fmla="*/ 122004 w 3083442"/>
              <a:gd name="connsiteY5" fmla="*/ 2524145 h 2547077"/>
              <a:gd name="connsiteX6" fmla="*/ 40911 w 3083442"/>
              <a:gd name="connsiteY6" fmla="*/ 2390661 h 2547077"/>
              <a:gd name="connsiteX7" fmla="*/ 0 w 3083442"/>
              <a:gd name="connsiteY7" fmla="*/ 2305737 h 2547077"/>
              <a:gd name="connsiteX8" fmla="*/ 0 w 3083442"/>
              <a:gd name="connsiteY8" fmla="*/ 932195 h 2547077"/>
              <a:gd name="connsiteX9" fmla="*/ 40911 w 3083442"/>
              <a:gd name="connsiteY9" fmla="*/ 847271 h 2547077"/>
              <a:gd name="connsiteX10" fmla="*/ 1464476 w 3083442"/>
              <a:gd name="connsiteY10" fmla="*/ 0 h 254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3442" h="2547077">
                <a:moveTo>
                  <a:pt x="1464476" y="0"/>
                </a:moveTo>
                <a:cubicBezTo>
                  <a:pt x="2358607" y="0"/>
                  <a:pt x="3083442" y="724836"/>
                  <a:pt x="3083442" y="1618966"/>
                </a:cubicBezTo>
                <a:cubicBezTo>
                  <a:pt x="3083442" y="1954265"/>
                  <a:pt x="2981512" y="2265757"/>
                  <a:pt x="2806948" y="2524145"/>
                </a:cubicBezTo>
                <a:lnTo>
                  <a:pt x="2789800" y="2547077"/>
                </a:lnTo>
                <a:lnTo>
                  <a:pt x="139152" y="2547077"/>
                </a:lnTo>
                <a:lnTo>
                  <a:pt x="122004" y="2524145"/>
                </a:lnTo>
                <a:cubicBezTo>
                  <a:pt x="92910" y="2481081"/>
                  <a:pt x="65834" y="2436541"/>
                  <a:pt x="40911" y="2390661"/>
                </a:cubicBezTo>
                <a:lnTo>
                  <a:pt x="0" y="2305737"/>
                </a:lnTo>
                <a:lnTo>
                  <a:pt x="0" y="932195"/>
                </a:lnTo>
                <a:lnTo>
                  <a:pt x="40911" y="847271"/>
                </a:lnTo>
                <a:cubicBezTo>
                  <a:pt x="315065" y="342598"/>
                  <a:pt x="849762" y="0"/>
                  <a:pt x="1464476" y="0"/>
                </a:cubicBezTo>
                <a:close/>
              </a:path>
            </a:pathLst>
          </a:custGeom>
          <a:effectLst>
            <a:softEdge rad="0"/>
          </a:effectLst>
        </p:spPr>
      </p:pic>
      <p:pic>
        <p:nvPicPr>
          <p:cNvPr id="10" name="Imagen 9" descr="Imagen que contiene texto&#10;&#10;Descripción generada automáticamente">
            <a:extLst>
              <a:ext uri="{FF2B5EF4-FFF2-40B4-BE49-F238E27FC236}">
                <a16:creationId xmlns:a16="http://schemas.microsoft.com/office/drawing/2014/main" id="{D7E8FED1-E77C-4A65-9984-4EB880EFCD7F}"/>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17663" r="10837"/>
          <a:stretch/>
        </p:blipFill>
        <p:spPr>
          <a:xfrm>
            <a:off x="3241547" y="2875335"/>
            <a:ext cx="2555402" cy="2555402"/>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15" name="Marcador de contenido 7" descr="Imagen que contiene texto, mapa&#10;&#10;Descripción generada automáticamente">
            <a:extLst>
              <a:ext uri="{FF2B5EF4-FFF2-40B4-BE49-F238E27FC236}">
                <a16:creationId xmlns:a16="http://schemas.microsoft.com/office/drawing/2014/main" id="{74D0EBE2-D64A-4ECB-938A-A1ECE072E3AA}"/>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t="15850" r="2" b="2"/>
          <a:stretch/>
        </p:blipFill>
        <p:spPr>
          <a:xfrm>
            <a:off x="1" y="-1"/>
            <a:ext cx="3375969" cy="2840851"/>
          </a:xfrm>
          <a:custGeom>
            <a:avLst/>
            <a:gdLst>
              <a:gd name="connsiteX0" fmla="*/ 73119 w 3943111"/>
              <a:gd name="connsiteY0" fmla="*/ 0 h 3318096"/>
              <a:gd name="connsiteX1" fmla="*/ 3572026 w 3943111"/>
              <a:gd name="connsiteY1" fmla="*/ 0 h 3318096"/>
              <a:gd name="connsiteX2" fmla="*/ 3580957 w 3943111"/>
              <a:gd name="connsiteY2" fmla="*/ 11944 h 3318096"/>
              <a:gd name="connsiteX3" fmla="*/ 3943111 w 3943111"/>
              <a:gd name="connsiteY3" fmla="*/ 1197557 h 3318096"/>
              <a:gd name="connsiteX4" fmla="*/ 1822572 w 3943111"/>
              <a:gd name="connsiteY4" fmla="*/ 3318096 h 3318096"/>
              <a:gd name="connsiteX5" fmla="*/ 64188 w 3943111"/>
              <a:gd name="connsiteY5" fmla="*/ 2383171 h 3318096"/>
              <a:gd name="connsiteX6" fmla="*/ 0 w 3943111"/>
              <a:gd name="connsiteY6" fmla="*/ 2277515 h 3318096"/>
              <a:gd name="connsiteX7" fmla="*/ 0 w 3943111"/>
              <a:gd name="connsiteY7" fmla="*/ 117600 h 3318096"/>
              <a:gd name="connsiteX8" fmla="*/ 64188 w 3943111"/>
              <a:gd name="connsiteY8" fmla="*/ 11944 h 331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3111" h="3318096">
                <a:moveTo>
                  <a:pt x="73119" y="0"/>
                </a:moveTo>
                <a:lnTo>
                  <a:pt x="3572026" y="0"/>
                </a:lnTo>
                <a:lnTo>
                  <a:pt x="3580957" y="11944"/>
                </a:lnTo>
                <a:cubicBezTo>
                  <a:pt x="3809602" y="350384"/>
                  <a:pt x="3943111" y="758379"/>
                  <a:pt x="3943111" y="1197557"/>
                </a:cubicBezTo>
                <a:cubicBezTo>
                  <a:pt x="3943111" y="2368699"/>
                  <a:pt x="2993714" y="3318096"/>
                  <a:pt x="1822572" y="3318096"/>
                </a:cubicBezTo>
                <a:cubicBezTo>
                  <a:pt x="1090609" y="3318096"/>
                  <a:pt x="445264" y="2947238"/>
                  <a:pt x="64188" y="2383171"/>
                </a:cubicBezTo>
                <a:lnTo>
                  <a:pt x="0" y="2277515"/>
                </a:lnTo>
                <a:lnTo>
                  <a:pt x="0" y="117600"/>
                </a:lnTo>
                <a:lnTo>
                  <a:pt x="64188" y="11944"/>
                </a:lnTo>
                <a:close/>
              </a:path>
            </a:pathLst>
          </a:custGeom>
          <a:effectLst>
            <a:softEdge rad="0"/>
          </a:effectLst>
        </p:spPr>
      </p:pic>
      <p:sp>
        <p:nvSpPr>
          <p:cNvPr id="17" name="Content Placeholder 16">
            <a:extLst>
              <a:ext uri="{FF2B5EF4-FFF2-40B4-BE49-F238E27FC236}">
                <a16:creationId xmlns:a16="http://schemas.microsoft.com/office/drawing/2014/main" id="{E0257A8A-A7DA-4C00-9482-C2FE09B01D3B}"/>
              </a:ext>
            </a:extLst>
          </p:cNvPr>
          <p:cNvSpPr>
            <a:spLocks noGrp="1"/>
          </p:cNvSpPr>
          <p:nvPr>
            <p:ph idx="1"/>
          </p:nvPr>
        </p:nvSpPr>
        <p:spPr>
          <a:xfrm>
            <a:off x="6375152" y="1855304"/>
            <a:ext cx="5347156" cy="4205667"/>
          </a:xfrm>
        </p:spPr>
        <p:txBody>
          <a:bodyPr anchor="ctr">
            <a:normAutofit/>
          </a:bodyPr>
          <a:lstStyle/>
          <a:p>
            <a:pPr marL="0" indent="0">
              <a:buNone/>
            </a:pPr>
            <a:r>
              <a:rPr lang="es-MX" sz="4000" dirty="0">
                <a:latin typeface="Times New Roman" panose="02020603050405020304" pitchFamily="18" charset="0"/>
                <a:cs typeface="Times New Roman" panose="02020603050405020304" pitchFamily="18" charset="0"/>
              </a:rPr>
              <a:t>La dispersión o variabilidad de los datos es una medida  de qué tan esparcidos se encuentran los datos de una población o proceso.</a:t>
            </a:r>
            <a:endParaRPr lang="en-US" sz="4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4745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A1F3AE24-760A-43B5-A7F1-21B1DF64AB04}"/>
                  </a:ext>
                </a:extLst>
              </p:cNvPr>
              <p:cNvSpPr>
                <a:spLocks noGrp="1"/>
              </p:cNvSpPr>
              <p:nvPr>
                <p:ph idx="1"/>
              </p:nvPr>
            </p:nvSpPr>
            <p:spPr>
              <a:xfrm>
                <a:off x="457200" y="250522"/>
                <a:ext cx="10896600" cy="6229792"/>
              </a:xfrm>
            </p:spPr>
            <p:txBody>
              <a:bodyPr>
                <a:normAutofit/>
              </a:bodyPr>
              <a:lstStyle/>
              <a:p>
                <a:pPr marL="0" indent="0">
                  <a:buNone/>
                </a:pPr>
                <a:r>
                  <a:rPr lang="es-ES" b="1" dirty="0">
                    <a:solidFill>
                      <a:srgbClr val="C00000"/>
                    </a:solidFill>
                    <a:latin typeface="Times New Roman" panose="02020603050405020304" pitchFamily="18" charset="0"/>
                    <a:cs typeface="Times New Roman" panose="02020603050405020304" pitchFamily="18" charset="0"/>
                  </a:rPr>
                  <a:t>Rango o amplitud</a:t>
                </a:r>
              </a:p>
              <a:p>
                <a:r>
                  <a:rPr lang="es-ES" dirty="0">
                    <a:latin typeface="Times New Roman" panose="02020603050405020304" pitchFamily="18" charset="0"/>
                    <a:cs typeface="Times New Roman" panose="02020603050405020304" pitchFamily="18" charset="0"/>
                  </a:rPr>
                  <a:t>El rango es la diferencia entre el valor máximo y el mínimo de un conjunto de datos.</a:t>
                </a:r>
              </a:p>
              <a:p>
                <a:pPr marL="0" indent="0">
                  <a:buNone/>
                </a:pPr>
                <a14:m>
                  <m:oMathPara xmlns:m="http://schemas.openxmlformats.org/officeDocument/2006/math">
                    <m:oMathParaPr>
                      <m:jc m:val="centerGroup"/>
                    </m:oMathParaPr>
                    <m:oMath xmlns:m="http://schemas.openxmlformats.org/officeDocument/2006/math">
                      <m:r>
                        <a:rPr lang="es-ES" b="1" i="1" dirty="0" smtClean="0">
                          <a:latin typeface="Cambria Math" panose="02040503050406030204" pitchFamily="18" charset="0"/>
                        </a:rPr>
                        <m:t>𝑹𝒂𝒏𝒈𝒐</m:t>
                      </m:r>
                      <m:r>
                        <a:rPr lang="es-ES" b="1" i="1" dirty="0" smtClean="0">
                          <a:latin typeface="Cambria Math" panose="02040503050406030204" pitchFamily="18" charset="0"/>
                        </a:rPr>
                        <m:t>=</m:t>
                      </m:r>
                      <m:d>
                        <m:dPr>
                          <m:ctrlPr>
                            <a:rPr lang="es-ES" b="1" i="1" dirty="0" smtClean="0">
                              <a:latin typeface="Cambria Math" panose="02040503050406030204" pitchFamily="18" charset="0"/>
                            </a:rPr>
                          </m:ctrlPr>
                        </m:dPr>
                        <m:e>
                          <m:r>
                            <a:rPr lang="es-ES" b="1" i="1" dirty="0" smtClean="0">
                              <a:latin typeface="Cambria Math" panose="02040503050406030204" pitchFamily="18" charset="0"/>
                            </a:rPr>
                            <m:t>𝑴𝒂𝒙𝒊𝒎𝒐</m:t>
                          </m:r>
                        </m:e>
                      </m:d>
                      <m:r>
                        <a:rPr lang="es-ES" b="1" i="1" dirty="0" smtClean="0">
                          <a:latin typeface="Cambria Math" panose="02040503050406030204" pitchFamily="18" charset="0"/>
                        </a:rPr>
                        <m:t>−</m:t>
                      </m:r>
                      <m:d>
                        <m:dPr>
                          <m:ctrlPr>
                            <a:rPr lang="es-ES" b="1" i="1" dirty="0" smtClean="0">
                              <a:latin typeface="Cambria Math" panose="02040503050406030204" pitchFamily="18" charset="0"/>
                            </a:rPr>
                          </m:ctrlPr>
                        </m:dPr>
                        <m:e>
                          <m:r>
                            <a:rPr lang="es-ES" b="1" i="1" dirty="0" smtClean="0">
                              <a:latin typeface="Cambria Math" panose="02040503050406030204" pitchFamily="18" charset="0"/>
                            </a:rPr>
                            <m:t>𝑴𝒊𝒏𝒊𝒎𝒐</m:t>
                          </m:r>
                        </m:e>
                      </m:d>
                    </m:oMath>
                  </m:oMathPara>
                </a14:m>
                <a:endParaRPr lang="es-ES" b="1" dirty="0">
                  <a:latin typeface="Times New Roman" panose="02020603050405020304" pitchFamily="18" charset="0"/>
                  <a:cs typeface="Times New Roman" panose="02020603050405020304" pitchFamily="18" charset="0"/>
                </a:endParaRPr>
              </a:p>
              <a:p>
                <a:pPr marL="0" indent="0">
                  <a:buNone/>
                </a:pPr>
                <a:r>
                  <a:rPr lang="es-ES" b="1" dirty="0">
                    <a:latin typeface="Times New Roman" panose="02020603050405020304" pitchFamily="18" charset="0"/>
                    <a:cs typeface="Times New Roman" panose="02020603050405020304" pitchFamily="18" charset="0"/>
                  </a:rPr>
                  <a:t>Ejemplo de las estaturas: </a:t>
                </a:r>
                <a:r>
                  <a:rPr lang="es-ES" dirty="0">
                    <a:latin typeface="Times New Roman" panose="02020603050405020304" pitchFamily="18" charset="0"/>
                    <a:cs typeface="Times New Roman" panose="02020603050405020304" pitchFamily="18" charset="0"/>
                  </a:rPr>
                  <a:t>1.40, 1.45, 1.50, 1.50, 1.55, 1.60</a:t>
                </a:r>
              </a:p>
              <a:p>
                <a:pPr marL="0" indent="0">
                  <a:buNone/>
                </a:pPr>
                <a:r>
                  <a:rPr lang="es-ES" b="1" dirty="0">
                    <a:latin typeface="Times New Roman" panose="02020603050405020304" pitchFamily="18" charset="0"/>
                    <a:cs typeface="Times New Roman" panose="02020603050405020304" pitchFamily="18" charset="0"/>
                  </a:rPr>
                  <a:t>Rango =1.60 -1.40=0.20</a:t>
                </a:r>
              </a:p>
              <a:p>
                <a:pPr marL="0" indent="0">
                  <a:buNone/>
                </a:pPr>
                <a:r>
                  <a:rPr lang="es-ES" b="1" dirty="0">
                    <a:solidFill>
                      <a:srgbClr val="C00000"/>
                    </a:solidFill>
                    <a:latin typeface="Times New Roman" panose="02020603050405020304" pitchFamily="18" charset="0"/>
                    <a:cs typeface="Times New Roman" panose="02020603050405020304" pitchFamily="18" charset="0"/>
                  </a:rPr>
                  <a:t>Desviación estándar o varianza</a:t>
                </a:r>
              </a:p>
              <a:p>
                <a:r>
                  <a:rPr lang="es-MX" dirty="0">
                    <a:latin typeface="Times New Roman" panose="02020603050405020304" pitchFamily="18" charset="0"/>
                    <a:cs typeface="Times New Roman" panose="02020603050405020304" pitchFamily="18" charset="0"/>
                  </a:rPr>
                  <a:t>Indica qué tan dispersos están los datos con respecto a la media. Mientras mayor sea la desviación estándar o varianza, mayor será la dispersión de los datos, dependiendo de la escala de medida de  los datos.</a:t>
                </a:r>
                <a:endParaRPr lang="es-ES" b="1"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3" name="Marcador de contenido 2">
                <a:extLst>
                  <a:ext uri="{FF2B5EF4-FFF2-40B4-BE49-F238E27FC236}">
                    <a16:creationId xmlns:a16="http://schemas.microsoft.com/office/drawing/2014/main" id="{A1F3AE24-760A-43B5-A7F1-21B1DF64AB04}"/>
                  </a:ext>
                </a:extLst>
              </p:cNvPr>
              <p:cNvSpPr>
                <a:spLocks noGrp="1" noRot="1" noChangeAspect="1" noMove="1" noResize="1" noEditPoints="1" noAdjustHandles="1" noChangeArrowheads="1" noChangeShapeType="1" noTextEdit="1"/>
              </p:cNvSpPr>
              <p:nvPr>
                <p:ph idx="1"/>
              </p:nvPr>
            </p:nvSpPr>
            <p:spPr>
              <a:xfrm>
                <a:off x="457200" y="250522"/>
                <a:ext cx="10896600" cy="6229792"/>
              </a:xfrm>
              <a:blipFill>
                <a:blip r:embed="rId2"/>
                <a:stretch>
                  <a:fillRect l="-1282" t="-1629" r="-1515"/>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 name="3 CuadroTexto">
                <a:extLst>
                  <a:ext uri="{FF2B5EF4-FFF2-40B4-BE49-F238E27FC236}">
                    <a16:creationId xmlns:a16="http://schemas.microsoft.com/office/drawing/2014/main" id="{1E3BE490-E4E3-4B51-B265-B3B0C8C97409}"/>
                  </a:ext>
                </a:extLst>
              </p:cNvPr>
              <p:cNvSpPr txBox="1"/>
              <p:nvPr/>
            </p:nvSpPr>
            <p:spPr>
              <a:xfrm>
                <a:off x="838200" y="4895962"/>
                <a:ext cx="3433884" cy="10016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MX" sz="2000" b="1" i="1" smtClean="0">
                          <a:solidFill>
                            <a:prstClr val="black"/>
                          </a:solidFill>
                          <a:latin typeface="Cambria Math"/>
                        </a:rPr>
                        <m:t>𝑺</m:t>
                      </m:r>
                      <m:r>
                        <a:rPr lang="es-MX" sz="2000" b="1" i="1" smtClean="0">
                          <a:solidFill>
                            <a:prstClr val="black"/>
                          </a:solidFill>
                          <a:latin typeface="Cambria Math"/>
                        </a:rPr>
                        <m:t>=</m:t>
                      </m:r>
                      <m:rad>
                        <m:radPr>
                          <m:degHide m:val="on"/>
                          <m:ctrlPr>
                            <a:rPr lang="es-MX" sz="2000" b="1" i="1" smtClean="0">
                              <a:solidFill>
                                <a:prstClr val="black"/>
                              </a:solidFill>
                              <a:latin typeface="Cambria Math" panose="02040503050406030204" pitchFamily="18" charset="0"/>
                            </a:rPr>
                          </m:ctrlPr>
                        </m:radPr>
                        <m:deg/>
                        <m:e>
                          <m:f>
                            <m:fPr>
                              <m:ctrlPr>
                                <a:rPr lang="es-MX" sz="2000" b="1" i="1" smtClean="0">
                                  <a:solidFill>
                                    <a:prstClr val="black"/>
                                  </a:solidFill>
                                  <a:latin typeface="Cambria Math" panose="02040503050406030204" pitchFamily="18" charset="0"/>
                                </a:rPr>
                              </m:ctrlPr>
                            </m:fPr>
                            <m:num>
                              <m:nary>
                                <m:naryPr>
                                  <m:chr m:val="∑"/>
                                  <m:ctrlPr>
                                    <a:rPr lang="es-MX" sz="2000" b="1" i="1">
                                      <a:solidFill>
                                        <a:prstClr val="black"/>
                                      </a:solidFill>
                                      <a:latin typeface="Cambria Math" panose="02040503050406030204" pitchFamily="18" charset="0"/>
                                    </a:rPr>
                                  </m:ctrlPr>
                                </m:naryPr>
                                <m:sub>
                                  <m:r>
                                    <m:rPr>
                                      <m:brk m:alnAt="23"/>
                                    </m:rPr>
                                    <a:rPr lang="es-MX" sz="2000" b="1" i="1">
                                      <a:solidFill>
                                        <a:prstClr val="black"/>
                                      </a:solidFill>
                                      <a:latin typeface="Cambria Math"/>
                                    </a:rPr>
                                    <m:t>𝒊</m:t>
                                  </m:r>
                                  <m:r>
                                    <a:rPr lang="es-MX" sz="2000" b="1" i="1">
                                      <a:solidFill>
                                        <a:prstClr val="black"/>
                                      </a:solidFill>
                                      <a:latin typeface="Cambria Math"/>
                                    </a:rPr>
                                    <m:t>=</m:t>
                                  </m:r>
                                  <m:r>
                                    <a:rPr lang="es-MX" sz="2000" b="1" i="1">
                                      <a:solidFill>
                                        <a:prstClr val="black"/>
                                      </a:solidFill>
                                      <a:latin typeface="Cambria Math"/>
                                    </a:rPr>
                                    <m:t>𝟏</m:t>
                                  </m:r>
                                </m:sub>
                                <m:sup>
                                  <m:r>
                                    <a:rPr lang="es-MX" sz="2000" b="1" i="1">
                                      <a:solidFill>
                                        <a:prstClr val="black"/>
                                      </a:solidFill>
                                      <a:latin typeface="Cambria Math"/>
                                    </a:rPr>
                                    <m:t>𝒏</m:t>
                                  </m:r>
                                </m:sup>
                                <m:e>
                                  <m:sSup>
                                    <m:sSupPr>
                                      <m:ctrlPr>
                                        <a:rPr lang="es-MX" sz="2000" b="1" i="1">
                                          <a:solidFill>
                                            <a:prstClr val="black"/>
                                          </a:solidFill>
                                          <a:latin typeface="Cambria Math" panose="02040503050406030204" pitchFamily="18" charset="0"/>
                                        </a:rPr>
                                      </m:ctrlPr>
                                    </m:sSupPr>
                                    <m:e>
                                      <m:d>
                                        <m:dPr>
                                          <m:ctrlPr>
                                            <a:rPr lang="es-MX" sz="2000" b="1" i="1">
                                              <a:solidFill>
                                                <a:prstClr val="black"/>
                                              </a:solidFill>
                                              <a:latin typeface="Cambria Math" panose="02040503050406030204" pitchFamily="18" charset="0"/>
                                            </a:rPr>
                                          </m:ctrlPr>
                                        </m:dPr>
                                        <m:e>
                                          <m:sSub>
                                            <m:sSubPr>
                                              <m:ctrlPr>
                                                <a:rPr lang="es-MX" sz="2000" b="1" i="1">
                                                  <a:solidFill>
                                                    <a:prstClr val="black"/>
                                                  </a:solidFill>
                                                  <a:latin typeface="Cambria Math" panose="02040503050406030204" pitchFamily="18" charset="0"/>
                                                </a:rPr>
                                              </m:ctrlPr>
                                            </m:sSubPr>
                                            <m:e>
                                              <m:r>
                                                <a:rPr lang="es-MX" sz="2000" b="1" i="1">
                                                  <a:solidFill>
                                                    <a:prstClr val="black"/>
                                                  </a:solidFill>
                                                  <a:latin typeface="Cambria Math"/>
                                                </a:rPr>
                                                <m:t>𝑿</m:t>
                                              </m:r>
                                            </m:e>
                                            <m:sub>
                                              <m:r>
                                                <a:rPr lang="es-MX" sz="2000" b="1" i="1">
                                                  <a:solidFill>
                                                    <a:prstClr val="black"/>
                                                  </a:solidFill>
                                                  <a:latin typeface="Cambria Math"/>
                                                </a:rPr>
                                                <m:t>𝒊</m:t>
                                              </m:r>
                                            </m:sub>
                                          </m:sSub>
                                          <m:r>
                                            <a:rPr lang="es-MX" sz="2000" b="1" i="1">
                                              <a:solidFill>
                                                <a:prstClr val="black"/>
                                              </a:solidFill>
                                              <a:latin typeface="Cambria Math"/>
                                            </a:rPr>
                                            <m:t>−</m:t>
                                          </m:r>
                                          <m:acc>
                                            <m:accPr>
                                              <m:chr m:val="̅"/>
                                              <m:ctrlPr>
                                                <a:rPr lang="es-MX" sz="2000" b="1" i="1">
                                                  <a:solidFill>
                                                    <a:prstClr val="black"/>
                                                  </a:solidFill>
                                                  <a:latin typeface="Cambria Math" panose="02040503050406030204" pitchFamily="18" charset="0"/>
                                                </a:rPr>
                                              </m:ctrlPr>
                                            </m:accPr>
                                            <m:e>
                                              <m:r>
                                                <a:rPr lang="es-MX" sz="2000" b="1" i="1">
                                                  <a:solidFill>
                                                    <a:prstClr val="black"/>
                                                  </a:solidFill>
                                                  <a:latin typeface="Cambria Math"/>
                                                </a:rPr>
                                                <m:t>𝑿</m:t>
                                              </m:r>
                                            </m:e>
                                          </m:acc>
                                        </m:e>
                                      </m:d>
                                    </m:e>
                                    <m:sup>
                                      <m:r>
                                        <a:rPr lang="es-MX" sz="2000" b="1" i="1">
                                          <a:solidFill>
                                            <a:prstClr val="black"/>
                                          </a:solidFill>
                                          <a:latin typeface="Cambria Math"/>
                                        </a:rPr>
                                        <m:t>𝟐</m:t>
                                      </m:r>
                                    </m:sup>
                                  </m:sSup>
                                </m:e>
                              </m:nary>
                            </m:num>
                            <m:den>
                              <m:r>
                                <a:rPr lang="es-MX" sz="2000" b="1" i="1" smtClean="0">
                                  <a:solidFill>
                                    <a:prstClr val="black"/>
                                  </a:solidFill>
                                  <a:latin typeface="Cambria Math"/>
                                </a:rPr>
                                <m:t>𝒏</m:t>
                              </m:r>
                              <m:r>
                                <a:rPr lang="es-MX" sz="2000" b="1" i="1" smtClean="0">
                                  <a:solidFill>
                                    <a:prstClr val="black"/>
                                  </a:solidFill>
                                  <a:latin typeface="Cambria Math"/>
                                </a:rPr>
                                <m:t>−</m:t>
                              </m:r>
                              <m:r>
                                <a:rPr lang="es-MX" sz="2000" b="1" i="1" smtClean="0">
                                  <a:solidFill>
                                    <a:prstClr val="black"/>
                                  </a:solidFill>
                                  <a:latin typeface="Cambria Math"/>
                                </a:rPr>
                                <m:t>𝟏</m:t>
                              </m:r>
                            </m:den>
                          </m:f>
                        </m:e>
                      </m:rad>
                    </m:oMath>
                  </m:oMathPara>
                </a14:m>
                <a:endParaRPr lang="es-MX" sz="1400" b="1" dirty="0">
                  <a:solidFill>
                    <a:prstClr val="black"/>
                  </a:solidFill>
                </a:endParaRPr>
              </a:p>
            </p:txBody>
          </p:sp>
        </mc:Choice>
        <mc:Fallback xmlns="">
          <p:sp>
            <p:nvSpPr>
              <p:cNvPr id="4" name="3 CuadroTexto">
                <a:extLst>
                  <a:ext uri="{FF2B5EF4-FFF2-40B4-BE49-F238E27FC236}">
                    <a16:creationId xmlns:a16="http://schemas.microsoft.com/office/drawing/2014/main" id="{1E3BE490-E4E3-4B51-B265-B3B0C8C97409}"/>
                  </a:ext>
                </a:extLst>
              </p:cNvPr>
              <p:cNvSpPr txBox="1">
                <a:spLocks noRot="1" noChangeAspect="1" noMove="1" noResize="1" noEditPoints="1" noAdjustHandles="1" noChangeArrowheads="1" noChangeShapeType="1" noTextEdit="1"/>
              </p:cNvSpPr>
              <p:nvPr/>
            </p:nvSpPr>
            <p:spPr>
              <a:xfrm>
                <a:off x="838200" y="4895962"/>
                <a:ext cx="3433884" cy="1001684"/>
              </a:xfrm>
              <a:prstGeom prst="rect">
                <a:avLst/>
              </a:prstGeom>
              <a:blipFill>
                <a:blip r:embed="rId3"/>
                <a:stretch>
                  <a:fillRect t="-30380" b="-30380"/>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 name="5 CuadroTexto">
                <a:extLst>
                  <a:ext uri="{FF2B5EF4-FFF2-40B4-BE49-F238E27FC236}">
                    <a16:creationId xmlns:a16="http://schemas.microsoft.com/office/drawing/2014/main" id="{23D1902F-6983-4604-B03A-A12275A4D200}"/>
                  </a:ext>
                </a:extLst>
              </p:cNvPr>
              <p:cNvSpPr txBox="1"/>
              <p:nvPr/>
            </p:nvSpPr>
            <p:spPr>
              <a:xfrm>
                <a:off x="6289898" y="4895962"/>
                <a:ext cx="5063902" cy="772134"/>
              </a:xfrm>
              <a:prstGeom prst="rect">
                <a:avLst/>
              </a:prstGeom>
              <a:noFill/>
            </p:spPr>
            <p:txBody>
              <a:bodyPr wrap="square" rtlCol="0">
                <a:spAutoFit/>
              </a:bodyPr>
              <a:lstStyle/>
              <a:p>
                <a:r>
                  <a:rPr lang="es-MX" sz="4000" b="1" dirty="0">
                    <a:solidFill>
                      <a:srgbClr val="C00000"/>
                    </a:solidFill>
                    <a:latin typeface="Gabriola" panose="04040605051002020D02" pitchFamily="82" charset="0"/>
                  </a:rPr>
                  <a:t>Varianza  </a:t>
                </a:r>
                <a:r>
                  <a:rPr lang="es-MX" sz="2800" dirty="0">
                    <a:solidFill>
                      <a:prstClr val="black"/>
                    </a:solidFill>
                  </a:rPr>
                  <a:t>=    </a:t>
                </a:r>
                <a14:m>
                  <m:oMath xmlns:m="http://schemas.openxmlformats.org/officeDocument/2006/math">
                    <m:sSup>
                      <m:sSupPr>
                        <m:ctrlPr>
                          <a:rPr lang="es-MX" sz="2800" i="1" smtClean="0">
                            <a:solidFill>
                              <a:prstClr val="black"/>
                            </a:solidFill>
                            <a:latin typeface="Cambria Math" panose="02040503050406030204" pitchFamily="18" charset="0"/>
                          </a:rPr>
                        </m:ctrlPr>
                      </m:sSupPr>
                      <m:e>
                        <m:r>
                          <a:rPr lang="es-MX" sz="2800" i="1" smtClean="0">
                            <a:solidFill>
                              <a:prstClr val="black"/>
                            </a:solidFill>
                            <a:latin typeface="Cambria Math"/>
                          </a:rPr>
                          <m:t>𝑆</m:t>
                        </m:r>
                      </m:e>
                      <m:sup>
                        <m:r>
                          <a:rPr lang="es-MX" sz="2800" i="1" smtClean="0">
                            <a:solidFill>
                              <a:prstClr val="black"/>
                            </a:solidFill>
                            <a:latin typeface="Cambria Math"/>
                          </a:rPr>
                          <m:t>2</m:t>
                        </m:r>
                      </m:sup>
                    </m:sSup>
                    <m:r>
                      <a:rPr lang="es-MX" sz="2800" i="1" smtClean="0">
                        <a:solidFill>
                          <a:prstClr val="black"/>
                        </a:solidFill>
                        <a:latin typeface="Cambria Math"/>
                      </a:rPr>
                      <m:t>=</m:t>
                    </m:r>
                    <m:f>
                      <m:fPr>
                        <m:ctrlPr>
                          <a:rPr lang="es-MX" sz="2800" i="1">
                            <a:solidFill>
                              <a:prstClr val="black"/>
                            </a:solidFill>
                            <a:latin typeface="Cambria Math" panose="02040503050406030204" pitchFamily="18" charset="0"/>
                          </a:rPr>
                        </m:ctrlPr>
                      </m:fPr>
                      <m:num>
                        <m:nary>
                          <m:naryPr>
                            <m:chr m:val="∑"/>
                            <m:ctrlPr>
                              <a:rPr lang="es-MX" sz="2800" i="1">
                                <a:solidFill>
                                  <a:prstClr val="black"/>
                                </a:solidFill>
                                <a:latin typeface="Cambria Math" panose="02040503050406030204" pitchFamily="18" charset="0"/>
                              </a:rPr>
                            </m:ctrlPr>
                          </m:naryPr>
                          <m:sub>
                            <m:r>
                              <m:rPr>
                                <m:brk m:alnAt="23"/>
                              </m:rPr>
                              <a:rPr lang="es-MX" sz="2800" i="1">
                                <a:solidFill>
                                  <a:prstClr val="black"/>
                                </a:solidFill>
                                <a:latin typeface="Cambria Math"/>
                              </a:rPr>
                              <m:t>𝑖</m:t>
                            </m:r>
                            <m:r>
                              <a:rPr lang="es-MX" sz="2800" i="1">
                                <a:solidFill>
                                  <a:prstClr val="black"/>
                                </a:solidFill>
                                <a:latin typeface="Cambria Math"/>
                              </a:rPr>
                              <m:t>=1</m:t>
                            </m:r>
                          </m:sub>
                          <m:sup>
                            <m:r>
                              <a:rPr lang="es-MX" sz="2800" i="1">
                                <a:solidFill>
                                  <a:prstClr val="black"/>
                                </a:solidFill>
                                <a:latin typeface="Cambria Math"/>
                              </a:rPr>
                              <m:t>𝑛</m:t>
                            </m:r>
                          </m:sup>
                          <m:e>
                            <m:sSup>
                              <m:sSupPr>
                                <m:ctrlPr>
                                  <a:rPr lang="es-MX" sz="2800" i="1">
                                    <a:solidFill>
                                      <a:prstClr val="black"/>
                                    </a:solidFill>
                                    <a:latin typeface="Cambria Math" panose="02040503050406030204" pitchFamily="18" charset="0"/>
                                  </a:rPr>
                                </m:ctrlPr>
                              </m:sSupPr>
                              <m:e>
                                <m:d>
                                  <m:dPr>
                                    <m:ctrlPr>
                                      <a:rPr lang="es-MX" sz="2800" i="1">
                                        <a:solidFill>
                                          <a:prstClr val="black"/>
                                        </a:solidFill>
                                        <a:latin typeface="Cambria Math" panose="02040503050406030204" pitchFamily="18" charset="0"/>
                                      </a:rPr>
                                    </m:ctrlPr>
                                  </m:dPr>
                                  <m:e>
                                    <m:sSub>
                                      <m:sSubPr>
                                        <m:ctrlPr>
                                          <a:rPr lang="es-MX" sz="2800" i="1">
                                            <a:solidFill>
                                              <a:prstClr val="black"/>
                                            </a:solidFill>
                                            <a:latin typeface="Cambria Math" panose="02040503050406030204" pitchFamily="18" charset="0"/>
                                          </a:rPr>
                                        </m:ctrlPr>
                                      </m:sSubPr>
                                      <m:e>
                                        <m:r>
                                          <a:rPr lang="es-MX" sz="2800" i="1">
                                            <a:solidFill>
                                              <a:prstClr val="black"/>
                                            </a:solidFill>
                                            <a:latin typeface="Cambria Math"/>
                                          </a:rPr>
                                          <m:t>𝑋</m:t>
                                        </m:r>
                                      </m:e>
                                      <m:sub>
                                        <m:r>
                                          <a:rPr lang="es-MX" sz="2800" i="1">
                                            <a:solidFill>
                                              <a:prstClr val="black"/>
                                            </a:solidFill>
                                            <a:latin typeface="Cambria Math"/>
                                          </a:rPr>
                                          <m:t>𝑖</m:t>
                                        </m:r>
                                      </m:sub>
                                    </m:sSub>
                                    <m:r>
                                      <a:rPr lang="es-MX" sz="2800" i="1">
                                        <a:solidFill>
                                          <a:prstClr val="black"/>
                                        </a:solidFill>
                                        <a:latin typeface="Cambria Math"/>
                                      </a:rPr>
                                      <m:t>−</m:t>
                                    </m:r>
                                    <m:acc>
                                      <m:accPr>
                                        <m:chr m:val="̅"/>
                                        <m:ctrlPr>
                                          <a:rPr lang="es-MX" sz="2800" i="1">
                                            <a:solidFill>
                                              <a:prstClr val="black"/>
                                            </a:solidFill>
                                            <a:latin typeface="Cambria Math" panose="02040503050406030204" pitchFamily="18" charset="0"/>
                                          </a:rPr>
                                        </m:ctrlPr>
                                      </m:accPr>
                                      <m:e>
                                        <m:r>
                                          <a:rPr lang="es-MX" sz="2800" i="1">
                                            <a:solidFill>
                                              <a:prstClr val="black"/>
                                            </a:solidFill>
                                            <a:latin typeface="Cambria Math"/>
                                          </a:rPr>
                                          <m:t>𝑋</m:t>
                                        </m:r>
                                      </m:e>
                                    </m:acc>
                                  </m:e>
                                </m:d>
                              </m:e>
                              <m:sup>
                                <m:r>
                                  <a:rPr lang="es-MX" sz="2800" i="1">
                                    <a:solidFill>
                                      <a:prstClr val="black"/>
                                    </a:solidFill>
                                    <a:latin typeface="Cambria Math"/>
                                  </a:rPr>
                                  <m:t>2</m:t>
                                </m:r>
                              </m:sup>
                            </m:sSup>
                          </m:e>
                        </m:nary>
                      </m:num>
                      <m:den>
                        <m:r>
                          <a:rPr lang="es-MX" sz="2800" i="1">
                            <a:solidFill>
                              <a:prstClr val="black"/>
                            </a:solidFill>
                            <a:latin typeface="Cambria Math"/>
                          </a:rPr>
                          <m:t>𝑛</m:t>
                        </m:r>
                        <m:r>
                          <a:rPr lang="es-MX" sz="2800" i="1">
                            <a:solidFill>
                              <a:prstClr val="black"/>
                            </a:solidFill>
                            <a:latin typeface="Cambria Math"/>
                          </a:rPr>
                          <m:t>−1</m:t>
                        </m:r>
                      </m:den>
                    </m:f>
                  </m:oMath>
                </a14:m>
                <a:endParaRPr lang="es-MX" dirty="0">
                  <a:solidFill>
                    <a:prstClr val="black"/>
                  </a:solidFill>
                </a:endParaRPr>
              </a:p>
            </p:txBody>
          </p:sp>
        </mc:Choice>
        <mc:Fallback xmlns="">
          <p:sp>
            <p:nvSpPr>
              <p:cNvPr id="5" name="5 CuadroTexto">
                <a:extLst>
                  <a:ext uri="{FF2B5EF4-FFF2-40B4-BE49-F238E27FC236}">
                    <a16:creationId xmlns:a16="http://schemas.microsoft.com/office/drawing/2014/main" id="{23D1902F-6983-4604-B03A-A12275A4D200}"/>
                  </a:ext>
                </a:extLst>
              </p:cNvPr>
              <p:cNvSpPr txBox="1">
                <a:spLocks noRot="1" noChangeAspect="1" noMove="1" noResize="1" noEditPoints="1" noAdjustHandles="1" noChangeArrowheads="1" noChangeShapeType="1" noTextEdit="1"/>
              </p:cNvSpPr>
              <p:nvPr/>
            </p:nvSpPr>
            <p:spPr>
              <a:xfrm>
                <a:off x="6289898" y="4895962"/>
                <a:ext cx="5063902" cy="772134"/>
              </a:xfrm>
              <a:prstGeom prst="rect">
                <a:avLst/>
              </a:prstGeom>
              <a:blipFill>
                <a:blip r:embed="rId4"/>
                <a:stretch>
                  <a:fillRect l="-4000" t="-59016" b="-49180"/>
                </a:stretch>
              </a:blipFill>
            </p:spPr>
            <p:txBody>
              <a:bodyPr/>
              <a:lstStyle/>
              <a:p>
                <a:r>
                  <a:rPr lang="es-MX">
                    <a:noFill/>
                  </a:rPr>
                  <a:t> </a:t>
                </a:r>
              </a:p>
            </p:txBody>
          </p:sp>
        </mc:Fallback>
      </mc:AlternateContent>
    </p:spTree>
    <p:extLst>
      <p:ext uri="{BB962C8B-B14F-4D97-AF65-F5344CB8AC3E}">
        <p14:creationId xmlns:p14="http://schemas.microsoft.com/office/powerpoint/2010/main" val="59320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99BD6EF2-09EA-4980-A472-DA0C13DE2F01}"/>
                  </a:ext>
                </a:extLst>
              </p:cNvPr>
              <p:cNvSpPr>
                <a:spLocks noGrp="1"/>
              </p:cNvSpPr>
              <p:nvPr>
                <p:ph idx="1"/>
              </p:nvPr>
            </p:nvSpPr>
            <p:spPr>
              <a:xfrm>
                <a:off x="260349" y="361568"/>
                <a:ext cx="11671301" cy="6077331"/>
              </a:xfrm>
            </p:spPr>
            <p:txBody>
              <a:bodyPr>
                <a:noAutofit/>
              </a:bodyPr>
              <a:lstStyle/>
              <a:p>
                <a:pPr marL="0" indent="0">
                  <a:buNone/>
                </a:pPr>
                <a:r>
                  <a:rPr lang="es-ES" sz="1800" b="1" dirty="0">
                    <a:solidFill>
                      <a:srgbClr val="C00000"/>
                    </a:solidFill>
                    <a:latin typeface="Times New Roman" panose="02020603050405020304" pitchFamily="18" charset="0"/>
                    <a:cs typeface="Times New Roman" panose="02020603050405020304" pitchFamily="18" charset="0"/>
                  </a:rPr>
                  <a:t>Desviación estándar o Varianza </a:t>
                </a:r>
              </a:p>
              <a:p>
                <a:pPr marL="0" indent="0">
                  <a:buNone/>
                </a:pPr>
                <a:r>
                  <a:rPr lang="es-ES" sz="1800" b="1" dirty="0">
                    <a:latin typeface="Times New Roman" panose="02020603050405020304" pitchFamily="18" charset="0"/>
                    <a:cs typeface="Times New Roman" panose="02020603050405020304" pitchFamily="18" charset="0"/>
                  </a:rPr>
                  <a:t>Ejemplo de las estaturas: 1.40, 1.45, 1.50, 1.50, 1.55, 1.60</a:t>
                </a:r>
              </a:p>
              <a:p>
                <a:pPr marL="0" indent="0">
                  <a:buNone/>
                </a:pPr>
                <a:endParaRPr lang="es-ES" sz="1800" b="1"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left"/>
                    </m:oMathParaPr>
                    <m:oMath xmlns:m="http://schemas.openxmlformats.org/officeDocument/2006/math">
                      <m:acc>
                        <m:accPr>
                          <m:chr m:val="̅"/>
                          <m:ctrlPr>
                            <a:rPr lang="es-ES" sz="1800" b="1" i="1">
                              <a:latin typeface="Cambria Math" panose="02040503050406030204" pitchFamily="18" charset="0"/>
                            </a:rPr>
                          </m:ctrlPr>
                        </m:accPr>
                        <m:e>
                          <m:r>
                            <a:rPr lang="es-ES" sz="1800" b="1" i="0" smtClean="0">
                              <a:latin typeface="Cambria Math" panose="02040503050406030204" pitchFamily="18" charset="0"/>
                            </a:rPr>
                            <m:t>𝐗</m:t>
                          </m:r>
                        </m:e>
                      </m:acc>
                      <m:r>
                        <a:rPr lang="es-ES" sz="1800" b="1" i="0" smtClean="0">
                          <a:latin typeface="Cambria Math" panose="02040503050406030204" pitchFamily="18" charset="0"/>
                        </a:rPr>
                        <m:t>=</m:t>
                      </m:r>
                      <m:r>
                        <a:rPr lang="es-MX" sz="1800" b="1" i="0" smtClean="0">
                          <a:latin typeface="Cambria Math" panose="02040503050406030204" pitchFamily="18" charset="0"/>
                        </a:rPr>
                        <m:t>𝟏</m:t>
                      </m:r>
                      <m:r>
                        <a:rPr lang="es-MX" sz="1800" b="1" i="0" smtClean="0">
                          <a:latin typeface="Cambria Math" panose="02040503050406030204" pitchFamily="18" charset="0"/>
                        </a:rPr>
                        <m:t>.</m:t>
                      </m:r>
                      <m:r>
                        <a:rPr lang="es-MX" sz="1800" b="1" i="0" smtClean="0">
                          <a:latin typeface="Cambria Math" panose="02040503050406030204" pitchFamily="18" charset="0"/>
                        </a:rPr>
                        <m:t>𝟓𝟎</m:t>
                      </m:r>
                    </m:oMath>
                  </m:oMathPara>
                </a14:m>
                <a:endParaRPr lang="es-ES" sz="1800" b="1" dirty="0">
                  <a:latin typeface="Times New Roman" panose="02020603050405020304" pitchFamily="18" charset="0"/>
                  <a:cs typeface="Times New Roman" panose="02020603050405020304" pitchFamily="18" charset="0"/>
                </a:endParaRPr>
              </a:p>
              <a:p>
                <a:r>
                  <a:rPr lang="es-ES" sz="1800" b="1" dirty="0">
                    <a:latin typeface="Times New Roman" panose="02020603050405020304" pitchFamily="18" charset="0"/>
                    <a:cs typeface="Times New Roman" panose="02020603050405020304" pitchFamily="18" charset="0"/>
                  </a:rPr>
                  <a:t>Desviación estándar:</a:t>
                </a:r>
              </a:p>
              <a:p>
                <a:pPr marL="0" indent="0">
                  <a:buNone/>
                </a:pPr>
                <a:r>
                  <a:rPr lang="es-ES" sz="1800" b="1" dirty="0">
                    <a:latin typeface="Times New Roman" panose="02020603050405020304" pitchFamily="18" charset="0"/>
                    <a:cs typeface="Times New Roman" panose="02020603050405020304" pitchFamily="18" charset="0"/>
                  </a:rPr>
                  <a:t>                                        </a:t>
                </a:r>
              </a:p>
              <a:p>
                <a:pPr marL="0" indent="0">
                  <a:buNone/>
                </a:pPr>
                <a14:m>
                  <m:oMathPara xmlns:m="http://schemas.openxmlformats.org/officeDocument/2006/math">
                    <m:oMathParaPr>
                      <m:jc m:val="centerGroup"/>
                    </m:oMathParaPr>
                    <m:oMath xmlns:m="http://schemas.openxmlformats.org/officeDocument/2006/math">
                      <m:r>
                        <a:rPr lang="es-ES" sz="1800" b="1" i="0" smtClean="0">
                          <a:latin typeface="Cambria Math" panose="02040503050406030204" pitchFamily="18" charset="0"/>
                        </a:rPr>
                        <m:t>𝐒</m:t>
                      </m:r>
                      <m:r>
                        <a:rPr lang="es-ES" sz="1800" b="1" i="0" smtClean="0">
                          <a:latin typeface="Cambria Math" panose="02040503050406030204" pitchFamily="18" charset="0"/>
                        </a:rPr>
                        <m:t>=</m:t>
                      </m:r>
                      <m:rad>
                        <m:radPr>
                          <m:degHide m:val="on"/>
                          <m:ctrlPr>
                            <a:rPr lang="es-ES" sz="1800" b="1" i="1" smtClean="0">
                              <a:latin typeface="Cambria Math" panose="02040503050406030204" pitchFamily="18" charset="0"/>
                            </a:rPr>
                          </m:ctrlPr>
                        </m:radPr>
                        <m:deg/>
                        <m:e>
                          <m:f>
                            <m:fPr>
                              <m:ctrlPr>
                                <a:rPr lang="es-ES" sz="1800" b="1" i="1">
                                  <a:latin typeface="Cambria Math" panose="02040503050406030204" pitchFamily="18" charset="0"/>
                                </a:rPr>
                              </m:ctrlPr>
                            </m:fPr>
                            <m:num>
                              <m:sSup>
                                <m:sSupPr>
                                  <m:ctrlPr>
                                    <a:rPr lang="es-ES" sz="1800" b="1" i="1" smtClean="0">
                                      <a:latin typeface="Cambria Math" panose="02040503050406030204" pitchFamily="18" charset="0"/>
                                    </a:rPr>
                                  </m:ctrlPr>
                                </m:sSupPr>
                                <m:e>
                                  <m:d>
                                    <m:dPr>
                                      <m:ctrlPr>
                                        <a:rPr lang="es-ES" sz="1800" b="1" i="1" smtClean="0">
                                          <a:latin typeface="Cambria Math" panose="02040503050406030204" pitchFamily="18" charset="0"/>
                                        </a:rPr>
                                      </m:ctrlPr>
                                    </m:dPr>
                                    <m:e>
                                      <m:r>
                                        <a:rPr lang="es-ES" sz="1800" b="1" i="0" smtClean="0">
                                          <a:latin typeface="Cambria Math" panose="02040503050406030204" pitchFamily="18" charset="0"/>
                                        </a:rPr>
                                        <m:t>𝟏</m:t>
                                      </m:r>
                                      <m:r>
                                        <a:rPr lang="es-ES" sz="1800" b="1" i="0" smtClean="0">
                                          <a:latin typeface="Cambria Math" panose="02040503050406030204" pitchFamily="18" charset="0"/>
                                        </a:rPr>
                                        <m:t>.</m:t>
                                      </m:r>
                                      <m:r>
                                        <a:rPr lang="es-ES" sz="1800" b="1" i="0" smtClean="0">
                                          <a:latin typeface="Cambria Math" panose="02040503050406030204" pitchFamily="18" charset="0"/>
                                        </a:rPr>
                                        <m:t>𝟒𝟎</m:t>
                                      </m:r>
                                      <m:r>
                                        <a:rPr lang="es-ES" sz="1800" b="1" i="0" smtClean="0">
                                          <a:latin typeface="Cambria Math" panose="02040503050406030204" pitchFamily="18" charset="0"/>
                                        </a:rPr>
                                        <m:t>−</m:t>
                                      </m:r>
                                      <m:r>
                                        <a:rPr lang="es-ES" sz="1800" b="1" i="0" smtClean="0">
                                          <a:latin typeface="Cambria Math" panose="02040503050406030204" pitchFamily="18" charset="0"/>
                                        </a:rPr>
                                        <m:t>𝟏</m:t>
                                      </m:r>
                                      <m:r>
                                        <a:rPr lang="es-ES" sz="1800" b="1" i="0" smtClean="0">
                                          <a:latin typeface="Cambria Math" panose="02040503050406030204" pitchFamily="18" charset="0"/>
                                        </a:rPr>
                                        <m:t>.</m:t>
                                      </m:r>
                                      <m:r>
                                        <a:rPr lang="es-ES" sz="1800" b="1" i="0" smtClean="0">
                                          <a:latin typeface="Cambria Math" panose="02040503050406030204" pitchFamily="18" charset="0"/>
                                        </a:rPr>
                                        <m:t>𝟓𝟎</m:t>
                                      </m:r>
                                    </m:e>
                                  </m:d>
                                </m:e>
                                <m:sup>
                                  <m:r>
                                    <a:rPr lang="es-ES" sz="1800" b="1" i="0" smtClean="0">
                                      <a:latin typeface="Cambria Math" panose="02040503050406030204" pitchFamily="18" charset="0"/>
                                    </a:rPr>
                                    <m:t>𝟐</m:t>
                                  </m:r>
                                </m:sup>
                              </m:sSup>
                              <m:r>
                                <a:rPr lang="es-ES" sz="1800" b="1" i="0" smtClean="0">
                                  <a:latin typeface="Cambria Math" panose="02040503050406030204" pitchFamily="18" charset="0"/>
                                </a:rPr>
                                <m:t>+</m:t>
                              </m:r>
                              <m:sSup>
                                <m:sSupPr>
                                  <m:ctrlPr>
                                    <a:rPr lang="es-ES" sz="1800" b="1" i="1" smtClean="0">
                                      <a:latin typeface="Cambria Math" panose="02040503050406030204" pitchFamily="18" charset="0"/>
                                    </a:rPr>
                                  </m:ctrlPr>
                                </m:sSupPr>
                                <m:e>
                                  <m:d>
                                    <m:dPr>
                                      <m:ctrlPr>
                                        <a:rPr lang="es-ES" sz="1800" b="1" i="1" smtClean="0">
                                          <a:latin typeface="Cambria Math" panose="02040503050406030204" pitchFamily="18" charset="0"/>
                                        </a:rPr>
                                      </m:ctrlPr>
                                    </m:dPr>
                                    <m:e>
                                      <m:r>
                                        <a:rPr lang="es-ES" sz="1800" b="1" i="0" smtClean="0">
                                          <a:latin typeface="Cambria Math" panose="02040503050406030204" pitchFamily="18" charset="0"/>
                                        </a:rPr>
                                        <m:t>𝟏</m:t>
                                      </m:r>
                                      <m:r>
                                        <a:rPr lang="es-ES" sz="1800" b="1" i="0" smtClean="0">
                                          <a:latin typeface="Cambria Math" panose="02040503050406030204" pitchFamily="18" charset="0"/>
                                        </a:rPr>
                                        <m:t>.</m:t>
                                      </m:r>
                                      <m:r>
                                        <a:rPr lang="es-ES" sz="1800" b="1" i="0" smtClean="0">
                                          <a:latin typeface="Cambria Math" panose="02040503050406030204" pitchFamily="18" charset="0"/>
                                        </a:rPr>
                                        <m:t>𝟒𝟓</m:t>
                                      </m:r>
                                      <m:r>
                                        <a:rPr lang="es-ES" sz="1800" b="1" i="0" smtClean="0">
                                          <a:latin typeface="Cambria Math" panose="02040503050406030204" pitchFamily="18" charset="0"/>
                                        </a:rPr>
                                        <m:t>−</m:t>
                                      </m:r>
                                      <m:r>
                                        <a:rPr lang="es-ES" sz="1800" b="1" i="0" smtClean="0">
                                          <a:latin typeface="Cambria Math" panose="02040503050406030204" pitchFamily="18" charset="0"/>
                                        </a:rPr>
                                        <m:t>𝟏</m:t>
                                      </m:r>
                                      <m:r>
                                        <a:rPr lang="es-ES" sz="1800" b="1" i="0" smtClean="0">
                                          <a:latin typeface="Cambria Math" panose="02040503050406030204" pitchFamily="18" charset="0"/>
                                        </a:rPr>
                                        <m:t>.</m:t>
                                      </m:r>
                                      <m:r>
                                        <a:rPr lang="es-ES" sz="1800" b="1" i="0" smtClean="0">
                                          <a:latin typeface="Cambria Math" panose="02040503050406030204" pitchFamily="18" charset="0"/>
                                        </a:rPr>
                                        <m:t>𝟓𝟎</m:t>
                                      </m:r>
                                    </m:e>
                                  </m:d>
                                </m:e>
                                <m:sup>
                                  <m:r>
                                    <a:rPr lang="es-ES" sz="1800" b="1" i="0" smtClean="0">
                                      <a:latin typeface="Cambria Math" panose="02040503050406030204" pitchFamily="18" charset="0"/>
                                    </a:rPr>
                                    <m:t>𝟐</m:t>
                                  </m:r>
                                </m:sup>
                              </m:sSup>
                              <m:r>
                                <a:rPr lang="es-ES" sz="1800" b="1" i="0" smtClean="0">
                                  <a:latin typeface="Cambria Math" panose="02040503050406030204" pitchFamily="18" charset="0"/>
                                </a:rPr>
                                <m:t>+</m:t>
                              </m:r>
                              <m:sSup>
                                <m:sSupPr>
                                  <m:ctrlPr>
                                    <a:rPr lang="es-ES" sz="1800" b="1" i="1" smtClean="0">
                                      <a:latin typeface="Cambria Math" panose="02040503050406030204" pitchFamily="18" charset="0"/>
                                    </a:rPr>
                                  </m:ctrlPr>
                                </m:sSupPr>
                                <m:e>
                                  <m:d>
                                    <m:dPr>
                                      <m:ctrlPr>
                                        <a:rPr lang="es-ES" sz="1800" b="1" i="1" smtClean="0">
                                          <a:latin typeface="Cambria Math" panose="02040503050406030204" pitchFamily="18" charset="0"/>
                                        </a:rPr>
                                      </m:ctrlPr>
                                    </m:dPr>
                                    <m:e>
                                      <m:r>
                                        <a:rPr lang="es-ES" sz="1800" b="1" i="0" smtClean="0">
                                          <a:latin typeface="Cambria Math" panose="02040503050406030204" pitchFamily="18" charset="0"/>
                                        </a:rPr>
                                        <m:t>𝟏</m:t>
                                      </m:r>
                                      <m:r>
                                        <a:rPr lang="es-ES" sz="1800" b="1" i="0" smtClean="0">
                                          <a:latin typeface="Cambria Math" panose="02040503050406030204" pitchFamily="18" charset="0"/>
                                        </a:rPr>
                                        <m:t>.</m:t>
                                      </m:r>
                                      <m:r>
                                        <a:rPr lang="es-ES" sz="1800" b="1" i="0" smtClean="0">
                                          <a:latin typeface="Cambria Math" panose="02040503050406030204" pitchFamily="18" charset="0"/>
                                        </a:rPr>
                                        <m:t>𝟓𝟎</m:t>
                                      </m:r>
                                      <m:r>
                                        <a:rPr lang="es-ES" sz="1800" b="1" i="0" smtClean="0">
                                          <a:latin typeface="Cambria Math" panose="02040503050406030204" pitchFamily="18" charset="0"/>
                                        </a:rPr>
                                        <m:t>−</m:t>
                                      </m:r>
                                      <m:r>
                                        <a:rPr lang="es-ES" sz="1800" b="1" i="0" smtClean="0">
                                          <a:latin typeface="Cambria Math" panose="02040503050406030204" pitchFamily="18" charset="0"/>
                                        </a:rPr>
                                        <m:t>𝟏</m:t>
                                      </m:r>
                                      <m:r>
                                        <a:rPr lang="es-ES" sz="1800" b="1" i="0" smtClean="0">
                                          <a:latin typeface="Cambria Math" panose="02040503050406030204" pitchFamily="18" charset="0"/>
                                        </a:rPr>
                                        <m:t>.</m:t>
                                      </m:r>
                                      <m:r>
                                        <a:rPr lang="es-ES" sz="1800" b="1" i="0" smtClean="0">
                                          <a:latin typeface="Cambria Math" panose="02040503050406030204" pitchFamily="18" charset="0"/>
                                        </a:rPr>
                                        <m:t>𝟓𝟎</m:t>
                                      </m:r>
                                    </m:e>
                                  </m:d>
                                </m:e>
                                <m:sup>
                                  <m:r>
                                    <a:rPr lang="es-ES" sz="1800" b="1" i="0" smtClean="0">
                                      <a:latin typeface="Cambria Math" panose="02040503050406030204" pitchFamily="18" charset="0"/>
                                    </a:rPr>
                                    <m:t>𝟐</m:t>
                                  </m:r>
                                </m:sup>
                              </m:sSup>
                              <m:r>
                                <a:rPr lang="es-ES" sz="1800" b="1" i="0" smtClean="0">
                                  <a:latin typeface="Cambria Math" panose="02040503050406030204" pitchFamily="18" charset="0"/>
                                </a:rPr>
                                <m:t>+</m:t>
                              </m:r>
                              <m:sSup>
                                <m:sSupPr>
                                  <m:ctrlPr>
                                    <a:rPr lang="es-ES" sz="1800" b="1" i="1" smtClean="0">
                                      <a:latin typeface="Cambria Math" panose="02040503050406030204" pitchFamily="18" charset="0"/>
                                    </a:rPr>
                                  </m:ctrlPr>
                                </m:sSupPr>
                                <m:e>
                                  <m:d>
                                    <m:dPr>
                                      <m:ctrlPr>
                                        <a:rPr lang="es-ES" sz="1800" b="1" i="1" smtClean="0">
                                          <a:latin typeface="Cambria Math" panose="02040503050406030204" pitchFamily="18" charset="0"/>
                                        </a:rPr>
                                      </m:ctrlPr>
                                    </m:dPr>
                                    <m:e>
                                      <m:r>
                                        <a:rPr lang="es-ES" sz="1800" b="1" i="0" smtClean="0">
                                          <a:latin typeface="Cambria Math" panose="02040503050406030204" pitchFamily="18" charset="0"/>
                                        </a:rPr>
                                        <m:t>𝟏</m:t>
                                      </m:r>
                                      <m:r>
                                        <a:rPr lang="es-ES" sz="1800" b="1" i="0" smtClean="0">
                                          <a:latin typeface="Cambria Math" panose="02040503050406030204" pitchFamily="18" charset="0"/>
                                        </a:rPr>
                                        <m:t>.</m:t>
                                      </m:r>
                                      <m:r>
                                        <a:rPr lang="es-ES" sz="1800" b="1" i="0" smtClean="0">
                                          <a:latin typeface="Cambria Math" panose="02040503050406030204" pitchFamily="18" charset="0"/>
                                        </a:rPr>
                                        <m:t>𝟓𝟎</m:t>
                                      </m:r>
                                      <m:r>
                                        <a:rPr lang="es-ES" sz="1800" b="1" i="0" smtClean="0">
                                          <a:latin typeface="Cambria Math" panose="02040503050406030204" pitchFamily="18" charset="0"/>
                                        </a:rPr>
                                        <m:t>−</m:t>
                                      </m:r>
                                      <m:r>
                                        <a:rPr lang="es-ES" sz="1800" b="1" i="0" smtClean="0">
                                          <a:latin typeface="Cambria Math" panose="02040503050406030204" pitchFamily="18" charset="0"/>
                                        </a:rPr>
                                        <m:t>𝟏</m:t>
                                      </m:r>
                                      <m:r>
                                        <a:rPr lang="es-ES" sz="1800" b="1" i="0" smtClean="0">
                                          <a:latin typeface="Cambria Math" panose="02040503050406030204" pitchFamily="18" charset="0"/>
                                        </a:rPr>
                                        <m:t>.</m:t>
                                      </m:r>
                                      <m:r>
                                        <a:rPr lang="es-ES" sz="1800" b="1" i="0" smtClean="0">
                                          <a:latin typeface="Cambria Math" panose="02040503050406030204" pitchFamily="18" charset="0"/>
                                        </a:rPr>
                                        <m:t>𝟓𝟎</m:t>
                                      </m:r>
                                    </m:e>
                                  </m:d>
                                </m:e>
                                <m:sup>
                                  <m:r>
                                    <a:rPr lang="es-ES" sz="1800" b="1" i="0" smtClean="0">
                                      <a:latin typeface="Cambria Math" panose="02040503050406030204" pitchFamily="18" charset="0"/>
                                    </a:rPr>
                                    <m:t>𝟐</m:t>
                                  </m:r>
                                </m:sup>
                              </m:sSup>
                              <m:r>
                                <a:rPr lang="es-ES" sz="1800" b="1" i="0" smtClean="0">
                                  <a:latin typeface="Cambria Math" panose="02040503050406030204" pitchFamily="18" charset="0"/>
                                </a:rPr>
                                <m:t>+</m:t>
                              </m:r>
                              <m:sSup>
                                <m:sSupPr>
                                  <m:ctrlPr>
                                    <a:rPr lang="es-ES" sz="1800" b="1" i="1" smtClean="0">
                                      <a:latin typeface="Cambria Math" panose="02040503050406030204" pitchFamily="18" charset="0"/>
                                    </a:rPr>
                                  </m:ctrlPr>
                                </m:sSupPr>
                                <m:e>
                                  <m:d>
                                    <m:dPr>
                                      <m:ctrlPr>
                                        <a:rPr lang="es-ES" sz="1800" b="1" i="1" smtClean="0">
                                          <a:latin typeface="Cambria Math" panose="02040503050406030204" pitchFamily="18" charset="0"/>
                                        </a:rPr>
                                      </m:ctrlPr>
                                    </m:dPr>
                                    <m:e>
                                      <m:r>
                                        <a:rPr lang="es-ES" sz="1800" b="1" i="0" smtClean="0">
                                          <a:latin typeface="Cambria Math" panose="02040503050406030204" pitchFamily="18" charset="0"/>
                                        </a:rPr>
                                        <m:t>𝟏</m:t>
                                      </m:r>
                                      <m:r>
                                        <a:rPr lang="es-ES" sz="1800" b="1" i="0" smtClean="0">
                                          <a:latin typeface="Cambria Math" panose="02040503050406030204" pitchFamily="18" charset="0"/>
                                        </a:rPr>
                                        <m:t>.</m:t>
                                      </m:r>
                                      <m:r>
                                        <a:rPr lang="es-ES" sz="1800" b="1" i="0" smtClean="0">
                                          <a:latin typeface="Cambria Math" panose="02040503050406030204" pitchFamily="18" charset="0"/>
                                        </a:rPr>
                                        <m:t>𝟓𝟓</m:t>
                                      </m:r>
                                      <m:r>
                                        <a:rPr lang="es-ES" sz="1800" b="1" i="0" smtClean="0">
                                          <a:latin typeface="Cambria Math" panose="02040503050406030204" pitchFamily="18" charset="0"/>
                                        </a:rPr>
                                        <m:t>−</m:t>
                                      </m:r>
                                      <m:r>
                                        <a:rPr lang="es-ES" sz="1800" b="1" i="0" smtClean="0">
                                          <a:latin typeface="Cambria Math" panose="02040503050406030204" pitchFamily="18" charset="0"/>
                                        </a:rPr>
                                        <m:t>𝟏</m:t>
                                      </m:r>
                                      <m:r>
                                        <a:rPr lang="es-ES" sz="1800" b="1" i="0" smtClean="0">
                                          <a:latin typeface="Cambria Math" panose="02040503050406030204" pitchFamily="18" charset="0"/>
                                        </a:rPr>
                                        <m:t>.</m:t>
                                      </m:r>
                                      <m:r>
                                        <a:rPr lang="es-ES" sz="1800" b="1" i="0" smtClean="0">
                                          <a:latin typeface="Cambria Math" panose="02040503050406030204" pitchFamily="18" charset="0"/>
                                        </a:rPr>
                                        <m:t>𝟓𝟎</m:t>
                                      </m:r>
                                    </m:e>
                                  </m:d>
                                </m:e>
                                <m:sup>
                                  <m:r>
                                    <a:rPr lang="es-ES" sz="1800" b="1" i="0" smtClean="0">
                                      <a:latin typeface="Cambria Math" panose="02040503050406030204" pitchFamily="18" charset="0"/>
                                    </a:rPr>
                                    <m:t>𝟐</m:t>
                                  </m:r>
                                </m:sup>
                              </m:sSup>
                              <m:r>
                                <a:rPr lang="es-ES" sz="1800" b="1" i="0" smtClean="0">
                                  <a:latin typeface="Cambria Math" panose="02040503050406030204" pitchFamily="18" charset="0"/>
                                </a:rPr>
                                <m:t>+</m:t>
                              </m:r>
                              <m:sSup>
                                <m:sSupPr>
                                  <m:ctrlPr>
                                    <a:rPr lang="es-ES" sz="1800" b="1" i="1" smtClean="0">
                                      <a:latin typeface="Cambria Math" panose="02040503050406030204" pitchFamily="18" charset="0"/>
                                    </a:rPr>
                                  </m:ctrlPr>
                                </m:sSupPr>
                                <m:e>
                                  <m:d>
                                    <m:dPr>
                                      <m:ctrlPr>
                                        <a:rPr lang="es-ES" sz="1800" b="1" i="1" smtClean="0">
                                          <a:latin typeface="Cambria Math" panose="02040503050406030204" pitchFamily="18" charset="0"/>
                                        </a:rPr>
                                      </m:ctrlPr>
                                    </m:dPr>
                                    <m:e>
                                      <m:r>
                                        <a:rPr lang="es-ES" sz="1800" b="1" i="0" smtClean="0">
                                          <a:latin typeface="Cambria Math" panose="02040503050406030204" pitchFamily="18" charset="0"/>
                                        </a:rPr>
                                        <m:t>𝟏</m:t>
                                      </m:r>
                                      <m:r>
                                        <a:rPr lang="es-ES" sz="1800" b="1" i="0" smtClean="0">
                                          <a:latin typeface="Cambria Math" panose="02040503050406030204" pitchFamily="18" charset="0"/>
                                        </a:rPr>
                                        <m:t>.</m:t>
                                      </m:r>
                                      <m:r>
                                        <a:rPr lang="es-ES" sz="1800" b="1" i="0" smtClean="0">
                                          <a:latin typeface="Cambria Math" panose="02040503050406030204" pitchFamily="18" charset="0"/>
                                        </a:rPr>
                                        <m:t>𝟔𝟎</m:t>
                                      </m:r>
                                      <m:r>
                                        <a:rPr lang="es-ES" sz="1800" b="1" i="0" smtClean="0">
                                          <a:latin typeface="Cambria Math" panose="02040503050406030204" pitchFamily="18" charset="0"/>
                                        </a:rPr>
                                        <m:t>−</m:t>
                                      </m:r>
                                      <m:r>
                                        <a:rPr lang="es-ES" sz="1800" b="1" i="0" smtClean="0">
                                          <a:latin typeface="Cambria Math" panose="02040503050406030204" pitchFamily="18" charset="0"/>
                                        </a:rPr>
                                        <m:t>𝟏</m:t>
                                      </m:r>
                                      <m:r>
                                        <a:rPr lang="es-ES" sz="1800" b="1" i="0" smtClean="0">
                                          <a:latin typeface="Cambria Math" panose="02040503050406030204" pitchFamily="18" charset="0"/>
                                        </a:rPr>
                                        <m:t>.</m:t>
                                      </m:r>
                                      <m:r>
                                        <a:rPr lang="es-ES" sz="1800" b="1" i="0" smtClean="0">
                                          <a:latin typeface="Cambria Math" panose="02040503050406030204" pitchFamily="18" charset="0"/>
                                        </a:rPr>
                                        <m:t>𝟓𝟎</m:t>
                                      </m:r>
                                    </m:e>
                                  </m:d>
                                </m:e>
                                <m:sup>
                                  <m:r>
                                    <a:rPr lang="es-ES" sz="1800" b="1" i="0" smtClean="0">
                                      <a:latin typeface="Cambria Math" panose="02040503050406030204" pitchFamily="18" charset="0"/>
                                    </a:rPr>
                                    <m:t>𝟐</m:t>
                                  </m:r>
                                </m:sup>
                              </m:sSup>
                            </m:num>
                            <m:den>
                              <m:r>
                                <a:rPr lang="es-ES" sz="1800" b="1" i="0" smtClean="0">
                                  <a:latin typeface="Cambria Math" panose="02040503050406030204" pitchFamily="18" charset="0"/>
                                </a:rPr>
                                <m:t>(</m:t>
                              </m:r>
                              <m:r>
                                <a:rPr lang="es-ES" sz="1800" b="1" i="0" smtClean="0">
                                  <a:latin typeface="Cambria Math" panose="02040503050406030204" pitchFamily="18" charset="0"/>
                                </a:rPr>
                                <m:t>𝟔</m:t>
                              </m:r>
                              <m:r>
                                <a:rPr lang="es-ES" sz="1800" b="1" i="0" smtClean="0">
                                  <a:latin typeface="Cambria Math" panose="02040503050406030204" pitchFamily="18" charset="0"/>
                                </a:rPr>
                                <m:t>−</m:t>
                              </m:r>
                              <m:r>
                                <a:rPr lang="es-ES" sz="1800" b="1" i="0" smtClean="0">
                                  <a:latin typeface="Cambria Math" panose="02040503050406030204" pitchFamily="18" charset="0"/>
                                </a:rPr>
                                <m:t>𝟏</m:t>
                              </m:r>
                              <m:r>
                                <a:rPr lang="es-ES" sz="1800" b="1" i="0" smtClean="0">
                                  <a:latin typeface="Cambria Math" panose="02040503050406030204" pitchFamily="18" charset="0"/>
                                </a:rPr>
                                <m:t>)</m:t>
                              </m:r>
                            </m:den>
                          </m:f>
                        </m:e>
                      </m:rad>
                    </m:oMath>
                  </m:oMathPara>
                </a14:m>
                <a:endParaRPr lang="es-ES" sz="1800" b="1" dirty="0">
                  <a:latin typeface="Times New Roman" panose="02020603050405020304" pitchFamily="18" charset="0"/>
                  <a:cs typeface="Times New Roman" panose="02020603050405020304" pitchFamily="18" charset="0"/>
                </a:endParaRPr>
              </a:p>
              <a:p>
                <a:pPr marL="0" indent="0">
                  <a:buNone/>
                </a:pPr>
                <a:endParaRPr lang="es-ES" sz="1800" b="1" dirty="0">
                  <a:latin typeface="Times New Roman" panose="02020603050405020304" pitchFamily="18" charset="0"/>
                  <a:cs typeface="Times New Roman" panose="02020603050405020304" pitchFamily="18" charset="0"/>
                </a:endParaRPr>
              </a:p>
              <a:p>
                <a:pPr marL="0" indent="0">
                  <a:buNone/>
                </a:pPr>
                <a:r>
                  <a:rPr lang="es-ES" sz="1800" b="1"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s-ES" sz="2400" b="1" i="0" smtClean="0">
                        <a:solidFill>
                          <a:prstClr val="black"/>
                        </a:solidFill>
                        <a:latin typeface="Cambria Math" panose="02040503050406030204" pitchFamily="18" charset="0"/>
                      </a:rPr>
                      <m:t>𝐒</m:t>
                    </m:r>
                    <m:r>
                      <a:rPr lang="es-ES" sz="2400" b="1" i="0" smtClean="0">
                        <a:solidFill>
                          <a:prstClr val="black"/>
                        </a:solidFill>
                        <a:latin typeface="Cambria Math" panose="02040503050406030204" pitchFamily="18" charset="0"/>
                      </a:rPr>
                      <m:t>=</m:t>
                    </m:r>
                    <m:rad>
                      <m:radPr>
                        <m:degHide m:val="on"/>
                        <m:ctrlPr>
                          <a:rPr lang="es-ES" sz="2400" b="1" i="1">
                            <a:solidFill>
                              <a:prstClr val="black"/>
                            </a:solidFill>
                            <a:latin typeface="Cambria Math" panose="02040503050406030204" pitchFamily="18" charset="0"/>
                          </a:rPr>
                        </m:ctrlPr>
                      </m:radPr>
                      <m:deg/>
                      <m:e>
                        <m:f>
                          <m:fPr>
                            <m:ctrlPr>
                              <a:rPr lang="es-ES" sz="2400" b="1" i="1">
                                <a:solidFill>
                                  <a:prstClr val="black"/>
                                </a:solidFill>
                                <a:latin typeface="Cambria Math" panose="02040503050406030204" pitchFamily="18" charset="0"/>
                              </a:rPr>
                            </m:ctrlPr>
                          </m:fPr>
                          <m:num>
                            <m:r>
                              <a:rPr lang="es-ES" sz="2400" b="1" i="0" smtClean="0">
                                <a:solidFill>
                                  <a:prstClr val="black"/>
                                </a:solidFill>
                                <a:latin typeface="Cambria Math" panose="02040503050406030204" pitchFamily="18" charset="0"/>
                              </a:rPr>
                              <m:t>𝟎</m:t>
                            </m:r>
                            <m:r>
                              <a:rPr lang="es-ES" sz="2400" b="1" i="0" smtClean="0">
                                <a:solidFill>
                                  <a:prstClr val="black"/>
                                </a:solidFill>
                                <a:latin typeface="Cambria Math" panose="02040503050406030204" pitchFamily="18" charset="0"/>
                              </a:rPr>
                              <m:t>.</m:t>
                            </m:r>
                            <m:r>
                              <a:rPr lang="es-ES" sz="2400" b="1" i="0" smtClean="0">
                                <a:solidFill>
                                  <a:prstClr val="black"/>
                                </a:solidFill>
                                <a:latin typeface="Cambria Math" panose="02040503050406030204" pitchFamily="18" charset="0"/>
                              </a:rPr>
                              <m:t>𝟎𝟐𝟓</m:t>
                            </m:r>
                          </m:num>
                          <m:den>
                            <m:r>
                              <a:rPr lang="es-ES" sz="2400" b="1" i="0" smtClean="0">
                                <a:solidFill>
                                  <a:prstClr val="black"/>
                                </a:solidFill>
                                <a:latin typeface="Cambria Math" panose="02040503050406030204" pitchFamily="18" charset="0"/>
                              </a:rPr>
                              <m:t>𝟓</m:t>
                            </m:r>
                          </m:den>
                        </m:f>
                      </m:e>
                    </m:rad>
                    <m:r>
                      <a:rPr lang="es-ES" sz="2400" b="1" i="0" smtClean="0">
                        <a:solidFill>
                          <a:prstClr val="black"/>
                        </a:solidFill>
                        <a:latin typeface="Cambria Math" panose="02040503050406030204" pitchFamily="18" charset="0"/>
                      </a:rPr>
                      <m:t>=</m:t>
                    </m:r>
                    <m:rad>
                      <m:radPr>
                        <m:degHide m:val="on"/>
                        <m:ctrlPr>
                          <a:rPr lang="es-ES" sz="2400" b="1" i="1" smtClean="0">
                            <a:solidFill>
                              <a:prstClr val="black"/>
                            </a:solidFill>
                            <a:latin typeface="Cambria Math" panose="02040503050406030204" pitchFamily="18" charset="0"/>
                          </a:rPr>
                        </m:ctrlPr>
                      </m:radPr>
                      <m:deg/>
                      <m:e>
                        <m:r>
                          <a:rPr lang="es-ES" sz="2400" b="1" i="0" smtClean="0">
                            <a:solidFill>
                              <a:prstClr val="black"/>
                            </a:solidFill>
                            <a:latin typeface="Cambria Math" panose="02040503050406030204" pitchFamily="18" charset="0"/>
                          </a:rPr>
                          <m:t>𝟎</m:t>
                        </m:r>
                        <m:r>
                          <a:rPr lang="es-ES" sz="2400" b="1" i="0" smtClean="0">
                            <a:solidFill>
                              <a:prstClr val="black"/>
                            </a:solidFill>
                            <a:latin typeface="Cambria Math" panose="02040503050406030204" pitchFamily="18" charset="0"/>
                          </a:rPr>
                          <m:t>.</m:t>
                        </m:r>
                        <m:r>
                          <a:rPr lang="es-ES" sz="2400" b="1" i="0" smtClean="0">
                            <a:solidFill>
                              <a:prstClr val="black"/>
                            </a:solidFill>
                            <a:latin typeface="Cambria Math" panose="02040503050406030204" pitchFamily="18" charset="0"/>
                          </a:rPr>
                          <m:t>𝟎𝟎𝟓</m:t>
                        </m:r>
                      </m:e>
                    </m:rad>
                    <m:r>
                      <a:rPr lang="es-ES" sz="2400" b="1" i="0" smtClean="0">
                        <a:solidFill>
                          <a:prstClr val="black"/>
                        </a:solidFill>
                        <a:latin typeface="Cambria Math" panose="02040503050406030204" pitchFamily="18" charset="0"/>
                      </a:rPr>
                      <m:t>=</m:t>
                    </m:r>
                    <m:r>
                      <a:rPr lang="es-ES" sz="2400" b="1" i="0" smtClean="0">
                        <a:solidFill>
                          <a:prstClr val="black"/>
                        </a:solidFill>
                        <a:latin typeface="Cambria Math" panose="02040503050406030204" pitchFamily="18" charset="0"/>
                      </a:rPr>
                      <m:t>𝟎</m:t>
                    </m:r>
                    <m:r>
                      <a:rPr lang="es-ES" sz="2400" b="1" i="0" smtClean="0">
                        <a:solidFill>
                          <a:prstClr val="black"/>
                        </a:solidFill>
                        <a:latin typeface="Cambria Math" panose="02040503050406030204" pitchFamily="18" charset="0"/>
                      </a:rPr>
                      <m:t>.</m:t>
                    </m:r>
                    <m:r>
                      <a:rPr lang="es-ES" sz="2400" b="1" i="0" smtClean="0">
                        <a:solidFill>
                          <a:prstClr val="black"/>
                        </a:solidFill>
                        <a:latin typeface="Cambria Math" panose="02040503050406030204" pitchFamily="18" charset="0"/>
                      </a:rPr>
                      <m:t>𝟎𝟕𝟎𝟕𝟏𝟎</m:t>
                    </m:r>
                  </m:oMath>
                </a14:m>
                <a:endParaRPr lang="es-ES" sz="2400" b="1" dirty="0">
                  <a:latin typeface="Times New Roman" panose="02020603050405020304" pitchFamily="18" charset="0"/>
                  <a:cs typeface="Times New Roman" panose="02020603050405020304" pitchFamily="18" charset="0"/>
                </a:endParaRPr>
              </a:p>
              <a:p>
                <a:r>
                  <a:rPr lang="es-ES" sz="2400" b="1" dirty="0">
                    <a:latin typeface="Times New Roman" panose="02020603050405020304" pitchFamily="18" charset="0"/>
                    <a:cs typeface="Times New Roman" panose="02020603050405020304" pitchFamily="18" charset="0"/>
                  </a:rPr>
                  <a:t>Varianza:</a:t>
                </a:r>
              </a:p>
              <a:p>
                <a:pPr marL="0" indent="0">
                  <a:buNone/>
                </a:pPr>
                <a:r>
                  <a:rPr lang="es-MX" sz="2400" b="1"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s-MX" sz="2400" b="1" i="1" smtClean="0">
                            <a:solidFill>
                              <a:schemeClr val="accent1">
                                <a:lumMod val="50000"/>
                              </a:schemeClr>
                            </a:solidFill>
                            <a:latin typeface="Cambria Math" panose="02040503050406030204" pitchFamily="18" charset="0"/>
                          </a:rPr>
                        </m:ctrlPr>
                      </m:sSupPr>
                      <m:e>
                        <m:r>
                          <a:rPr lang="es-MX" sz="2400" b="1" i="0" smtClean="0">
                            <a:solidFill>
                              <a:schemeClr val="accent1">
                                <a:lumMod val="50000"/>
                              </a:schemeClr>
                            </a:solidFill>
                            <a:latin typeface="Cambria Math"/>
                          </a:rPr>
                          <m:t>𝐒</m:t>
                        </m:r>
                      </m:e>
                      <m:sup>
                        <m:r>
                          <a:rPr lang="es-MX" sz="2400" b="1" i="0" smtClean="0">
                            <a:solidFill>
                              <a:schemeClr val="accent1">
                                <a:lumMod val="50000"/>
                              </a:schemeClr>
                            </a:solidFill>
                            <a:latin typeface="Cambria Math"/>
                          </a:rPr>
                          <m:t>𝟐</m:t>
                        </m:r>
                      </m:sup>
                    </m:sSup>
                    <m:r>
                      <a:rPr lang="es-MX" sz="2400" b="1" i="0" smtClean="0">
                        <a:solidFill>
                          <a:schemeClr val="accent1">
                            <a:lumMod val="50000"/>
                          </a:schemeClr>
                        </a:solidFill>
                        <a:latin typeface="Cambria Math"/>
                      </a:rPr>
                      <m:t>=</m:t>
                    </m:r>
                    <m:f>
                      <m:fPr>
                        <m:ctrlPr>
                          <a:rPr lang="es-MX" sz="2400" b="1" i="1">
                            <a:solidFill>
                              <a:schemeClr val="accent1">
                                <a:lumMod val="50000"/>
                              </a:schemeClr>
                            </a:solidFill>
                            <a:latin typeface="Cambria Math" panose="02040503050406030204" pitchFamily="18" charset="0"/>
                          </a:rPr>
                        </m:ctrlPr>
                      </m:fPr>
                      <m:num>
                        <m:nary>
                          <m:naryPr>
                            <m:chr m:val="∑"/>
                            <m:ctrlPr>
                              <a:rPr lang="es-MX" sz="2400" b="1" i="1">
                                <a:solidFill>
                                  <a:schemeClr val="accent1">
                                    <a:lumMod val="50000"/>
                                  </a:schemeClr>
                                </a:solidFill>
                                <a:latin typeface="Cambria Math" panose="02040503050406030204" pitchFamily="18" charset="0"/>
                              </a:rPr>
                            </m:ctrlPr>
                          </m:naryPr>
                          <m:sub>
                            <m:r>
                              <m:rPr>
                                <m:brk m:alnAt="23"/>
                              </m:rPr>
                              <a:rPr lang="es-MX" sz="2400" b="1" i="0" smtClean="0">
                                <a:solidFill>
                                  <a:schemeClr val="accent1">
                                    <a:lumMod val="50000"/>
                                  </a:schemeClr>
                                </a:solidFill>
                                <a:latin typeface="Cambria Math"/>
                              </a:rPr>
                              <m:t>𝐢</m:t>
                            </m:r>
                            <m:r>
                              <a:rPr lang="es-MX" sz="2400" b="1" i="0" smtClean="0">
                                <a:solidFill>
                                  <a:schemeClr val="accent1">
                                    <a:lumMod val="50000"/>
                                  </a:schemeClr>
                                </a:solidFill>
                                <a:latin typeface="Cambria Math"/>
                              </a:rPr>
                              <m:t>=</m:t>
                            </m:r>
                            <m:r>
                              <a:rPr lang="es-MX" sz="2400" b="1" i="0" smtClean="0">
                                <a:solidFill>
                                  <a:schemeClr val="accent1">
                                    <a:lumMod val="50000"/>
                                  </a:schemeClr>
                                </a:solidFill>
                                <a:latin typeface="Cambria Math"/>
                              </a:rPr>
                              <m:t>𝟏</m:t>
                            </m:r>
                          </m:sub>
                          <m:sup>
                            <m:r>
                              <a:rPr lang="es-MX" sz="2400" b="1" i="0" smtClean="0">
                                <a:solidFill>
                                  <a:schemeClr val="accent1">
                                    <a:lumMod val="50000"/>
                                  </a:schemeClr>
                                </a:solidFill>
                                <a:latin typeface="Cambria Math"/>
                              </a:rPr>
                              <m:t>𝐧</m:t>
                            </m:r>
                          </m:sup>
                          <m:e>
                            <m:sSup>
                              <m:sSupPr>
                                <m:ctrlPr>
                                  <a:rPr lang="es-MX" sz="2400" b="1" i="1">
                                    <a:solidFill>
                                      <a:schemeClr val="accent1">
                                        <a:lumMod val="50000"/>
                                      </a:schemeClr>
                                    </a:solidFill>
                                    <a:latin typeface="Cambria Math" panose="02040503050406030204" pitchFamily="18" charset="0"/>
                                  </a:rPr>
                                </m:ctrlPr>
                              </m:sSupPr>
                              <m:e>
                                <m:d>
                                  <m:dPr>
                                    <m:ctrlPr>
                                      <a:rPr lang="es-MX" sz="2400" b="1" i="1">
                                        <a:solidFill>
                                          <a:schemeClr val="accent1">
                                            <a:lumMod val="50000"/>
                                          </a:schemeClr>
                                        </a:solidFill>
                                        <a:latin typeface="Cambria Math" panose="02040503050406030204" pitchFamily="18" charset="0"/>
                                      </a:rPr>
                                    </m:ctrlPr>
                                  </m:dPr>
                                  <m:e>
                                    <m:sSub>
                                      <m:sSubPr>
                                        <m:ctrlPr>
                                          <a:rPr lang="es-MX" sz="2400" b="1" i="1">
                                            <a:solidFill>
                                              <a:schemeClr val="accent1">
                                                <a:lumMod val="50000"/>
                                              </a:schemeClr>
                                            </a:solidFill>
                                            <a:latin typeface="Cambria Math" panose="02040503050406030204" pitchFamily="18" charset="0"/>
                                          </a:rPr>
                                        </m:ctrlPr>
                                      </m:sSubPr>
                                      <m:e>
                                        <m:r>
                                          <a:rPr lang="es-MX" sz="2400" b="1" i="0" smtClean="0">
                                            <a:solidFill>
                                              <a:schemeClr val="accent1">
                                                <a:lumMod val="50000"/>
                                              </a:schemeClr>
                                            </a:solidFill>
                                            <a:latin typeface="Cambria Math"/>
                                          </a:rPr>
                                          <m:t>𝐗</m:t>
                                        </m:r>
                                      </m:e>
                                      <m:sub>
                                        <m:r>
                                          <a:rPr lang="es-MX" sz="2400" b="1" i="0" smtClean="0">
                                            <a:solidFill>
                                              <a:schemeClr val="accent1">
                                                <a:lumMod val="50000"/>
                                              </a:schemeClr>
                                            </a:solidFill>
                                            <a:latin typeface="Cambria Math"/>
                                          </a:rPr>
                                          <m:t>𝐢</m:t>
                                        </m:r>
                                      </m:sub>
                                    </m:sSub>
                                    <m:r>
                                      <a:rPr lang="es-MX" sz="2400" b="1" i="0" smtClean="0">
                                        <a:solidFill>
                                          <a:schemeClr val="accent1">
                                            <a:lumMod val="50000"/>
                                          </a:schemeClr>
                                        </a:solidFill>
                                        <a:latin typeface="Cambria Math"/>
                                      </a:rPr>
                                      <m:t>−</m:t>
                                    </m:r>
                                    <m:acc>
                                      <m:accPr>
                                        <m:chr m:val="̅"/>
                                        <m:ctrlPr>
                                          <a:rPr lang="es-MX" sz="2400" b="1" i="1">
                                            <a:solidFill>
                                              <a:schemeClr val="accent1">
                                                <a:lumMod val="50000"/>
                                              </a:schemeClr>
                                            </a:solidFill>
                                            <a:latin typeface="Cambria Math" panose="02040503050406030204" pitchFamily="18" charset="0"/>
                                          </a:rPr>
                                        </m:ctrlPr>
                                      </m:accPr>
                                      <m:e>
                                        <m:r>
                                          <a:rPr lang="es-MX" sz="2400" b="1" i="0" smtClean="0">
                                            <a:solidFill>
                                              <a:schemeClr val="accent1">
                                                <a:lumMod val="50000"/>
                                              </a:schemeClr>
                                            </a:solidFill>
                                            <a:latin typeface="Cambria Math"/>
                                          </a:rPr>
                                          <m:t>𝐗</m:t>
                                        </m:r>
                                      </m:e>
                                    </m:acc>
                                  </m:e>
                                </m:d>
                              </m:e>
                              <m:sup>
                                <m:r>
                                  <a:rPr lang="es-MX" sz="2400" b="1" i="0" smtClean="0">
                                    <a:solidFill>
                                      <a:schemeClr val="accent1">
                                        <a:lumMod val="50000"/>
                                      </a:schemeClr>
                                    </a:solidFill>
                                    <a:latin typeface="Cambria Math"/>
                                  </a:rPr>
                                  <m:t>𝟐</m:t>
                                </m:r>
                              </m:sup>
                            </m:sSup>
                          </m:e>
                        </m:nary>
                      </m:num>
                      <m:den>
                        <m:r>
                          <a:rPr lang="es-MX" sz="2400" b="1" i="0" smtClean="0">
                            <a:solidFill>
                              <a:schemeClr val="accent1">
                                <a:lumMod val="50000"/>
                              </a:schemeClr>
                            </a:solidFill>
                            <a:latin typeface="Cambria Math"/>
                          </a:rPr>
                          <m:t>𝐧</m:t>
                        </m:r>
                        <m:r>
                          <a:rPr lang="es-MX" sz="2400" b="1" i="0" smtClean="0">
                            <a:solidFill>
                              <a:schemeClr val="accent1">
                                <a:lumMod val="50000"/>
                              </a:schemeClr>
                            </a:solidFill>
                            <a:latin typeface="Cambria Math"/>
                          </a:rPr>
                          <m:t>−</m:t>
                        </m:r>
                        <m:r>
                          <a:rPr lang="es-MX" sz="2400" b="1" i="0" smtClean="0">
                            <a:solidFill>
                              <a:schemeClr val="accent1">
                                <a:lumMod val="50000"/>
                              </a:schemeClr>
                            </a:solidFill>
                            <a:latin typeface="Cambria Math"/>
                          </a:rPr>
                          <m:t>𝟏</m:t>
                        </m:r>
                      </m:den>
                    </m:f>
                  </m:oMath>
                </a14:m>
                <a:endParaRPr lang="es-ES" sz="2400" b="1"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left"/>
                    </m:oMathParaPr>
                    <m:oMath xmlns:m="http://schemas.openxmlformats.org/officeDocument/2006/math">
                      <m:sSup>
                        <m:sSupPr>
                          <m:ctrlPr>
                            <a:rPr lang="es-MX" sz="2400" b="1" i="1">
                              <a:solidFill>
                                <a:prstClr val="black"/>
                              </a:solidFill>
                              <a:latin typeface="Cambria Math" panose="02040503050406030204" pitchFamily="18" charset="0"/>
                            </a:rPr>
                          </m:ctrlPr>
                        </m:sSupPr>
                        <m:e>
                          <m:r>
                            <a:rPr lang="es-MX" sz="2400" b="1" i="0" smtClean="0">
                              <a:solidFill>
                                <a:prstClr val="black"/>
                              </a:solidFill>
                              <a:latin typeface="Cambria Math"/>
                            </a:rPr>
                            <m:t>𝐒</m:t>
                          </m:r>
                        </m:e>
                        <m:sup>
                          <m:r>
                            <a:rPr lang="es-MX" sz="2400" b="1" i="0" smtClean="0">
                              <a:solidFill>
                                <a:prstClr val="black"/>
                              </a:solidFill>
                              <a:latin typeface="Cambria Math"/>
                            </a:rPr>
                            <m:t>𝟐</m:t>
                          </m:r>
                        </m:sup>
                      </m:sSup>
                      <m:r>
                        <a:rPr lang="es-MX" sz="2400" b="1" i="0" smtClean="0">
                          <a:solidFill>
                            <a:prstClr val="black"/>
                          </a:solidFill>
                          <a:latin typeface="Cambria Math"/>
                        </a:rPr>
                        <m:t>=</m:t>
                      </m:r>
                      <m:f>
                        <m:fPr>
                          <m:ctrlPr>
                            <a:rPr lang="es-MX" sz="2400" b="1" i="1">
                              <a:solidFill>
                                <a:prstClr val="black"/>
                              </a:solidFill>
                              <a:latin typeface="Cambria Math" panose="02040503050406030204" pitchFamily="18" charset="0"/>
                            </a:rPr>
                          </m:ctrlPr>
                        </m:fPr>
                        <m:num>
                          <m:r>
                            <a:rPr lang="es-ES" sz="2400" b="1" i="0" smtClean="0">
                              <a:solidFill>
                                <a:prstClr val="black"/>
                              </a:solidFill>
                              <a:latin typeface="Cambria Math" panose="02040503050406030204" pitchFamily="18" charset="0"/>
                            </a:rPr>
                            <m:t>𝟎</m:t>
                          </m:r>
                          <m:r>
                            <a:rPr lang="es-ES" sz="2400" b="1" i="0" smtClean="0">
                              <a:solidFill>
                                <a:prstClr val="black"/>
                              </a:solidFill>
                              <a:latin typeface="Cambria Math" panose="02040503050406030204" pitchFamily="18" charset="0"/>
                            </a:rPr>
                            <m:t>.</m:t>
                          </m:r>
                          <m:r>
                            <a:rPr lang="es-ES" sz="2400" b="1" i="0" smtClean="0">
                              <a:solidFill>
                                <a:prstClr val="black"/>
                              </a:solidFill>
                              <a:latin typeface="Cambria Math" panose="02040503050406030204" pitchFamily="18" charset="0"/>
                            </a:rPr>
                            <m:t>𝟎𝟐𝟓</m:t>
                          </m:r>
                        </m:num>
                        <m:den>
                          <m:r>
                            <a:rPr lang="es-ES" sz="2400" b="1" i="0" smtClean="0">
                              <a:solidFill>
                                <a:prstClr val="black"/>
                              </a:solidFill>
                              <a:latin typeface="Cambria Math" panose="02040503050406030204" pitchFamily="18" charset="0"/>
                            </a:rPr>
                            <m:t>𝟓</m:t>
                          </m:r>
                        </m:den>
                      </m:f>
                      <m:r>
                        <a:rPr lang="es-ES" sz="2400" b="1" i="0" smtClean="0">
                          <a:solidFill>
                            <a:prstClr val="black"/>
                          </a:solidFill>
                          <a:latin typeface="Cambria Math" panose="02040503050406030204" pitchFamily="18" charset="0"/>
                        </a:rPr>
                        <m:t>=</m:t>
                      </m:r>
                      <m:r>
                        <a:rPr lang="es-ES" sz="2400" b="1" i="0" smtClean="0">
                          <a:solidFill>
                            <a:prstClr val="black"/>
                          </a:solidFill>
                          <a:latin typeface="Cambria Math" panose="02040503050406030204" pitchFamily="18" charset="0"/>
                        </a:rPr>
                        <m:t>𝟎</m:t>
                      </m:r>
                      <m:r>
                        <a:rPr lang="es-ES" sz="2400" b="1" i="0" smtClean="0">
                          <a:solidFill>
                            <a:prstClr val="black"/>
                          </a:solidFill>
                          <a:latin typeface="Cambria Math" panose="02040503050406030204" pitchFamily="18" charset="0"/>
                        </a:rPr>
                        <m:t>.</m:t>
                      </m:r>
                      <m:r>
                        <a:rPr lang="es-ES" sz="2400" b="1" i="0" smtClean="0">
                          <a:solidFill>
                            <a:prstClr val="black"/>
                          </a:solidFill>
                          <a:latin typeface="Cambria Math" panose="02040503050406030204" pitchFamily="18" charset="0"/>
                        </a:rPr>
                        <m:t>𝟎𝟎𝟓</m:t>
                      </m:r>
                    </m:oMath>
                  </m:oMathPara>
                </a14:m>
                <a:endParaRPr lang="es-ES" sz="2400" b="1" dirty="0">
                  <a:latin typeface="Times New Roman" panose="02020603050405020304" pitchFamily="18" charset="0"/>
                  <a:cs typeface="Times New Roman" panose="02020603050405020304" pitchFamily="18" charset="0"/>
                </a:endParaRPr>
              </a:p>
            </p:txBody>
          </p:sp>
        </mc:Choice>
        <mc:Fallback xmlns="">
          <p:sp>
            <p:nvSpPr>
              <p:cNvPr id="3" name="Marcador de contenido 2">
                <a:extLst>
                  <a:ext uri="{FF2B5EF4-FFF2-40B4-BE49-F238E27FC236}">
                    <a16:creationId xmlns:a16="http://schemas.microsoft.com/office/drawing/2014/main" id="{99BD6EF2-09EA-4980-A472-DA0C13DE2F01}"/>
                  </a:ext>
                </a:extLst>
              </p:cNvPr>
              <p:cNvSpPr>
                <a:spLocks noGrp="1" noRot="1" noChangeAspect="1" noMove="1" noResize="1" noEditPoints="1" noAdjustHandles="1" noChangeArrowheads="1" noChangeShapeType="1" noTextEdit="1"/>
              </p:cNvSpPr>
              <p:nvPr>
                <p:ph idx="1"/>
              </p:nvPr>
            </p:nvSpPr>
            <p:spPr>
              <a:xfrm>
                <a:off x="260349" y="361568"/>
                <a:ext cx="11671301" cy="6077331"/>
              </a:xfrm>
              <a:blipFill>
                <a:blip r:embed="rId2"/>
                <a:stretch>
                  <a:fillRect l="-651" t="-625"/>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 name="3 CuadroTexto">
                <a:extLst>
                  <a:ext uri="{FF2B5EF4-FFF2-40B4-BE49-F238E27FC236}">
                    <a16:creationId xmlns:a16="http://schemas.microsoft.com/office/drawing/2014/main" id="{5F8D9A49-91B2-470E-809A-19A94988EFBF}"/>
                  </a:ext>
                </a:extLst>
              </p:cNvPr>
              <p:cNvSpPr txBox="1"/>
              <p:nvPr/>
            </p:nvSpPr>
            <p:spPr>
              <a:xfrm>
                <a:off x="7445426" y="1356123"/>
                <a:ext cx="3433884" cy="10016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MX" sz="2000" b="1" i="1" smtClean="0">
                          <a:solidFill>
                            <a:schemeClr val="accent1">
                              <a:lumMod val="50000"/>
                            </a:schemeClr>
                          </a:solidFill>
                          <a:latin typeface="Cambria Math"/>
                        </a:rPr>
                        <m:t>𝑺</m:t>
                      </m:r>
                      <m:r>
                        <a:rPr lang="es-MX" sz="2000" b="1" i="1" smtClean="0">
                          <a:solidFill>
                            <a:schemeClr val="accent1">
                              <a:lumMod val="50000"/>
                            </a:schemeClr>
                          </a:solidFill>
                          <a:latin typeface="Cambria Math"/>
                        </a:rPr>
                        <m:t>=</m:t>
                      </m:r>
                      <m:rad>
                        <m:radPr>
                          <m:degHide m:val="on"/>
                          <m:ctrlPr>
                            <a:rPr lang="es-MX" sz="2000" b="1" i="1" smtClean="0">
                              <a:solidFill>
                                <a:schemeClr val="accent1">
                                  <a:lumMod val="50000"/>
                                </a:schemeClr>
                              </a:solidFill>
                              <a:latin typeface="Cambria Math" panose="02040503050406030204" pitchFamily="18" charset="0"/>
                            </a:rPr>
                          </m:ctrlPr>
                        </m:radPr>
                        <m:deg/>
                        <m:e>
                          <m:f>
                            <m:fPr>
                              <m:ctrlPr>
                                <a:rPr lang="es-MX" sz="2000" b="1" i="1" smtClean="0">
                                  <a:solidFill>
                                    <a:schemeClr val="accent1">
                                      <a:lumMod val="50000"/>
                                    </a:schemeClr>
                                  </a:solidFill>
                                  <a:latin typeface="Cambria Math" panose="02040503050406030204" pitchFamily="18" charset="0"/>
                                </a:rPr>
                              </m:ctrlPr>
                            </m:fPr>
                            <m:num>
                              <m:nary>
                                <m:naryPr>
                                  <m:chr m:val="∑"/>
                                  <m:ctrlPr>
                                    <a:rPr lang="es-MX" sz="2000" b="1" i="1">
                                      <a:solidFill>
                                        <a:schemeClr val="accent1">
                                          <a:lumMod val="50000"/>
                                        </a:schemeClr>
                                      </a:solidFill>
                                      <a:latin typeface="Cambria Math" panose="02040503050406030204" pitchFamily="18" charset="0"/>
                                    </a:rPr>
                                  </m:ctrlPr>
                                </m:naryPr>
                                <m:sub>
                                  <m:r>
                                    <m:rPr>
                                      <m:brk m:alnAt="23"/>
                                    </m:rPr>
                                    <a:rPr lang="es-MX" sz="2000" b="1" i="1">
                                      <a:solidFill>
                                        <a:schemeClr val="accent1">
                                          <a:lumMod val="50000"/>
                                        </a:schemeClr>
                                      </a:solidFill>
                                      <a:latin typeface="Cambria Math"/>
                                    </a:rPr>
                                    <m:t>𝒊</m:t>
                                  </m:r>
                                  <m:r>
                                    <a:rPr lang="es-MX" sz="2000" b="1" i="1">
                                      <a:solidFill>
                                        <a:schemeClr val="accent1">
                                          <a:lumMod val="50000"/>
                                        </a:schemeClr>
                                      </a:solidFill>
                                      <a:latin typeface="Cambria Math"/>
                                    </a:rPr>
                                    <m:t>=</m:t>
                                  </m:r>
                                  <m:r>
                                    <a:rPr lang="es-MX" sz="2000" b="1" i="1">
                                      <a:solidFill>
                                        <a:schemeClr val="accent1">
                                          <a:lumMod val="50000"/>
                                        </a:schemeClr>
                                      </a:solidFill>
                                      <a:latin typeface="Cambria Math"/>
                                    </a:rPr>
                                    <m:t>𝟏</m:t>
                                  </m:r>
                                </m:sub>
                                <m:sup>
                                  <m:r>
                                    <a:rPr lang="es-MX" sz="2000" b="1" i="1">
                                      <a:solidFill>
                                        <a:schemeClr val="accent1">
                                          <a:lumMod val="50000"/>
                                        </a:schemeClr>
                                      </a:solidFill>
                                      <a:latin typeface="Cambria Math"/>
                                    </a:rPr>
                                    <m:t>𝒏</m:t>
                                  </m:r>
                                </m:sup>
                                <m:e>
                                  <m:sSup>
                                    <m:sSupPr>
                                      <m:ctrlPr>
                                        <a:rPr lang="es-MX" sz="2000" b="1" i="1">
                                          <a:solidFill>
                                            <a:schemeClr val="accent1">
                                              <a:lumMod val="50000"/>
                                            </a:schemeClr>
                                          </a:solidFill>
                                          <a:latin typeface="Cambria Math" panose="02040503050406030204" pitchFamily="18" charset="0"/>
                                        </a:rPr>
                                      </m:ctrlPr>
                                    </m:sSupPr>
                                    <m:e>
                                      <m:d>
                                        <m:dPr>
                                          <m:ctrlPr>
                                            <a:rPr lang="es-MX" sz="2000" b="1" i="1">
                                              <a:solidFill>
                                                <a:schemeClr val="accent1">
                                                  <a:lumMod val="50000"/>
                                                </a:schemeClr>
                                              </a:solidFill>
                                              <a:latin typeface="Cambria Math" panose="02040503050406030204" pitchFamily="18" charset="0"/>
                                            </a:rPr>
                                          </m:ctrlPr>
                                        </m:dPr>
                                        <m:e>
                                          <m:sSub>
                                            <m:sSubPr>
                                              <m:ctrlPr>
                                                <a:rPr lang="es-MX" sz="2000" b="1" i="1">
                                                  <a:solidFill>
                                                    <a:schemeClr val="accent1">
                                                      <a:lumMod val="50000"/>
                                                    </a:schemeClr>
                                                  </a:solidFill>
                                                  <a:latin typeface="Cambria Math" panose="02040503050406030204" pitchFamily="18" charset="0"/>
                                                </a:rPr>
                                              </m:ctrlPr>
                                            </m:sSubPr>
                                            <m:e>
                                              <m:r>
                                                <a:rPr lang="es-MX" sz="2000" b="1" i="1">
                                                  <a:solidFill>
                                                    <a:schemeClr val="accent1">
                                                      <a:lumMod val="50000"/>
                                                    </a:schemeClr>
                                                  </a:solidFill>
                                                  <a:latin typeface="Cambria Math"/>
                                                </a:rPr>
                                                <m:t>𝑿</m:t>
                                              </m:r>
                                            </m:e>
                                            <m:sub>
                                              <m:r>
                                                <a:rPr lang="es-MX" sz="2000" b="1" i="1">
                                                  <a:solidFill>
                                                    <a:schemeClr val="accent1">
                                                      <a:lumMod val="50000"/>
                                                    </a:schemeClr>
                                                  </a:solidFill>
                                                  <a:latin typeface="Cambria Math"/>
                                                </a:rPr>
                                                <m:t>𝒊</m:t>
                                              </m:r>
                                            </m:sub>
                                          </m:sSub>
                                          <m:r>
                                            <a:rPr lang="es-MX" sz="2000" b="1" i="1">
                                              <a:solidFill>
                                                <a:schemeClr val="accent1">
                                                  <a:lumMod val="50000"/>
                                                </a:schemeClr>
                                              </a:solidFill>
                                              <a:latin typeface="Cambria Math"/>
                                            </a:rPr>
                                            <m:t>−</m:t>
                                          </m:r>
                                          <m:acc>
                                            <m:accPr>
                                              <m:chr m:val="̅"/>
                                              <m:ctrlPr>
                                                <a:rPr lang="es-MX" sz="2000" b="1" i="1">
                                                  <a:solidFill>
                                                    <a:schemeClr val="accent1">
                                                      <a:lumMod val="50000"/>
                                                    </a:schemeClr>
                                                  </a:solidFill>
                                                  <a:latin typeface="Cambria Math" panose="02040503050406030204" pitchFamily="18" charset="0"/>
                                                </a:rPr>
                                              </m:ctrlPr>
                                            </m:accPr>
                                            <m:e>
                                              <m:r>
                                                <a:rPr lang="es-MX" sz="2000" b="1" i="1">
                                                  <a:solidFill>
                                                    <a:schemeClr val="accent1">
                                                      <a:lumMod val="50000"/>
                                                    </a:schemeClr>
                                                  </a:solidFill>
                                                  <a:latin typeface="Cambria Math"/>
                                                </a:rPr>
                                                <m:t>𝑿</m:t>
                                              </m:r>
                                            </m:e>
                                          </m:acc>
                                        </m:e>
                                      </m:d>
                                    </m:e>
                                    <m:sup>
                                      <m:r>
                                        <a:rPr lang="es-MX" sz="2000" b="1" i="1">
                                          <a:solidFill>
                                            <a:schemeClr val="accent1">
                                              <a:lumMod val="50000"/>
                                            </a:schemeClr>
                                          </a:solidFill>
                                          <a:latin typeface="Cambria Math"/>
                                        </a:rPr>
                                        <m:t>𝟐</m:t>
                                      </m:r>
                                    </m:sup>
                                  </m:sSup>
                                </m:e>
                              </m:nary>
                            </m:num>
                            <m:den>
                              <m:r>
                                <a:rPr lang="es-MX" sz="2000" b="1" i="1" smtClean="0">
                                  <a:solidFill>
                                    <a:schemeClr val="accent1">
                                      <a:lumMod val="50000"/>
                                    </a:schemeClr>
                                  </a:solidFill>
                                  <a:latin typeface="Cambria Math"/>
                                </a:rPr>
                                <m:t>𝒏</m:t>
                              </m:r>
                              <m:r>
                                <a:rPr lang="es-MX" sz="2000" b="1" i="1" smtClean="0">
                                  <a:solidFill>
                                    <a:schemeClr val="accent1">
                                      <a:lumMod val="50000"/>
                                    </a:schemeClr>
                                  </a:solidFill>
                                  <a:latin typeface="Cambria Math"/>
                                </a:rPr>
                                <m:t>−</m:t>
                              </m:r>
                              <m:r>
                                <a:rPr lang="es-MX" sz="2000" b="1" i="1" smtClean="0">
                                  <a:solidFill>
                                    <a:schemeClr val="accent1">
                                      <a:lumMod val="50000"/>
                                    </a:schemeClr>
                                  </a:solidFill>
                                  <a:latin typeface="Cambria Math"/>
                                </a:rPr>
                                <m:t>𝟏</m:t>
                              </m:r>
                            </m:den>
                          </m:f>
                        </m:e>
                      </m:rad>
                    </m:oMath>
                  </m:oMathPara>
                </a14:m>
                <a:endParaRPr lang="es-MX" sz="1400" b="1" dirty="0">
                  <a:solidFill>
                    <a:prstClr val="black"/>
                  </a:solidFill>
                </a:endParaRPr>
              </a:p>
            </p:txBody>
          </p:sp>
        </mc:Choice>
        <mc:Fallback xmlns="">
          <p:sp>
            <p:nvSpPr>
              <p:cNvPr id="4" name="3 CuadroTexto">
                <a:extLst>
                  <a:ext uri="{FF2B5EF4-FFF2-40B4-BE49-F238E27FC236}">
                    <a16:creationId xmlns:a16="http://schemas.microsoft.com/office/drawing/2014/main" id="{5F8D9A49-91B2-470E-809A-19A94988EFBF}"/>
                  </a:ext>
                </a:extLst>
              </p:cNvPr>
              <p:cNvSpPr txBox="1">
                <a:spLocks noRot="1" noChangeAspect="1" noMove="1" noResize="1" noEditPoints="1" noAdjustHandles="1" noChangeArrowheads="1" noChangeShapeType="1" noTextEdit="1"/>
              </p:cNvSpPr>
              <p:nvPr/>
            </p:nvSpPr>
            <p:spPr>
              <a:xfrm>
                <a:off x="7445426" y="1356123"/>
                <a:ext cx="3433884" cy="1001684"/>
              </a:xfrm>
              <a:prstGeom prst="rect">
                <a:avLst/>
              </a:prstGeom>
              <a:blipFill>
                <a:blip r:embed="rId3"/>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376374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9C2379B-C7D0-4458-9EAF-228C39A50CBB}"/>
              </a:ext>
            </a:extLst>
          </p:cNvPr>
          <p:cNvSpPr>
            <a:spLocks noGrp="1"/>
          </p:cNvSpPr>
          <p:nvPr>
            <p:ph type="title"/>
          </p:nvPr>
        </p:nvSpPr>
        <p:spPr>
          <a:xfrm>
            <a:off x="874426" y="513690"/>
            <a:ext cx="3119064" cy="1410185"/>
          </a:xfrm>
          <a:noFill/>
          <a:ln w="19050">
            <a:solidFill>
              <a:schemeClr val="bg1"/>
            </a:solidFill>
          </a:ln>
        </p:spPr>
        <p:txBody>
          <a:bodyPr wrap="square">
            <a:normAutofit/>
          </a:bodyPr>
          <a:lstStyle/>
          <a:p>
            <a:pPr algn="ctr"/>
            <a:r>
              <a:rPr lang="es-ES" sz="2800" b="1" dirty="0">
                <a:solidFill>
                  <a:schemeClr val="bg1"/>
                </a:solidFill>
                <a:latin typeface="Times New Roman" panose="02020603050405020304" pitchFamily="18" charset="0"/>
                <a:cs typeface="Times New Roman" panose="02020603050405020304" pitchFamily="18" charset="0"/>
              </a:rPr>
              <a:t>EJEMPLO 1</a:t>
            </a:r>
          </a:p>
        </p:txBody>
      </p:sp>
      <p:sp>
        <p:nvSpPr>
          <p:cNvPr id="3" name="Marcador de contenido 2">
            <a:extLst>
              <a:ext uri="{FF2B5EF4-FFF2-40B4-BE49-F238E27FC236}">
                <a16:creationId xmlns:a16="http://schemas.microsoft.com/office/drawing/2014/main" id="{9DB62B86-CC75-416E-9A18-BE0A421EE0BA}"/>
              </a:ext>
            </a:extLst>
          </p:cNvPr>
          <p:cNvSpPr>
            <a:spLocks noGrp="1"/>
          </p:cNvSpPr>
          <p:nvPr>
            <p:ph idx="1"/>
          </p:nvPr>
        </p:nvSpPr>
        <p:spPr>
          <a:xfrm>
            <a:off x="643468" y="2248526"/>
            <a:ext cx="4010828" cy="3805140"/>
          </a:xfrm>
        </p:spPr>
        <p:txBody>
          <a:bodyPr>
            <a:normAutofit/>
          </a:bodyPr>
          <a:lstStyle/>
          <a:p>
            <a:pPr marL="0" indent="0">
              <a:buNone/>
            </a:pPr>
            <a:r>
              <a:rPr lang="es-ES_tradnl" sz="3000" dirty="0">
                <a:solidFill>
                  <a:schemeClr val="bg1"/>
                </a:solidFill>
                <a:latin typeface="Times New Roman" panose="02020603050405020304" pitchFamily="18" charset="0"/>
                <a:cs typeface="Times New Roman" panose="02020603050405020304" pitchFamily="18" charset="0"/>
              </a:rPr>
              <a:t>Un producto debe tener un % vol. de alcohol de 40%, con una tolerancia de ±5%. De los muestreos para evaluar la calidad se obtienen los siguientes datos:</a:t>
            </a:r>
          </a:p>
          <a:p>
            <a:endParaRPr lang="es-ES" sz="2000" dirty="0">
              <a:solidFill>
                <a:schemeClr val="bg1"/>
              </a:solidFill>
            </a:endParaRPr>
          </a:p>
        </p:txBody>
      </p:sp>
      <p:graphicFrame>
        <p:nvGraphicFramePr>
          <p:cNvPr id="6" name="Tabla 5">
            <a:extLst>
              <a:ext uri="{FF2B5EF4-FFF2-40B4-BE49-F238E27FC236}">
                <a16:creationId xmlns:a16="http://schemas.microsoft.com/office/drawing/2014/main" id="{F2EF643A-F42C-49F5-B342-42927714EAA0}"/>
              </a:ext>
            </a:extLst>
          </p:cNvPr>
          <p:cNvGraphicFramePr>
            <a:graphicFrameLocks noGrp="1"/>
          </p:cNvGraphicFramePr>
          <p:nvPr>
            <p:extLst>
              <p:ext uri="{D42A27DB-BD31-4B8C-83A1-F6EECF244321}">
                <p14:modId xmlns:p14="http://schemas.microsoft.com/office/powerpoint/2010/main" val="1863629672"/>
              </p:ext>
            </p:extLst>
          </p:nvPr>
        </p:nvGraphicFramePr>
        <p:xfrm>
          <a:off x="5528722" y="808382"/>
          <a:ext cx="4830303" cy="5379480"/>
        </p:xfrm>
        <a:graphic>
          <a:graphicData uri="http://schemas.openxmlformats.org/drawingml/2006/table">
            <a:tbl>
              <a:tblPr/>
              <a:tblGrid>
                <a:gridCol w="1610101">
                  <a:extLst>
                    <a:ext uri="{9D8B030D-6E8A-4147-A177-3AD203B41FA5}">
                      <a16:colId xmlns:a16="http://schemas.microsoft.com/office/drawing/2014/main" val="2215546380"/>
                    </a:ext>
                  </a:extLst>
                </a:gridCol>
                <a:gridCol w="1610101">
                  <a:extLst>
                    <a:ext uri="{9D8B030D-6E8A-4147-A177-3AD203B41FA5}">
                      <a16:colId xmlns:a16="http://schemas.microsoft.com/office/drawing/2014/main" val="156869557"/>
                    </a:ext>
                  </a:extLst>
                </a:gridCol>
                <a:gridCol w="1610101">
                  <a:extLst>
                    <a:ext uri="{9D8B030D-6E8A-4147-A177-3AD203B41FA5}">
                      <a16:colId xmlns:a16="http://schemas.microsoft.com/office/drawing/2014/main" val="905728823"/>
                    </a:ext>
                  </a:extLst>
                </a:gridCol>
              </a:tblGrid>
              <a:tr h="537948">
                <a:tc>
                  <a:txBody>
                    <a:bodyPr/>
                    <a:lstStyle/>
                    <a:p>
                      <a:pPr algn="ctr" rtl="0" fontAlgn="b"/>
                      <a:r>
                        <a:rPr lang="es-ES" sz="3200" b="1" i="0" u="none" strike="noStrike" dirty="0">
                          <a:solidFill>
                            <a:srgbClr val="000000"/>
                          </a:solidFill>
                          <a:effectLst/>
                          <a:latin typeface="Times New Roman" panose="02020603050405020304" pitchFamily="18" charset="0"/>
                          <a:cs typeface="Times New Roman" panose="02020603050405020304" pitchFamily="18" charset="0"/>
                        </a:rPr>
                        <a:t>41.77</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Times New Roman" panose="02020603050405020304" pitchFamily="18" charset="0"/>
                          <a:cs typeface="Times New Roman" panose="02020603050405020304" pitchFamily="18" charset="0"/>
                        </a:rPr>
                        <a:t>39.28</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a:solidFill>
                            <a:srgbClr val="000000"/>
                          </a:solidFill>
                          <a:effectLst/>
                          <a:latin typeface="Times New Roman" panose="02020603050405020304" pitchFamily="18" charset="0"/>
                          <a:cs typeface="Times New Roman" panose="02020603050405020304" pitchFamily="18" charset="0"/>
                        </a:rPr>
                        <a:t>40.31</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5864505"/>
                  </a:ext>
                </a:extLst>
              </a:tr>
              <a:tr h="537948">
                <a:tc>
                  <a:txBody>
                    <a:bodyPr/>
                    <a:lstStyle/>
                    <a:p>
                      <a:pPr algn="ctr" rtl="0" fontAlgn="b"/>
                      <a:r>
                        <a:rPr lang="es-ES" sz="3200" b="1" i="0" u="none" strike="noStrike" dirty="0">
                          <a:solidFill>
                            <a:srgbClr val="000000"/>
                          </a:solidFill>
                          <a:effectLst/>
                          <a:latin typeface="Times New Roman" panose="02020603050405020304" pitchFamily="18" charset="0"/>
                          <a:cs typeface="Times New Roman" panose="02020603050405020304" pitchFamily="18" charset="0"/>
                        </a:rPr>
                        <a:t>39.36</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Times New Roman" panose="02020603050405020304" pitchFamily="18" charset="0"/>
                          <a:cs typeface="Times New Roman" panose="02020603050405020304" pitchFamily="18" charset="0"/>
                        </a:rPr>
                        <a:t>38.83</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Times New Roman" panose="02020603050405020304" pitchFamily="18" charset="0"/>
                          <a:cs typeface="Times New Roman" panose="02020603050405020304" pitchFamily="18" charset="0"/>
                        </a:rPr>
                        <a:t>39.02</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2623105"/>
                  </a:ext>
                </a:extLst>
              </a:tr>
              <a:tr h="537948">
                <a:tc>
                  <a:txBody>
                    <a:bodyPr/>
                    <a:lstStyle/>
                    <a:p>
                      <a:pPr algn="ctr" rtl="0" fontAlgn="b"/>
                      <a:r>
                        <a:rPr lang="es-ES" sz="3200" b="1" i="0" u="none" strike="noStrike" dirty="0">
                          <a:solidFill>
                            <a:srgbClr val="000000"/>
                          </a:solidFill>
                          <a:effectLst/>
                          <a:latin typeface="Times New Roman" panose="02020603050405020304" pitchFamily="18" charset="0"/>
                          <a:cs typeface="Times New Roman" panose="02020603050405020304" pitchFamily="18" charset="0"/>
                        </a:rPr>
                        <a:t>39.67</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Times New Roman" panose="02020603050405020304" pitchFamily="18" charset="0"/>
                          <a:cs typeface="Times New Roman" panose="02020603050405020304" pitchFamily="18" charset="0"/>
                        </a:rPr>
                        <a:t>42.12</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Times New Roman" panose="02020603050405020304" pitchFamily="18" charset="0"/>
                          <a:cs typeface="Times New Roman" panose="02020603050405020304" pitchFamily="18" charset="0"/>
                        </a:rPr>
                        <a:t>45.22</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5097744"/>
                  </a:ext>
                </a:extLst>
              </a:tr>
              <a:tr h="537948">
                <a:tc>
                  <a:txBody>
                    <a:bodyPr/>
                    <a:lstStyle/>
                    <a:p>
                      <a:pPr algn="ctr" rtl="0" fontAlgn="b"/>
                      <a:r>
                        <a:rPr lang="es-ES" sz="3200" b="1" i="0" u="none" strike="noStrike">
                          <a:solidFill>
                            <a:srgbClr val="000000"/>
                          </a:solidFill>
                          <a:effectLst/>
                          <a:latin typeface="Times New Roman" panose="02020603050405020304" pitchFamily="18" charset="0"/>
                          <a:cs typeface="Times New Roman" panose="02020603050405020304" pitchFamily="18" charset="0"/>
                        </a:rPr>
                        <a:t>40.47</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Times New Roman" panose="02020603050405020304" pitchFamily="18" charset="0"/>
                          <a:cs typeface="Times New Roman" panose="02020603050405020304" pitchFamily="18" charset="0"/>
                        </a:rPr>
                        <a:t>39.52</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Times New Roman" panose="02020603050405020304" pitchFamily="18" charset="0"/>
                          <a:cs typeface="Times New Roman" panose="02020603050405020304" pitchFamily="18" charset="0"/>
                        </a:rPr>
                        <a:t>40.39</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9389741"/>
                  </a:ext>
                </a:extLst>
              </a:tr>
              <a:tr h="537948">
                <a:tc>
                  <a:txBody>
                    <a:bodyPr/>
                    <a:lstStyle/>
                    <a:p>
                      <a:pPr algn="ctr" rtl="0" fontAlgn="b"/>
                      <a:r>
                        <a:rPr lang="es-ES" sz="3200" b="1" i="0" u="none" strike="noStrike">
                          <a:solidFill>
                            <a:srgbClr val="000000"/>
                          </a:solidFill>
                          <a:effectLst/>
                          <a:latin typeface="Times New Roman" panose="02020603050405020304" pitchFamily="18" charset="0"/>
                          <a:cs typeface="Times New Roman" panose="02020603050405020304" pitchFamily="18" charset="0"/>
                        </a:rPr>
                        <a:t>42.83</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Times New Roman" panose="02020603050405020304" pitchFamily="18" charset="0"/>
                          <a:cs typeface="Times New Roman" panose="02020603050405020304" pitchFamily="18" charset="0"/>
                        </a:rPr>
                        <a:t>41.66</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Times New Roman" panose="02020603050405020304" pitchFamily="18" charset="0"/>
                          <a:cs typeface="Times New Roman" panose="02020603050405020304" pitchFamily="18" charset="0"/>
                        </a:rPr>
                        <a:t>42.94</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1138494"/>
                  </a:ext>
                </a:extLst>
              </a:tr>
              <a:tr h="537948">
                <a:tc>
                  <a:txBody>
                    <a:bodyPr/>
                    <a:lstStyle/>
                    <a:p>
                      <a:pPr algn="ctr" rtl="0" fontAlgn="b"/>
                      <a:r>
                        <a:rPr lang="es-ES" sz="3200" b="1" i="0" u="none" strike="noStrike">
                          <a:solidFill>
                            <a:srgbClr val="000000"/>
                          </a:solidFill>
                          <a:effectLst/>
                          <a:latin typeface="Times New Roman" panose="02020603050405020304" pitchFamily="18" charset="0"/>
                          <a:cs typeface="Times New Roman" panose="02020603050405020304" pitchFamily="18" charset="0"/>
                        </a:rPr>
                        <a:t>37.49</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Times New Roman" panose="02020603050405020304" pitchFamily="18" charset="0"/>
                          <a:cs typeface="Times New Roman" panose="02020603050405020304" pitchFamily="18" charset="0"/>
                        </a:rPr>
                        <a:t>43.59</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Times New Roman" panose="02020603050405020304" pitchFamily="18" charset="0"/>
                          <a:cs typeface="Times New Roman" panose="02020603050405020304" pitchFamily="18" charset="0"/>
                        </a:rPr>
                        <a:t>38.08</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3054827"/>
                  </a:ext>
                </a:extLst>
              </a:tr>
              <a:tr h="537948">
                <a:tc>
                  <a:txBody>
                    <a:bodyPr/>
                    <a:lstStyle/>
                    <a:p>
                      <a:pPr algn="ctr" rtl="0" fontAlgn="b"/>
                      <a:r>
                        <a:rPr lang="es-ES" sz="3200" b="1" i="0" u="none" strike="noStrike">
                          <a:solidFill>
                            <a:srgbClr val="000000"/>
                          </a:solidFill>
                          <a:effectLst/>
                          <a:latin typeface="Times New Roman" panose="02020603050405020304" pitchFamily="18" charset="0"/>
                          <a:cs typeface="Times New Roman" panose="02020603050405020304" pitchFamily="18" charset="0"/>
                        </a:rPr>
                        <a:t>39.70</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Times New Roman" panose="02020603050405020304" pitchFamily="18" charset="0"/>
                          <a:cs typeface="Times New Roman" panose="02020603050405020304" pitchFamily="18" charset="0"/>
                        </a:rPr>
                        <a:t>40.38</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Times New Roman" panose="02020603050405020304" pitchFamily="18" charset="0"/>
                          <a:cs typeface="Times New Roman" panose="02020603050405020304" pitchFamily="18" charset="0"/>
                        </a:rPr>
                        <a:t>41.47</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8534721"/>
                  </a:ext>
                </a:extLst>
              </a:tr>
              <a:tr h="537948">
                <a:tc>
                  <a:txBody>
                    <a:bodyPr/>
                    <a:lstStyle/>
                    <a:p>
                      <a:pPr algn="ctr" rtl="0" fontAlgn="b"/>
                      <a:r>
                        <a:rPr lang="es-ES" sz="3200" b="1" i="0" u="none" strike="noStrike">
                          <a:solidFill>
                            <a:srgbClr val="000000"/>
                          </a:solidFill>
                          <a:effectLst/>
                          <a:latin typeface="Times New Roman" panose="02020603050405020304" pitchFamily="18" charset="0"/>
                          <a:cs typeface="Times New Roman" panose="02020603050405020304" pitchFamily="18" charset="0"/>
                        </a:rPr>
                        <a:t>39.14</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Times New Roman" panose="02020603050405020304" pitchFamily="18" charset="0"/>
                          <a:cs typeface="Times New Roman" panose="02020603050405020304" pitchFamily="18" charset="0"/>
                        </a:rPr>
                        <a:t>41.03</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Times New Roman" panose="02020603050405020304" pitchFamily="18" charset="0"/>
                          <a:cs typeface="Times New Roman" panose="02020603050405020304" pitchFamily="18" charset="0"/>
                        </a:rPr>
                        <a:t>37.68</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0594717"/>
                  </a:ext>
                </a:extLst>
              </a:tr>
              <a:tr h="537948">
                <a:tc>
                  <a:txBody>
                    <a:bodyPr/>
                    <a:lstStyle/>
                    <a:p>
                      <a:pPr algn="ctr" rtl="0" fontAlgn="b"/>
                      <a:r>
                        <a:rPr lang="es-ES" sz="3200" b="1" i="0" u="none" strike="noStrike">
                          <a:solidFill>
                            <a:srgbClr val="000000"/>
                          </a:solidFill>
                          <a:effectLst/>
                          <a:latin typeface="Times New Roman" panose="02020603050405020304" pitchFamily="18" charset="0"/>
                          <a:cs typeface="Times New Roman" panose="02020603050405020304" pitchFamily="18" charset="0"/>
                        </a:rPr>
                        <a:t>41.75</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a:solidFill>
                            <a:srgbClr val="000000"/>
                          </a:solidFill>
                          <a:effectLst/>
                          <a:latin typeface="Times New Roman" panose="02020603050405020304" pitchFamily="18" charset="0"/>
                          <a:cs typeface="Times New Roman" panose="02020603050405020304" pitchFamily="18" charset="0"/>
                        </a:rPr>
                        <a:t>39.81</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Times New Roman" panose="02020603050405020304" pitchFamily="18" charset="0"/>
                          <a:cs typeface="Times New Roman" panose="02020603050405020304" pitchFamily="18" charset="0"/>
                        </a:rPr>
                        <a:t>42.71</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475029"/>
                  </a:ext>
                </a:extLst>
              </a:tr>
              <a:tr h="537948">
                <a:tc>
                  <a:txBody>
                    <a:bodyPr/>
                    <a:lstStyle/>
                    <a:p>
                      <a:pPr algn="ctr" rtl="0" fontAlgn="b"/>
                      <a:r>
                        <a:rPr lang="es-ES" sz="3200" b="1" i="0" u="none" strike="noStrike" dirty="0">
                          <a:solidFill>
                            <a:srgbClr val="000000"/>
                          </a:solidFill>
                          <a:effectLst/>
                          <a:latin typeface="Times New Roman" panose="02020603050405020304" pitchFamily="18" charset="0"/>
                          <a:cs typeface="Times New Roman" panose="02020603050405020304" pitchFamily="18" charset="0"/>
                        </a:rPr>
                        <a:t>33.12</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Times New Roman" panose="02020603050405020304" pitchFamily="18" charset="0"/>
                          <a:cs typeface="Times New Roman" panose="02020603050405020304" pitchFamily="18" charset="0"/>
                        </a:rPr>
                        <a:t>46.5</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3200" b="1" i="0" u="none" strike="noStrike" dirty="0">
                          <a:solidFill>
                            <a:srgbClr val="000000"/>
                          </a:solidFill>
                          <a:effectLst/>
                          <a:latin typeface="Times New Roman" panose="02020603050405020304" pitchFamily="18" charset="0"/>
                          <a:cs typeface="Times New Roman" panose="02020603050405020304" pitchFamily="18" charset="0"/>
                        </a:rPr>
                        <a:t>38.82</a:t>
                      </a:r>
                    </a:p>
                  </a:txBody>
                  <a:tcPr marL="6593" marR="6593" marT="65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027804"/>
                  </a:ext>
                </a:extLst>
              </a:tr>
            </a:tbl>
          </a:graphicData>
        </a:graphic>
      </p:graphicFrame>
    </p:spTree>
    <p:extLst>
      <p:ext uri="{BB962C8B-B14F-4D97-AF65-F5344CB8AC3E}">
        <p14:creationId xmlns:p14="http://schemas.microsoft.com/office/powerpoint/2010/main" val="283044177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2621</TotalTime>
  <Words>1442</Words>
  <Application>Microsoft Macintosh PowerPoint</Application>
  <PresentationFormat>Panorámica</PresentationFormat>
  <Paragraphs>332</Paragraphs>
  <Slides>23</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23</vt:i4>
      </vt:variant>
    </vt:vector>
  </HeadingPairs>
  <TitlesOfParts>
    <vt:vector size="31" baseType="lpstr">
      <vt:lpstr>Arial</vt:lpstr>
      <vt:lpstr>Calibri</vt:lpstr>
      <vt:lpstr>Calibri Light</vt:lpstr>
      <vt:lpstr>Cambria Math</vt:lpstr>
      <vt:lpstr>Gabriola</vt:lpstr>
      <vt:lpstr>Times New Roman</vt:lpstr>
      <vt:lpstr>Tema de Office</vt:lpstr>
      <vt:lpstr>Hoja de cálculo</vt:lpstr>
      <vt:lpstr>ESTADISTICA DESCRIPTIVA</vt:lpstr>
      <vt:lpstr>POBLACIÓN, MUESTRA, PÁRAMETROS Y ESTADISTICOS. </vt:lpstr>
      <vt:lpstr>MEDIDAS DE TENDENCIA CENTRAL Media aritmética o promedio </vt:lpstr>
      <vt:lpstr>Presentación de PowerPoint</vt:lpstr>
      <vt:lpstr>Moda</vt:lpstr>
      <vt:lpstr>MEDIDAS DE DISPERSIÓN O VARIABILIDAD</vt:lpstr>
      <vt:lpstr>Presentación de PowerPoint</vt:lpstr>
      <vt:lpstr>Presentación de PowerPoint</vt:lpstr>
      <vt:lpstr>EJEMPLO 1</vt:lpstr>
      <vt:lpstr>Estadística descriptiva de los productos  </vt:lpstr>
      <vt:lpstr>Presentación de PowerPoint</vt:lpstr>
      <vt:lpstr>REGLA EMPIRICA</vt:lpstr>
      <vt:lpstr>Regla empírica para los % vol. de alcohol del producto anterior</vt:lpstr>
      <vt:lpstr>HISTOGRAMA</vt:lpstr>
      <vt:lpstr>PROCEDIMIENTO PARA EL HISTOGRAMA</vt:lpstr>
      <vt:lpstr>PROCEDIMIENTO PARA EL HISTOGRAMA</vt:lpstr>
      <vt:lpstr>PROCEDIMIENTO PARA EL HISTOGRAMA</vt:lpstr>
      <vt:lpstr>PROCEDIMIENTO PARA EL HISTOGRAMA</vt:lpstr>
      <vt:lpstr>PROCEDIMIENTO PARA EL HISTOGRAMA</vt:lpstr>
      <vt:lpstr>PROCEDIMIENTO PARA EL HISTOGRAMA</vt:lpstr>
      <vt:lpstr>DIAGRAMA DE CAJA PARA EL %Vol. DE ALCOHOL</vt:lpstr>
      <vt:lpstr>DIAGRAMA DE CAJA PARA EL %Vol. DE ALCOHOL</vt:lpstr>
      <vt:lpstr>DIAGRAMA DE CAJA PARA EL %Vol. DE ALCOHOL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ESTADISTICA DESCRIPTIVA</dc:title>
  <dc:creator>Jessica MV</dc:creator>
  <cp:lastModifiedBy>PORFIRIO GTZ GLEZ</cp:lastModifiedBy>
  <cp:revision>85</cp:revision>
  <dcterms:created xsi:type="dcterms:W3CDTF">2018-12-06T00:00:11Z</dcterms:created>
  <dcterms:modified xsi:type="dcterms:W3CDTF">2019-11-16T18:57:37Z</dcterms:modified>
</cp:coreProperties>
</file>