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7" r:id="rId3"/>
    <p:sldId id="258" r:id="rId4"/>
    <p:sldId id="259" r:id="rId5"/>
    <p:sldId id="260" r:id="rId6"/>
    <p:sldId id="261" r:id="rId7"/>
    <p:sldId id="262" r:id="rId8"/>
    <p:sldId id="291" r:id="rId9"/>
    <p:sldId id="292" r:id="rId10"/>
    <p:sldId id="264" r:id="rId11"/>
    <p:sldId id="265" r:id="rId12"/>
    <p:sldId id="293" r:id="rId13"/>
    <p:sldId id="290" r:id="rId14"/>
  </p:sldIdLst>
  <p:sldSz cx="9144000" cy="6858000" type="screen4x3"/>
  <p:notesSz cx="7086600" cy="9372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4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B2514BBD-075C-470B-9BD9-231A9536181E}" type="datetimeFigureOut">
              <a:rPr lang="es-MX" smtClean="0"/>
              <a:t>25/04/2012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FC241745-EC78-4FFF-9AE8-14ACE4690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07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8E2FF-E876-49BB-8460-141F3A50E19C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12788"/>
            <a:ext cx="4638675" cy="3479800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880" y="4429308"/>
            <a:ext cx="5196840" cy="4274627"/>
          </a:xfrm>
          <a:noFill/>
          <a:ln/>
        </p:spPr>
        <p:txBody>
          <a:bodyPr lIns="92956" tIns="46478" rIns="92956" bIns="46478"/>
          <a:lstStyle/>
          <a:p>
            <a:pPr eaLnBrk="1" hangingPunct="1"/>
            <a:r>
              <a:rPr lang="es-ES_tradnl" smtClean="0"/>
              <a:t>COMENTARIOS:</a:t>
            </a:r>
          </a:p>
          <a:p>
            <a:pPr eaLnBrk="1" hangingPunct="1">
              <a:lnSpc>
                <a:spcPct val="170000"/>
              </a:lnSpc>
            </a:pPr>
            <a:r>
              <a:rPr lang="es-ES_tradnl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4027" indent="-29385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5427" indent="-2350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5598" indent="-2350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5770" indent="-2350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5941" indent="-2350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6112" indent="-2350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6282" indent="-2350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6454" indent="-2350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1B47104-1BE3-41BA-B87A-4728BBCE0257}" type="slidenum">
              <a:rPr lang="es-MX">
                <a:solidFill>
                  <a:prstClr val="black"/>
                </a:solidFill>
                <a:latin typeface="Times New Roman" pitchFamily="18" charset="0"/>
              </a:rPr>
              <a:pPr/>
              <a:t>3</a:t>
            </a:fld>
            <a:endParaRPr lang="es-MX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880" y="4451985"/>
            <a:ext cx="5196840" cy="42176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76177-4735-42B5-B765-D867E7771537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12788"/>
            <a:ext cx="4638675" cy="3479800"/>
          </a:xfrm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880" y="4429308"/>
            <a:ext cx="5196840" cy="4274627"/>
          </a:xfrm>
          <a:noFill/>
          <a:ln/>
        </p:spPr>
        <p:txBody>
          <a:bodyPr lIns="92956" tIns="46478" rIns="92956" bIns="46478"/>
          <a:lstStyle/>
          <a:p>
            <a:pPr eaLnBrk="1" hangingPunct="1"/>
            <a:r>
              <a:rPr lang="es-ES_tradnl" dirty="0" smtClean="0"/>
              <a:t>COMENTARIOS:</a:t>
            </a:r>
          </a:p>
          <a:p>
            <a:pPr eaLnBrk="1" hangingPunct="1">
              <a:lnSpc>
                <a:spcPct val="170000"/>
              </a:lnSpc>
            </a:pPr>
            <a:r>
              <a:rPr lang="es-ES_tradnl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646657-9718-47BB-8C00-33C7A636880D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12788"/>
            <a:ext cx="4638675" cy="3479800"/>
          </a:xfrm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880" y="4429308"/>
            <a:ext cx="5196840" cy="4274627"/>
          </a:xfrm>
          <a:noFill/>
          <a:ln/>
        </p:spPr>
        <p:txBody>
          <a:bodyPr lIns="92956" tIns="46478" rIns="92956" bIns="46478"/>
          <a:lstStyle/>
          <a:p>
            <a:pPr eaLnBrk="1" hangingPunct="1"/>
            <a:r>
              <a:rPr lang="es-ES_tradnl" smtClean="0"/>
              <a:t>COMENTARIOS:</a:t>
            </a:r>
          </a:p>
          <a:p>
            <a:pPr eaLnBrk="1" hangingPunct="1">
              <a:lnSpc>
                <a:spcPct val="170000"/>
              </a:lnSpc>
            </a:pPr>
            <a:r>
              <a:rPr lang="es-ES_tradnl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743FC7-6EF5-45C8-BD60-43D935D68C23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12788"/>
            <a:ext cx="4638675" cy="3479800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880" y="4429308"/>
            <a:ext cx="5196840" cy="4274627"/>
          </a:xfrm>
          <a:noFill/>
          <a:ln/>
        </p:spPr>
        <p:txBody>
          <a:bodyPr lIns="92956" tIns="46478" rIns="92956" bIns="46478"/>
          <a:lstStyle/>
          <a:p>
            <a:pPr eaLnBrk="1" hangingPunct="1"/>
            <a:r>
              <a:rPr lang="es-ES_tradnl" smtClean="0"/>
              <a:t>COMENTARIOS:</a:t>
            </a:r>
          </a:p>
          <a:p>
            <a:pPr eaLnBrk="1" hangingPunct="1">
              <a:lnSpc>
                <a:spcPct val="170000"/>
              </a:lnSpc>
            </a:pPr>
            <a:r>
              <a:rPr lang="es-ES_tradnl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A8676-A8F7-4286-A96D-4045EB98BA5A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12788"/>
            <a:ext cx="4638675" cy="3479800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63" y="4429308"/>
            <a:ext cx="5200076" cy="4274627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4027" indent="-29385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5427" indent="-2350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5598" indent="-2350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5770" indent="-2350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5941" indent="-2350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6112" indent="-2350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6282" indent="-2350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6454" indent="-2350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D9B99DF-BEFB-4AFC-90E7-469B06F191A7}" type="slidenum">
              <a:rPr lang="es-MX">
                <a:solidFill>
                  <a:prstClr val="black"/>
                </a:solidFill>
                <a:latin typeface="Times New Roman" pitchFamily="18" charset="0"/>
              </a:rPr>
              <a:pPr/>
              <a:t>12</a:t>
            </a:fld>
            <a:endParaRPr lang="es-MX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880" y="4451985"/>
            <a:ext cx="5196840" cy="42176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0F6A5-F0B7-454B-AED0-D8626038C70F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3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D23B-AADE-4FDF-9025-89A20D442E5E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5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8F260-D921-4CC8-B819-006411F97CFA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55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44481-8129-489C-929F-64F86C88A7B8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491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A1A35-215B-493E-B250-4CB62A5AF15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39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0359-415A-48AB-9AFD-72CF96B8AC9B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532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61FA-E2CF-4131-B3A5-3B3B349A1BD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87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B0A9-7B16-4E3C-94E7-CCBE5F4C85A8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894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CF9AC-F65E-4EC8-B978-57F915F7D914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093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22AF6-ED81-4FAA-A7D6-58674D537F8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5988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74AD8-F1E6-44B4-A8EF-6047DB886E85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3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FC4B5-08D0-4CFF-89FB-D95432E6E0AE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138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BB3E4-B9B4-4DE5-A60B-8FB6F7FFD6A9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68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33D63-7D75-44EC-9AC3-A1E00B079C4A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221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BAD2-C066-4105-962E-82A92055C23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6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97DA-AA98-41AF-9FF6-E38243EB0E0E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6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831D5-8285-44C4-A972-89AC334C4DDD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12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62377-68C1-4A9B-B87B-FF1ACBB28F21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6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BF83F-9927-4109-BC3F-270325335084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79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B0CB3-C6C2-4A89-8D50-303D605A6094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6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90AE9-3C39-44D0-9FF4-AE82D10C7860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2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B87B-84F0-4EAC-8733-3A4790B36307}" type="slidenum">
              <a:rPr lang="es-MX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0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MX">
              <a:solidFill>
                <a:prstClr val="black">
                  <a:shade val="50000"/>
                </a:prstClr>
              </a:solidFill>
              <a:latin typeface="Univers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MX">
              <a:solidFill>
                <a:prstClr val="black">
                  <a:shade val="50000"/>
                </a:prstClr>
              </a:solidFill>
              <a:latin typeface="Univers" pitchFamily="34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232A45-A6BC-4D72-8FAA-263F227701F9}" type="slidenum">
              <a:rPr lang="es-MX">
                <a:solidFill>
                  <a:prstClr val="black">
                    <a:shade val="50000"/>
                  </a:prstClr>
                </a:solidFill>
                <a:latin typeface="Univers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MX">
              <a:solidFill>
                <a:prstClr val="black">
                  <a:shade val="50000"/>
                </a:prstClr>
              </a:solidFill>
              <a:latin typeface="Univer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8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614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0C1EB0-5126-4CC4-AB5D-262C6F766EA7}" type="slidenum">
              <a:rPr lang="es-MX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15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79388" y="2349500"/>
            <a:ext cx="8443912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chemeClr val="bg1"/>
                </a:solidFill>
                <a:latin typeface="Univers" pitchFamily="34" charset="0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Univers" pitchFamily="34" charset="0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Univers" pitchFamily="34" charset="0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Univers" pitchFamily="34" charset="0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Univers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5400">
                <a:solidFill>
                  <a:srgbClr val="A50021"/>
                </a:solidFill>
                <a:latin typeface="Times New Roman" pitchFamily="18" charset="0"/>
              </a:rPr>
              <a:t>CONTROL ESTADÍSTICO DE PROCESOS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5400">
              <a:solidFill>
                <a:prstClr val="white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3200">
              <a:solidFill>
                <a:prstClr val="white"/>
              </a:solidFill>
              <a:latin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000">
                <a:solidFill>
                  <a:srgbClr val="002060"/>
                </a:solidFill>
              </a:rPr>
              <a:t>Laura Esther Cortés Navarro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000">
                <a:solidFill>
                  <a:srgbClr val="002060"/>
                </a:solidFill>
              </a:rPr>
              <a:t>doe@telmexmail.com</a:t>
            </a:r>
            <a:endParaRPr lang="es-MX" sz="2000">
              <a:solidFill>
                <a:srgbClr val="002060"/>
              </a:solidFill>
            </a:endParaRPr>
          </a:p>
        </p:txBody>
      </p:sp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0" y="0"/>
          <a:ext cx="16764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Imagen" r:id="rId3" imgW="1247851" imgH="3886047" progId="MS_ClipArt_Gallery.2">
                  <p:embed/>
                </p:oleObj>
              </mc:Choice>
              <mc:Fallback>
                <p:oleObj name="Imagen" r:id="rId3" imgW="1247851" imgH="388604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764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92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5738"/>
            <a:ext cx="8892479" cy="648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46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39552" y="620688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/>
              <a:t>Índices de </a:t>
            </a:r>
            <a:r>
              <a:rPr lang="es-MX" sz="1600" dirty="0" err="1"/>
              <a:t>Capabilidad</a:t>
            </a:r>
            <a:r>
              <a:rPr lang="es-MX" sz="1600" dirty="0"/>
              <a:t> para alcohol</a:t>
            </a:r>
          </a:p>
          <a:p>
            <a:r>
              <a:rPr lang="es-MX" sz="1600" dirty="0"/>
              <a:t>Especificaciones</a:t>
            </a:r>
          </a:p>
          <a:p>
            <a:r>
              <a:rPr lang="es-MX" sz="1600" dirty="0"/>
              <a:t>     LSE = 45.0</a:t>
            </a:r>
          </a:p>
          <a:p>
            <a:r>
              <a:rPr lang="es-MX" sz="1600" dirty="0"/>
              <a:t>     </a:t>
            </a:r>
            <a:r>
              <a:rPr lang="es-MX" sz="1600" dirty="0" err="1"/>
              <a:t>Nom</a:t>
            </a:r>
            <a:r>
              <a:rPr lang="es-MX" sz="1600" dirty="0"/>
              <a:t> = 40.0</a:t>
            </a:r>
          </a:p>
          <a:p>
            <a:r>
              <a:rPr lang="es-MX" sz="1600" dirty="0"/>
              <a:t>     LIE = 35.0</a:t>
            </a:r>
          </a:p>
          <a:p>
            <a:endParaRPr lang="es-MX" sz="1600" dirty="0"/>
          </a:p>
          <a:p>
            <a:r>
              <a:rPr lang="es-MX" sz="1600" dirty="0"/>
              <a:t>	</a:t>
            </a:r>
            <a:r>
              <a:rPr lang="es-MX" sz="1600" dirty="0" smtClean="0"/>
              <a:t>	</a:t>
            </a:r>
            <a:r>
              <a:rPr lang="es-MX" sz="1600" dirty="0" err="1" smtClean="0"/>
              <a:t>Capabilidad</a:t>
            </a:r>
            <a:r>
              <a:rPr lang="es-MX" sz="1600" dirty="0"/>
              <a:t>	Desempeño</a:t>
            </a:r>
          </a:p>
          <a:p>
            <a:r>
              <a:rPr lang="es-MX" sz="1600" dirty="0"/>
              <a:t>	</a:t>
            </a:r>
            <a:r>
              <a:rPr lang="es-MX" sz="1600" dirty="0" smtClean="0"/>
              <a:t>	Corto </a:t>
            </a:r>
            <a:r>
              <a:rPr lang="es-MX" sz="1600" dirty="0"/>
              <a:t>Plazo	Largo Plazo</a:t>
            </a:r>
          </a:p>
          <a:p>
            <a:r>
              <a:rPr lang="es-MX" sz="1600" dirty="0"/>
              <a:t>Sigma	</a:t>
            </a:r>
            <a:r>
              <a:rPr lang="es-MX" sz="1600" dirty="0" smtClean="0"/>
              <a:t>	2.19137</a:t>
            </a:r>
            <a:r>
              <a:rPr lang="es-MX" sz="1600" dirty="0"/>
              <a:t>	</a:t>
            </a:r>
            <a:r>
              <a:rPr lang="es-MX" sz="1600" dirty="0" smtClean="0"/>
              <a:t>	2.07331</a:t>
            </a:r>
            <a:endParaRPr lang="es-MX" sz="1600" dirty="0"/>
          </a:p>
          <a:p>
            <a:r>
              <a:rPr lang="es-MX" sz="1600" dirty="0" err="1"/>
              <a:t>Cp</a:t>
            </a:r>
            <a:r>
              <a:rPr lang="es-MX" sz="1600" dirty="0"/>
              <a:t>/</a:t>
            </a:r>
            <a:r>
              <a:rPr lang="es-MX" sz="1600" dirty="0" err="1"/>
              <a:t>Pp</a:t>
            </a:r>
            <a:r>
              <a:rPr lang="es-MX" sz="1600" dirty="0"/>
              <a:t>	</a:t>
            </a:r>
            <a:r>
              <a:rPr lang="es-MX" sz="1600" dirty="0" smtClean="0"/>
              <a:t>	0.76056</a:t>
            </a:r>
            <a:r>
              <a:rPr lang="es-MX" sz="1600" dirty="0"/>
              <a:t>	</a:t>
            </a:r>
            <a:r>
              <a:rPr lang="es-MX" sz="1600" dirty="0" smtClean="0"/>
              <a:t>	0.803866</a:t>
            </a:r>
            <a:endParaRPr lang="es-MX" sz="1600" dirty="0"/>
          </a:p>
          <a:p>
            <a:r>
              <a:rPr lang="es-MX" sz="1600" dirty="0" err="1"/>
              <a:t>Cpk</a:t>
            </a:r>
            <a:r>
              <a:rPr lang="es-MX" sz="1600" dirty="0"/>
              <a:t>/</a:t>
            </a:r>
            <a:r>
              <a:rPr lang="es-MX" sz="1600" dirty="0" err="1"/>
              <a:t>Ppk</a:t>
            </a:r>
            <a:r>
              <a:rPr lang="es-MX" sz="1600" dirty="0"/>
              <a:t>	</a:t>
            </a:r>
            <a:r>
              <a:rPr lang="es-MX" sz="1600" dirty="0" smtClean="0"/>
              <a:t>	0.711757	</a:t>
            </a:r>
            <a:r>
              <a:rPr lang="es-MX" sz="1600" dirty="0"/>
              <a:t>	0.752285</a:t>
            </a:r>
          </a:p>
          <a:p>
            <a:r>
              <a:rPr lang="es-MX" sz="1600" dirty="0" err="1"/>
              <a:t>Cpk</a:t>
            </a:r>
            <a:r>
              <a:rPr lang="es-MX" sz="1600" dirty="0"/>
              <a:t>/</a:t>
            </a:r>
            <a:r>
              <a:rPr lang="es-MX" sz="1600" dirty="0" err="1"/>
              <a:t>Ppk</a:t>
            </a:r>
            <a:r>
              <a:rPr lang="es-MX" sz="1600" dirty="0"/>
              <a:t> (superior</a:t>
            </a:r>
            <a:r>
              <a:rPr lang="es-MX" sz="1600" dirty="0" smtClean="0"/>
              <a:t>)	0.711757	</a:t>
            </a:r>
            <a:r>
              <a:rPr lang="es-MX" sz="1600" dirty="0"/>
              <a:t>	0.752285</a:t>
            </a:r>
          </a:p>
          <a:p>
            <a:r>
              <a:rPr lang="es-MX" sz="1600" dirty="0" err="1"/>
              <a:t>Cpk</a:t>
            </a:r>
            <a:r>
              <a:rPr lang="es-MX" sz="1600" dirty="0"/>
              <a:t>/</a:t>
            </a:r>
            <a:r>
              <a:rPr lang="es-MX" sz="1600" dirty="0" err="1"/>
              <a:t>Ppk</a:t>
            </a:r>
            <a:r>
              <a:rPr lang="es-MX" sz="1600" dirty="0"/>
              <a:t> (inferior)	0.809362	</a:t>
            </a:r>
            <a:r>
              <a:rPr lang="es-MX" sz="1600" dirty="0" smtClean="0"/>
              <a:t>	0.855447</a:t>
            </a:r>
            <a:endParaRPr lang="es-MX" sz="1600" dirty="0"/>
          </a:p>
          <a:p>
            <a:r>
              <a:rPr lang="es-MX" sz="1600" dirty="0"/>
              <a:t>K		</a:t>
            </a:r>
            <a:r>
              <a:rPr lang="es-MX" sz="1600" dirty="0" smtClean="0"/>
              <a:t>		0.0641667</a:t>
            </a:r>
            <a:endParaRPr lang="es-MX" sz="1600" dirty="0"/>
          </a:p>
          <a:p>
            <a:r>
              <a:rPr lang="es-MX" sz="1600" dirty="0"/>
              <a:t>DPM	</a:t>
            </a:r>
            <a:r>
              <a:rPr lang="es-MX" sz="1600" dirty="0" smtClean="0"/>
              <a:t>	23958.7</a:t>
            </a:r>
            <a:r>
              <a:rPr lang="es-MX" sz="1600" dirty="0"/>
              <a:t>	</a:t>
            </a:r>
            <a:r>
              <a:rPr lang="es-MX" sz="1600" dirty="0" smtClean="0"/>
              <a:t>	17147.4</a:t>
            </a:r>
            <a:endParaRPr lang="es-MX" sz="1600" dirty="0"/>
          </a:p>
          <a:p>
            <a:r>
              <a:rPr lang="es-MX" sz="1600" dirty="0"/>
              <a:t>Con base en límites 6.0 sigma. La sigma de corto plazo se estimó a partir del rango móvil promedio.</a:t>
            </a:r>
          </a:p>
          <a:p>
            <a:endParaRPr lang="es-MX" sz="1600" dirty="0"/>
          </a:p>
          <a:p>
            <a:r>
              <a:rPr lang="es-MX" sz="1600" dirty="0"/>
              <a:t>Intervalos de confianza del 95.0%</a:t>
            </a:r>
          </a:p>
          <a:p>
            <a:r>
              <a:rPr lang="es-MX" sz="1600" dirty="0"/>
              <a:t>Índice	Límite Inferior	Límite Superior</a:t>
            </a:r>
          </a:p>
          <a:p>
            <a:r>
              <a:rPr lang="es-MX" sz="1600" dirty="0" err="1"/>
              <a:t>Cp</a:t>
            </a:r>
            <a:r>
              <a:rPr lang="es-MX" sz="1600" dirty="0"/>
              <a:t>	0.623582	</a:t>
            </a:r>
            <a:r>
              <a:rPr lang="es-MX" sz="1600" dirty="0" smtClean="0"/>
              <a:t>	0.897273</a:t>
            </a:r>
            <a:endParaRPr lang="es-MX" sz="1600" dirty="0"/>
          </a:p>
          <a:p>
            <a:r>
              <a:rPr lang="es-MX" sz="1600" dirty="0" err="1"/>
              <a:t>Pp</a:t>
            </a:r>
            <a:r>
              <a:rPr lang="es-MX" sz="1600" dirty="0"/>
              <a:t>	</a:t>
            </a:r>
            <a:r>
              <a:rPr lang="es-MX" sz="1600" dirty="0" smtClean="0"/>
              <a:t>0.659089	</a:t>
            </a:r>
            <a:r>
              <a:rPr lang="es-MX" sz="1600" dirty="0"/>
              <a:t>	0.948364</a:t>
            </a:r>
          </a:p>
          <a:p>
            <a:r>
              <a:rPr lang="es-MX" sz="1600" dirty="0" err="1"/>
              <a:t>Cpk</a:t>
            </a:r>
            <a:r>
              <a:rPr lang="es-MX" sz="1600" dirty="0"/>
              <a:t>	0.558114	</a:t>
            </a:r>
            <a:r>
              <a:rPr lang="es-MX" sz="1600" dirty="0" smtClean="0"/>
              <a:t>	0.8654</a:t>
            </a:r>
            <a:endParaRPr lang="es-MX" sz="1600" dirty="0"/>
          </a:p>
          <a:p>
            <a:r>
              <a:rPr lang="es-MX" sz="1600" dirty="0" err="1"/>
              <a:t>Ppk</a:t>
            </a:r>
            <a:r>
              <a:rPr lang="es-MX" sz="1600" dirty="0"/>
              <a:t>	0.592479	</a:t>
            </a:r>
            <a:r>
              <a:rPr lang="es-MX" sz="1600" dirty="0" smtClean="0"/>
              <a:t>	0.91209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12296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2"/>
          <p:cNvSpPr>
            <a:spLocks noChangeShapeType="1"/>
          </p:cNvSpPr>
          <p:nvPr/>
        </p:nvSpPr>
        <p:spPr bwMode="auto">
          <a:xfrm>
            <a:off x="1677988" y="1600200"/>
            <a:ext cx="70088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srgbClr val="000000"/>
              </a:solidFill>
              <a:latin typeface="Arial" pitchFamily="34" charset="0"/>
            </a:endParaRPr>
          </a:p>
        </p:txBody>
      </p:sp>
      <p:graphicFrame>
        <p:nvGraphicFramePr>
          <p:cNvPr id="14233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981452"/>
              </p:ext>
            </p:extLst>
          </p:nvPr>
        </p:nvGraphicFramePr>
        <p:xfrm>
          <a:off x="611561" y="326676"/>
          <a:ext cx="8075239" cy="6294723"/>
        </p:xfrm>
        <a:graphic>
          <a:graphicData uri="http://schemas.openxmlformats.org/drawingml/2006/table">
            <a:tbl>
              <a:tblPr/>
              <a:tblGrid>
                <a:gridCol w="1859007"/>
                <a:gridCol w="1558705"/>
                <a:gridCol w="4657527"/>
              </a:tblGrid>
              <a:tr h="974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Valor del índice </a:t>
                      </a:r>
                      <a:r>
                        <a:rPr kumimoji="0" lang="es-ES_tradn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(corto plazo)</a:t>
                      </a:r>
                      <a:endParaRPr kumimoji="0" lang="es-ES_trad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Clase o categoría de proceso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Decisión (si el proceso está centrado)</a:t>
                      </a:r>
                      <a:endParaRPr kumimoji="0" lang="es-ES_trad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 </a:t>
                      </a: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</a:t>
                      </a: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Clase mundial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 tiene calidad seis sigma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 &gt; 1.33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s-ES_trad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Adecuado.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&lt; Cp &lt; 1.33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Parcialmente adecuado, requiere de un control estricto.</a:t>
                      </a:r>
                      <a:endParaRPr kumimoji="0" lang="es-ES_trad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9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5475" algn="ctr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0.67 &lt; Cp &lt; 1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adecuado para el trabajo. Un análisis del proceso es necesario. Requiere de modificaciones serias para alcanzar una calidad satisfactoria.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 &lt; 0.67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adecuado para el trabajo. Requiere de modificaciones muy serias.</a:t>
                      </a:r>
                      <a:endParaRPr kumimoji="0" lang="es-ES_trad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883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  <a:tab pos="457200" algn="l"/>
                        </a:tabLst>
                      </a:pP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 el </a:t>
                      </a:r>
                      <a:r>
                        <a:rPr kumimoji="0" lang="es-ES_tradn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Cpk</a:t>
                      </a: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&lt; </a:t>
                      </a:r>
                      <a:r>
                        <a:rPr kumimoji="0" lang="es-ES_tradn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</a:t>
                      </a: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entonces una vez que se centre el proceso se tendrá la clase de proceso que se señala.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914FD1-4E0E-4EAD-AC94-31CEAEF03E69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670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400" b="1" dirty="0">
                <a:solidFill>
                  <a:prstClr val="black"/>
                </a:solidFill>
                <a:latin typeface="Arial" charset="0"/>
              </a:rPr>
              <a:t>CAPACIDAD Y HABILIDAD DE UN PROCESO</a:t>
            </a: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80184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Las características de los productos o servicios determinadas por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los clientes reciben el nombre de especificaciones, las cuales pueden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ser de dos tipos:   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533400" y="1981200"/>
            <a:ext cx="79470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i="1" u="sng">
                <a:solidFill>
                  <a:prstClr val="black"/>
                </a:solidFill>
                <a:latin typeface="Arial" charset="0"/>
              </a:rPr>
              <a:t>Unilaterales</a:t>
            </a:r>
            <a:endParaRPr lang="es-ES_tradnl" sz="2000">
              <a:solidFill>
                <a:prstClr val="black"/>
              </a:solidFill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Son especificaciones o tolerancias que indican un valor máximo o un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valor mínimo.</a:t>
            </a: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533400" y="2971800"/>
            <a:ext cx="660847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>
                <a:solidFill>
                  <a:prstClr val="black"/>
                </a:solidFill>
                <a:latin typeface="Arial" charset="0"/>
              </a:rPr>
              <a:t>Ejemplo: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_tradnl" dirty="0">
                <a:solidFill>
                  <a:prstClr val="black"/>
                </a:solidFill>
                <a:latin typeface="Arial" charset="0"/>
              </a:rPr>
              <a:t> El mínimo de contenido  %</a:t>
            </a:r>
            <a:r>
              <a:rPr lang="es-ES_tradnl" dirty="0" err="1">
                <a:solidFill>
                  <a:prstClr val="black"/>
                </a:solidFill>
                <a:latin typeface="Arial" charset="0"/>
              </a:rPr>
              <a:t>Alc</a:t>
            </a:r>
            <a:r>
              <a:rPr lang="es-ES_tradnl" dirty="0">
                <a:solidFill>
                  <a:prstClr val="black"/>
                </a:solidFill>
                <a:latin typeface="Arial" charset="0"/>
              </a:rPr>
              <a:t>. Vol. en tequila blanco 35%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_tradnl" dirty="0">
                <a:solidFill>
                  <a:prstClr val="black"/>
                </a:solidFill>
                <a:latin typeface="Arial" charset="0"/>
              </a:rPr>
              <a:t> El máximo de contenido %</a:t>
            </a:r>
            <a:r>
              <a:rPr lang="es-ES_tradnl" dirty="0" err="1">
                <a:solidFill>
                  <a:prstClr val="black"/>
                </a:solidFill>
                <a:latin typeface="Arial" charset="0"/>
              </a:rPr>
              <a:t>Alc</a:t>
            </a:r>
            <a:r>
              <a:rPr lang="es-ES_tradnl" dirty="0">
                <a:solidFill>
                  <a:prstClr val="black"/>
                </a:solidFill>
                <a:latin typeface="Arial" charset="0"/>
              </a:rPr>
              <a:t>. Vol. En tequila blanco 55%.</a:t>
            </a:r>
          </a:p>
        </p:txBody>
      </p:sp>
      <p:sp>
        <p:nvSpPr>
          <p:cNvPr id="55303" name="Text Box 6"/>
          <p:cNvSpPr txBox="1">
            <a:spLocks noChangeArrowheads="1"/>
          </p:cNvSpPr>
          <p:nvPr/>
        </p:nvSpPr>
        <p:spPr bwMode="auto">
          <a:xfrm>
            <a:off x="533400" y="3962400"/>
            <a:ext cx="83153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i="1" u="sng">
                <a:solidFill>
                  <a:prstClr val="black"/>
                </a:solidFill>
                <a:latin typeface="Arial" charset="0"/>
              </a:rPr>
              <a:t>Bilaterales</a:t>
            </a:r>
            <a:endParaRPr lang="es-ES_tradnl" sz="2000">
              <a:solidFill>
                <a:prstClr val="black"/>
              </a:solidFill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Son especificaciones o tolerancias que establecen el intervalo requerido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por el cliente, es decir, indican tanto el valor máximo como el mínimo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permitido.</a:t>
            </a:r>
          </a:p>
        </p:txBody>
      </p:sp>
      <p:sp>
        <p:nvSpPr>
          <p:cNvPr id="55304" name="Text Box 7"/>
          <p:cNvSpPr txBox="1">
            <a:spLocks noChangeArrowheads="1"/>
          </p:cNvSpPr>
          <p:nvPr/>
        </p:nvSpPr>
        <p:spPr bwMode="auto">
          <a:xfrm>
            <a:off x="533400" y="5207000"/>
            <a:ext cx="84305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>
                <a:solidFill>
                  <a:prstClr val="black"/>
                </a:solidFill>
                <a:latin typeface="Arial" charset="0"/>
              </a:rPr>
              <a:t>Ejemplo: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_tradnl" dirty="0">
                <a:solidFill>
                  <a:prstClr val="black"/>
                </a:solidFill>
                <a:latin typeface="Arial" charset="0"/>
              </a:rPr>
              <a:t> El %</a:t>
            </a:r>
            <a:r>
              <a:rPr lang="es-ES_tradnl" dirty="0" err="1">
                <a:solidFill>
                  <a:prstClr val="black"/>
                </a:solidFill>
                <a:latin typeface="Arial" charset="0"/>
              </a:rPr>
              <a:t>Alc</a:t>
            </a:r>
            <a:r>
              <a:rPr lang="es-ES_tradnl" dirty="0">
                <a:solidFill>
                  <a:prstClr val="black"/>
                </a:solidFill>
                <a:latin typeface="Arial" charset="0"/>
              </a:rPr>
              <a:t>. Vol.  debe de ser 40% </a:t>
            </a:r>
            <a:r>
              <a:rPr lang="es-ES_tradnl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 5% Vol. ( el porcentaje de volumen de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contenido de alcohol  debe ser del 40% con una tolerancia del 5%, es decir, esta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 autorizando una tolerancia de 35%. de mínimo y 45%.de    máximo.)</a:t>
            </a:r>
            <a:endParaRPr lang="es-ES_tradnl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1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395288" y="4868863"/>
            <a:ext cx="3816350" cy="1366837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4EF29-14E3-4338-9E4A-070E81B99C8A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8229600" cy="1371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MX" sz="3400" dirty="0" smtClean="0">
                <a:solidFill>
                  <a:schemeClr val="tx1"/>
                </a:solidFill>
              </a:rPr>
              <a:t>Índices de Capacidad de Procesos</a:t>
            </a:r>
          </a:p>
        </p:txBody>
      </p:sp>
      <p:graphicFrame>
        <p:nvGraphicFramePr>
          <p:cNvPr id="49157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0" y="3492500"/>
          <a:ext cx="374015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cuación" r:id="rId5" imgW="2730500" imgH="673100" progId="Equation.3">
                  <p:embed/>
                </p:oleObj>
              </mc:Choice>
              <mc:Fallback>
                <p:oleObj name="Ecuación" r:id="rId5" imgW="2730500" imgH="673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92500"/>
                        <a:ext cx="374015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2" name="Object 4"/>
          <p:cNvGraphicFramePr>
            <a:graphicFrameLocks/>
          </p:cNvGraphicFramePr>
          <p:nvPr/>
        </p:nvGraphicFramePr>
        <p:xfrm>
          <a:off x="539750" y="1557338"/>
          <a:ext cx="29146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cuación" r:id="rId7" imgW="2914650" imgH="1333500" progId="Equation.3">
                  <p:embed/>
                </p:oleObj>
              </mc:Choice>
              <mc:Fallback>
                <p:oleObj name="Ecuación" r:id="rId7" imgW="2914650" imgH="13335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557338"/>
                        <a:ext cx="291465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158" name="Group 6"/>
          <p:cNvGrpSpPr>
            <a:grpSpLocks/>
          </p:cNvGrpSpPr>
          <p:nvPr/>
        </p:nvGrpSpPr>
        <p:grpSpPr bwMode="auto">
          <a:xfrm>
            <a:off x="4643438" y="1228725"/>
            <a:ext cx="4716462" cy="5295900"/>
            <a:chOff x="3039" y="482"/>
            <a:chExt cx="2971" cy="3336"/>
          </a:xfrm>
        </p:grpSpPr>
        <p:sp>
          <p:nvSpPr>
            <p:cNvPr id="49160" name="Freeform 7"/>
            <p:cNvSpPr>
              <a:spLocks/>
            </p:cNvSpPr>
            <p:nvPr/>
          </p:nvSpPr>
          <p:spPr bwMode="auto">
            <a:xfrm>
              <a:off x="3437" y="1208"/>
              <a:ext cx="1907" cy="1191"/>
            </a:xfrm>
            <a:custGeom>
              <a:avLst/>
              <a:gdLst>
                <a:gd name="T0" fmla="*/ 0 w 418"/>
                <a:gd name="T1" fmla="*/ 7091 h 196"/>
                <a:gd name="T2" fmla="*/ 415 w 418"/>
                <a:gd name="T3" fmla="*/ 7091 h 196"/>
                <a:gd name="T4" fmla="*/ 1186 w 418"/>
                <a:gd name="T5" fmla="*/ 6794 h 196"/>
                <a:gd name="T6" fmla="*/ 1975 w 418"/>
                <a:gd name="T7" fmla="*/ 5906 h 196"/>
                <a:gd name="T8" fmla="*/ 3020 w 418"/>
                <a:gd name="T9" fmla="*/ 3986 h 196"/>
                <a:gd name="T10" fmla="*/ 3727 w 418"/>
                <a:gd name="T11" fmla="*/ 2102 h 196"/>
                <a:gd name="T12" fmla="*/ 4266 w 418"/>
                <a:gd name="T13" fmla="*/ 480 h 196"/>
                <a:gd name="T14" fmla="*/ 4955 w 418"/>
                <a:gd name="T15" fmla="*/ 371 h 196"/>
                <a:gd name="T16" fmla="*/ 5621 w 418"/>
                <a:gd name="T17" fmla="*/ 2771 h 196"/>
                <a:gd name="T18" fmla="*/ 6620 w 418"/>
                <a:gd name="T19" fmla="*/ 5244 h 196"/>
                <a:gd name="T20" fmla="*/ 7409 w 418"/>
                <a:gd name="T21" fmla="*/ 6611 h 196"/>
                <a:gd name="T22" fmla="*/ 8303 w 418"/>
                <a:gd name="T23" fmla="*/ 7128 h 196"/>
                <a:gd name="T24" fmla="*/ 8700 w 418"/>
                <a:gd name="T25" fmla="*/ 7164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18"/>
                <a:gd name="T40" fmla="*/ 0 h 196"/>
                <a:gd name="T41" fmla="*/ 418 w 418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18" h="196">
                  <a:moveTo>
                    <a:pt x="0" y="192"/>
                  </a:moveTo>
                  <a:cubicBezTo>
                    <a:pt x="5" y="192"/>
                    <a:pt x="11" y="193"/>
                    <a:pt x="20" y="192"/>
                  </a:cubicBezTo>
                  <a:cubicBezTo>
                    <a:pt x="29" y="191"/>
                    <a:pt x="45" y="189"/>
                    <a:pt x="57" y="184"/>
                  </a:cubicBezTo>
                  <a:cubicBezTo>
                    <a:pt x="69" y="179"/>
                    <a:pt x="80" y="173"/>
                    <a:pt x="95" y="160"/>
                  </a:cubicBezTo>
                  <a:cubicBezTo>
                    <a:pt x="110" y="147"/>
                    <a:pt x="131" y="125"/>
                    <a:pt x="145" y="108"/>
                  </a:cubicBezTo>
                  <a:cubicBezTo>
                    <a:pt x="159" y="91"/>
                    <a:pt x="169" y="73"/>
                    <a:pt x="179" y="57"/>
                  </a:cubicBezTo>
                  <a:cubicBezTo>
                    <a:pt x="189" y="41"/>
                    <a:pt x="195" y="21"/>
                    <a:pt x="205" y="13"/>
                  </a:cubicBezTo>
                  <a:cubicBezTo>
                    <a:pt x="215" y="5"/>
                    <a:pt x="227" y="0"/>
                    <a:pt x="238" y="10"/>
                  </a:cubicBezTo>
                  <a:cubicBezTo>
                    <a:pt x="249" y="20"/>
                    <a:pt x="257" y="53"/>
                    <a:pt x="270" y="75"/>
                  </a:cubicBezTo>
                  <a:cubicBezTo>
                    <a:pt x="283" y="97"/>
                    <a:pt x="304" y="125"/>
                    <a:pt x="318" y="142"/>
                  </a:cubicBezTo>
                  <a:cubicBezTo>
                    <a:pt x="332" y="159"/>
                    <a:pt x="343" y="171"/>
                    <a:pt x="356" y="179"/>
                  </a:cubicBezTo>
                  <a:cubicBezTo>
                    <a:pt x="369" y="187"/>
                    <a:pt x="389" y="190"/>
                    <a:pt x="399" y="193"/>
                  </a:cubicBezTo>
                  <a:cubicBezTo>
                    <a:pt x="409" y="196"/>
                    <a:pt x="413" y="195"/>
                    <a:pt x="418" y="194"/>
                  </a:cubicBezTo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MX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161" name="Line 8"/>
            <p:cNvSpPr>
              <a:spLocks noChangeShapeType="1"/>
            </p:cNvSpPr>
            <p:nvPr/>
          </p:nvSpPr>
          <p:spPr bwMode="auto">
            <a:xfrm>
              <a:off x="3194" y="2382"/>
              <a:ext cx="23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MX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40297" name="Text Box 9"/>
            <p:cNvSpPr txBox="1">
              <a:spLocks noChangeArrowheads="1"/>
            </p:cNvSpPr>
            <p:nvPr/>
          </p:nvSpPr>
          <p:spPr bwMode="auto">
            <a:xfrm>
              <a:off x="3039" y="799"/>
              <a:ext cx="746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ES" sz="1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 </a:t>
              </a:r>
              <a:r>
                <a:rPr lang="es-E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</a:t>
              </a:r>
              <a:r>
                <a:rPr lang="es-ES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EI</a:t>
              </a:r>
            </a:p>
          </p:txBody>
        </p:sp>
        <p:sp>
          <p:nvSpPr>
            <p:cNvPr id="49163" name="Line 10"/>
            <p:cNvSpPr>
              <a:spLocks noChangeShapeType="1"/>
            </p:cNvSpPr>
            <p:nvPr/>
          </p:nvSpPr>
          <p:spPr bwMode="auto">
            <a:xfrm>
              <a:off x="3236" y="1113"/>
              <a:ext cx="0" cy="127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MX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164" name="Line 11"/>
            <p:cNvSpPr>
              <a:spLocks noChangeShapeType="1"/>
            </p:cNvSpPr>
            <p:nvPr/>
          </p:nvSpPr>
          <p:spPr bwMode="auto">
            <a:xfrm>
              <a:off x="4470" y="1113"/>
              <a:ext cx="0" cy="1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MX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165" name="Line 12"/>
            <p:cNvSpPr>
              <a:spLocks noChangeShapeType="1"/>
            </p:cNvSpPr>
            <p:nvPr/>
          </p:nvSpPr>
          <p:spPr bwMode="auto">
            <a:xfrm>
              <a:off x="5481" y="1113"/>
              <a:ext cx="0" cy="127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MX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166" name="Line 13"/>
            <p:cNvSpPr>
              <a:spLocks noChangeShapeType="1"/>
            </p:cNvSpPr>
            <p:nvPr/>
          </p:nvSpPr>
          <p:spPr bwMode="auto">
            <a:xfrm flipV="1">
              <a:off x="3606" y="709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MX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167" name="Line 14"/>
            <p:cNvSpPr>
              <a:spLocks noChangeShapeType="1"/>
            </p:cNvSpPr>
            <p:nvPr/>
          </p:nvSpPr>
          <p:spPr bwMode="auto">
            <a:xfrm flipV="1">
              <a:off x="5160" y="697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MX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40303" name="Text Box 15"/>
            <p:cNvSpPr txBox="1">
              <a:spLocks noChangeArrowheads="1"/>
            </p:cNvSpPr>
            <p:nvPr/>
          </p:nvSpPr>
          <p:spPr bwMode="auto">
            <a:xfrm>
              <a:off x="3358" y="482"/>
              <a:ext cx="746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ES" sz="1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 </a:t>
              </a:r>
              <a:r>
                <a:rPr lang="es-E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</a:t>
              </a:r>
              <a:r>
                <a:rPr lang="es-ES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LRI</a:t>
              </a:r>
            </a:p>
          </p:txBody>
        </p:sp>
        <p:sp>
          <p:nvSpPr>
            <p:cNvPr id="140304" name="Text Box 16"/>
            <p:cNvSpPr txBox="1">
              <a:spLocks noChangeArrowheads="1"/>
            </p:cNvSpPr>
            <p:nvPr/>
          </p:nvSpPr>
          <p:spPr bwMode="auto">
            <a:xfrm>
              <a:off x="4921" y="482"/>
              <a:ext cx="746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ES" sz="1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 </a:t>
              </a:r>
              <a:r>
                <a:rPr lang="es-E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</a:t>
              </a:r>
              <a:r>
                <a:rPr lang="es-ES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LRS</a:t>
              </a:r>
            </a:p>
          </p:txBody>
        </p:sp>
        <p:sp>
          <p:nvSpPr>
            <p:cNvPr id="49170" name="Text Box 17"/>
            <p:cNvSpPr txBox="1">
              <a:spLocks noChangeArrowheads="1"/>
            </p:cNvSpPr>
            <p:nvPr/>
          </p:nvSpPr>
          <p:spPr bwMode="auto">
            <a:xfrm>
              <a:off x="3887" y="3294"/>
              <a:ext cx="977" cy="524"/>
            </a:xfrm>
            <a:prstGeom prst="rect">
              <a:avLst/>
            </a:prstGeom>
            <a:solidFill>
              <a:srgbClr val="EEFF97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ES" sz="2400" smtClean="0">
                  <a:solidFill>
                    <a:srgbClr val="000000"/>
                  </a:solidFill>
                </a:rPr>
                <a:t>Variación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ES" sz="2400" smtClean="0">
                  <a:solidFill>
                    <a:srgbClr val="000000"/>
                  </a:solidFill>
                </a:rPr>
                <a:t>tolerada</a:t>
              </a:r>
            </a:p>
          </p:txBody>
        </p:sp>
        <p:cxnSp>
          <p:nvCxnSpPr>
            <p:cNvPr id="49171" name="AutoShape 18"/>
            <p:cNvCxnSpPr>
              <a:cxnSpLocks noChangeShapeType="1"/>
              <a:stCxn id="49170" idx="3"/>
              <a:endCxn id="49165" idx="1"/>
            </p:cNvCxnSpPr>
            <p:nvPr/>
          </p:nvCxnSpPr>
          <p:spPr bwMode="auto">
            <a:xfrm flipV="1">
              <a:off x="4864" y="2387"/>
              <a:ext cx="617" cy="1169"/>
            </a:xfrm>
            <a:prstGeom prst="straightConnector1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72" name="AutoShape 19"/>
            <p:cNvCxnSpPr>
              <a:cxnSpLocks noChangeShapeType="1"/>
              <a:stCxn id="49170" idx="1"/>
              <a:endCxn id="49161" idx="0"/>
            </p:cNvCxnSpPr>
            <p:nvPr/>
          </p:nvCxnSpPr>
          <p:spPr bwMode="auto">
            <a:xfrm flipH="1" flipV="1">
              <a:off x="3194" y="2382"/>
              <a:ext cx="693" cy="1174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173" name="Text Box 20"/>
            <p:cNvSpPr txBox="1">
              <a:spLocks noChangeArrowheads="1"/>
            </p:cNvSpPr>
            <p:nvPr/>
          </p:nvSpPr>
          <p:spPr bwMode="auto">
            <a:xfrm>
              <a:off x="3947" y="2523"/>
              <a:ext cx="977" cy="524"/>
            </a:xfrm>
            <a:prstGeom prst="rect">
              <a:avLst/>
            </a:prstGeom>
            <a:solidFill>
              <a:srgbClr val="EEFF9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ES" sz="2400" smtClean="0">
                  <a:solidFill>
                    <a:srgbClr val="000000"/>
                  </a:solidFill>
                </a:rPr>
                <a:t>Variación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ES" sz="2400" smtClean="0">
                  <a:solidFill>
                    <a:srgbClr val="000000"/>
                  </a:solidFill>
                </a:rPr>
                <a:t>Real = 6</a:t>
              </a:r>
              <a:r>
                <a:rPr lang="el-GR" sz="2400" smtClean="0">
                  <a:solidFill>
                    <a:srgbClr val="000000"/>
                  </a:solidFill>
                  <a:cs typeface="Arial" pitchFamily="34" charset="0"/>
                </a:rPr>
                <a:t>σ</a:t>
              </a:r>
            </a:p>
          </p:txBody>
        </p:sp>
        <p:cxnSp>
          <p:nvCxnSpPr>
            <p:cNvPr id="49174" name="AutoShape 21"/>
            <p:cNvCxnSpPr>
              <a:cxnSpLocks noChangeShapeType="1"/>
              <a:stCxn id="49173" idx="1"/>
              <a:endCxn id="49166" idx="0"/>
            </p:cNvCxnSpPr>
            <p:nvPr/>
          </p:nvCxnSpPr>
          <p:spPr bwMode="auto">
            <a:xfrm flipH="1" flipV="1">
              <a:off x="3606" y="2387"/>
              <a:ext cx="341" cy="39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75" name="AutoShape 22"/>
            <p:cNvCxnSpPr>
              <a:cxnSpLocks noChangeShapeType="1"/>
              <a:stCxn id="49173" idx="3"/>
              <a:endCxn id="49167" idx="0"/>
            </p:cNvCxnSpPr>
            <p:nvPr/>
          </p:nvCxnSpPr>
          <p:spPr bwMode="auto">
            <a:xfrm flipV="1">
              <a:off x="4924" y="2375"/>
              <a:ext cx="236" cy="41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0311" name="Text Box 23"/>
            <p:cNvSpPr txBox="1">
              <a:spLocks noChangeArrowheads="1"/>
            </p:cNvSpPr>
            <p:nvPr/>
          </p:nvSpPr>
          <p:spPr bwMode="auto">
            <a:xfrm>
              <a:off x="5264" y="845"/>
              <a:ext cx="746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ES" sz="1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  </a:t>
              </a:r>
              <a:r>
                <a:rPr lang="es-ES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ES</a:t>
              </a:r>
            </a:p>
          </p:txBody>
        </p:sp>
      </p:grpSp>
      <p:sp>
        <p:nvSpPr>
          <p:cNvPr id="49159" name="Text Box 24"/>
          <p:cNvSpPr txBox="1">
            <a:spLocks noChangeArrowheads="1"/>
          </p:cNvSpPr>
          <p:nvPr/>
        </p:nvSpPr>
        <p:spPr bwMode="auto">
          <a:xfrm>
            <a:off x="735013" y="5053013"/>
            <a:ext cx="34305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2800" smtClean="0">
                <a:solidFill>
                  <a:srgbClr val="000000"/>
                </a:solidFill>
              </a:rPr>
              <a:t>Se desea Cp mayor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2800" smtClean="0">
                <a:solidFill>
                  <a:srgbClr val="000000"/>
                </a:solidFill>
              </a:rPr>
              <a:t>que uno </a:t>
            </a:r>
          </a:p>
        </p:txBody>
      </p:sp>
    </p:spTree>
    <p:extLst>
      <p:ext uri="{BB962C8B-B14F-4D97-AF65-F5344CB8AC3E}">
        <p14:creationId xmlns:p14="http://schemas.microsoft.com/office/powerpoint/2010/main" val="111209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FAD7B-B684-43E6-9619-9D27B2481D45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533400"/>
            <a:ext cx="2430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CAPACIDAD ( Cp )</a:t>
            </a:r>
            <a:endParaRPr lang="es-ES_tradnl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685800" y="990600"/>
            <a:ext cx="78898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dirty="0">
                <a:solidFill>
                  <a:prstClr val="black"/>
                </a:solidFill>
                <a:latin typeface="Arial" charset="0"/>
              </a:rPr>
              <a:t>La capacidad se define como el indicador numérico que compara la variación de un proceso  contra la variación permitida por el cliente, mostrando así el cumplimiento o no-cumplimiento con lo establecido por el cliente en cuanto a dispersión se refiere.  </a:t>
            </a:r>
          </a:p>
        </p:txBody>
      </p:sp>
      <p:sp>
        <p:nvSpPr>
          <p:cNvPr id="56325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88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Este indicador numérico se calcula a través de la siguiente igualdad:</a:t>
            </a:r>
          </a:p>
        </p:txBody>
      </p:sp>
      <p:sp>
        <p:nvSpPr>
          <p:cNvPr id="56326" name="Text Box 5"/>
          <p:cNvSpPr txBox="1">
            <a:spLocks noChangeArrowheads="1"/>
          </p:cNvSpPr>
          <p:nvPr/>
        </p:nvSpPr>
        <p:spPr bwMode="auto">
          <a:xfrm>
            <a:off x="1295400" y="2895600"/>
            <a:ext cx="61118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           LSE - LIE              Variación permitida    </a:t>
            </a:r>
            <a:endParaRPr lang="es-ES_tradnl" sz="2400">
              <a:solidFill>
                <a:prstClr val="black"/>
              </a:solidFill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Cp</a:t>
            </a:r>
            <a:r>
              <a:rPr lang="es-ES_tradnl" sz="2400" b="1">
                <a:solidFill>
                  <a:prstClr val="black"/>
                </a:solidFill>
                <a:latin typeface="Arial" charset="0"/>
              </a:rPr>
              <a:t> =                 =    </a:t>
            </a:r>
            <a:endParaRPr lang="es-ES_tradnl" sz="2400">
              <a:solidFill>
                <a:prstClr val="black"/>
              </a:solidFill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               6</a:t>
            </a:r>
            <a:r>
              <a:rPr lang="es-ES_tradnl" sz="2400">
                <a:solidFill>
                  <a:prstClr val="black"/>
                </a:solidFill>
                <a:latin typeface="Arial" charset="0"/>
              </a:rPr>
              <a:t> </a:t>
            </a:r>
            <a:r>
              <a:rPr lang="es-ES_tradnl" sz="2800" b="1">
                <a:solidFill>
                  <a:prstClr val="black"/>
                </a:solidFill>
                <a:latin typeface="Arial" charset="0"/>
                <a:sym typeface="Symbol" pitchFamily="18" charset="2"/>
              </a:rPr>
              <a:t></a:t>
            </a:r>
            <a:r>
              <a:rPr lang="es-ES_tradnl" sz="2400">
                <a:solidFill>
                  <a:prstClr val="black"/>
                </a:solidFill>
                <a:latin typeface="Arial" charset="0"/>
              </a:rPr>
              <a:t>            </a:t>
            </a: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Variación total del proceso</a:t>
            </a:r>
          </a:p>
        </p:txBody>
      </p:sp>
      <p:sp>
        <p:nvSpPr>
          <p:cNvPr id="56327" name="Line 6"/>
          <p:cNvSpPr>
            <a:spLocks noChangeShapeType="1"/>
          </p:cNvSpPr>
          <p:nvPr/>
        </p:nvSpPr>
        <p:spPr bwMode="auto">
          <a:xfrm>
            <a:off x="2149475" y="3417888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28" name="Line 7"/>
          <p:cNvSpPr>
            <a:spLocks noChangeShapeType="1"/>
          </p:cNvSpPr>
          <p:nvPr/>
        </p:nvSpPr>
        <p:spPr bwMode="auto">
          <a:xfrm>
            <a:off x="3749675" y="3417888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29" name="Text Box 8"/>
          <p:cNvSpPr txBox="1">
            <a:spLocks noChangeArrowheads="1"/>
          </p:cNvSpPr>
          <p:nvPr/>
        </p:nvSpPr>
        <p:spPr bwMode="auto">
          <a:xfrm>
            <a:off x="609600" y="4191000"/>
            <a:ext cx="846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Del proceso de esta división se pueden esperar los siguientes resultados:</a:t>
            </a:r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609600" y="4648200"/>
            <a:ext cx="7778750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1. Cp </a:t>
            </a:r>
            <a:r>
              <a:rPr lang="es-ES_tradnl" sz="2000" b="1">
                <a:solidFill>
                  <a:prstClr val="black"/>
                </a:solidFill>
                <a:latin typeface="Arial" charset="0"/>
                <a:sym typeface="Symbol" pitchFamily="18" charset="2"/>
              </a:rPr>
              <a:t></a:t>
            </a: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 1</a:t>
            </a:r>
            <a:r>
              <a:rPr lang="es-ES_tradnl" sz="2000">
                <a:solidFill>
                  <a:prstClr val="black"/>
                </a:solidFill>
                <a:latin typeface="Arial" charset="0"/>
              </a:rPr>
              <a:t>. </a:t>
            </a:r>
            <a:r>
              <a:rPr lang="es-ES_tradnl">
                <a:solidFill>
                  <a:prstClr val="black"/>
                </a:solidFill>
                <a:latin typeface="Arial" charset="0"/>
              </a:rPr>
              <a:t>El proceso tiene una variación mayor que la establecida por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>
                <a:solidFill>
                  <a:prstClr val="black"/>
                </a:solidFill>
                <a:latin typeface="Arial" charset="0"/>
              </a:rPr>
              <a:t>                  el cliente y por consiguiente se están produciendo piezas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>
                <a:solidFill>
                  <a:prstClr val="black"/>
                </a:solidFill>
                <a:latin typeface="Arial" charset="0"/>
              </a:rPr>
              <a:t>	    fuera de las especificaciones.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>
                <a:solidFill>
                  <a:prstClr val="black"/>
                </a:solidFill>
                <a:latin typeface="Arial" charset="0"/>
              </a:rPr>
              <a:t>	    Entre más pequeño sea el valor obtenido a través de </a:t>
            </a:r>
            <a:r>
              <a:rPr lang="es-ES_tradnl" b="1">
                <a:solidFill>
                  <a:prstClr val="black"/>
                </a:solidFill>
                <a:latin typeface="Arial" charset="0"/>
              </a:rPr>
              <a:t>Cp</a:t>
            </a:r>
            <a:r>
              <a:rPr lang="es-ES_tradnl">
                <a:solidFill>
                  <a:prstClr val="black"/>
                </a:solidFill>
                <a:latin typeface="Arial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>
                <a:solidFill>
                  <a:prstClr val="black"/>
                </a:solidFill>
                <a:latin typeface="Arial" charset="0"/>
              </a:rPr>
              <a:t>	    mayor es la variación del proceso con respecto a lo establecido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>
                <a:solidFill>
                  <a:prstClr val="black"/>
                </a:solidFill>
                <a:latin typeface="Arial" charset="0"/>
              </a:rPr>
              <a:t>	    por el cliente.</a:t>
            </a:r>
            <a:endParaRPr lang="es-ES_tradnl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420C2-0FE2-4930-A6E8-608BA1592933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517525" y="468313"/>
            <a:ext cx="7810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Cp = 1</a:t>
            </a:r>
            <a:r>
              <a:rPr lang="es-ES_tradnl" sz="2000">
                <a:solidFill>
                  <a:prstClr val="black"/>
                </a:solidFill>
                <a:latin typeface="Arial" charset="0"/>
              </a:rPr>
              <a:t>. La variación del proceso es idéntica a la variación permitida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	por el cliente.</a:t>
            </a: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533400" y="1295400"/>
            <a:ext cx="75993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Cp </a:t>
            </a:r>
            <a:r>
              <a:rPr lang="es-ES_tradnl" sz="2000" b="1">
                <a:solidFill>
                  <a:prstClr val="black"/>
                </a:solidFill>
                <a:latin typeface="Arial" charset="0"/>
                <a:sym typeface="Symbol" pitchFamily="18" charset="2"/>
              </a:rPr>
              <a:t> 1</a:t>
            </a:r>
            <a:r>
              <a:rPr lang="es-ES_tradnl" sz="2000">
                <a:solidFill>
                  <a:prstClr val="black"/>
                </a:solidFill>
                <a:latin typeface="Arial" charset="0"/>
                <a:sym typeface="Symbol" pitchFamily="18" charset="2"/>
              </a:rPr>
              <a:t>.La variación del proceso es menor a la establecida por el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  <a:sym typeface="Symbol" pitchFamily="18" charset="2"/>
              </a:rPr>
              <a:t>            cliente, lo cual indica una confiabilidad de que el proceso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  <a:sym typeface="Symbol" pitchFamily="18" charset="2"/>
              </a:rPr>
              <a:t>            satisface holgadamente la variación definida por el cliente.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_tradnl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593725" y="2525713"/>
            <a:ext cx="7788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En resumen podemos observar que el Cp es un indicador numérico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que nos da el conocimiento de la variación de nuestro proceso en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comparación a la variación permitida, pero:</a:t>
            </a:r>
          </a:p>
        </p:txBody>
      </p:sp>
      <p:sp>
        <p:nvSpPr>
          <p:cNvPr id="57350" name="Text Box 5"/>
          <p:cNvSpPr txBox="1">
            <a:spLocks noChangeArrowheads="1"/>
          </p:cNvSpPr>
          <p:nvPr/>
        </p:nvSpPr>
        <p:spPr bwMode="auto">
          <a:xfrm>
            <a:off x="593725" y="35163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6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Freeform 2"/>
          <p:cNvSpPr>
            <a:spLocks/>
          </p:cNvSpPr>
          <p:nvPr/>
        </p:nvSpPr>
        <p:spPr bwMode="auto">
          <a:xfrm rot="-43193">
            <a:off x="2401176" y="4848225"/>
            <a:ext cx="2955925" cy="796925"/>
          </a:xfrm>
          <a:custGeom>
            <a:avLst/>
            <a:gdLst>
              <a:gd name="T0" fmla="*/ 0 w 2688"/>
              <a:gd name="T1" fmla="*/ 1064 h 1152"/>
              <a:gd name="T2" fmla="*/ 576 w 2688"/>
              <a:gd name="T3" fmla="*/ 920 h 1152"/>
              <a:gd name="T4" fmla="*/ 1440 w 2688"/>
              <a:gd name="T5" fmla="*/ 8 h 1152"/>
              <a:gd name="T6" fmla="*/ 2256 w 2688"/>
              <a:gd name="T7" fmla="*/ 968 h 1152"/>
              <a:gd name="T8" fmla="*/ 2688 w 2688"/>
              <a:gd name="T9" fmla="*/ 1112 h 11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152"/>
              <a:gd name="T17" fmla="*/ 2688 w 2688"/>
              <a:gd name="T18" fmla="*/ 1152 h 11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152">
                <a:moveTo>
                  <a:pt x="0" y="1064"/>
                </a:moveTo>
                <a:cubicBezTo>
                  <a:pt x="168" y="1080"/>
                  <a:pt x="336" y="1096"/>
                  <a:pt x="576" y="920"/>
                </a:cubicBezTo>
                <a:cubicBezTo>
                  <a:pt x="816" y="744"/>
                  <a:pt x="1160" y="0"/>
                  <a:pt x="1440" y="8"/>
                </a:cubicBezTo>
                <a:cubicBezTo>
                  <a:pt x="1720" y="16"/>
                  <a:pt x="2048" y="784"/>
                  <a:pt x="2256" y="968"/>
                </a:cubicBezTo>
                <a:cubicBezTo>
                  <a:pt x="2464" y="1152"/>
                  <a:pt x="2616" y="1088"/>
                  <a:pt x="2688" y="1112"/>
                </a:cubicBezTo>
              </a:path>
            </a:pathLst>
          </a:custGeom>
          <a:solidFill>
            <a:srgbClr val="DDDDDD"/>
          </a:solidFill>
          <a:ln w="28575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2" name="Line 3"/>
          <p:cNvSpPr>
            <a:spLocks noChangeShapeType="1"/>
          </p:cNvSpPr>
          <p:nvPr/>
        </p:nvSpPr>
        <p:spPr bwMode="auto">
          <a:xfrm>
            <a:off x="3896519" y="480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3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86106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prstClr val="black"/>
                </a:solidFill>
                <a:latin typeface="Arial" charset="0"/>
              </a:rPr>
              <a:t>EJEMPLO	</a:t>
            </a:r>
            <a:r>
              <a:rPr lang="es-ES_tradnl" dirty="0">
                <a:solidFill>
                  <a:prstClr val="black"/>
                </a:solidFill>
                <a:latin typeface="Arial" charset="0"/>
              </a:rPr>
              <a:t>							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>
                <a:solidFill>
                  <a:prstClr val="black"/>
                </a:solidFill>
                <a:latin typeface="Arial" charset="0"/>
              </a:rPr>
              <a:t>								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>
                <a:solidFill>
                  <a:prstClr val="black"/>
                </a:solidFill>
                <a:latin typeface="Arial" charset="0"/>
              </a:rPr>
              <a:t>En un proceso de análisis, se determinó que  la característica crítica del tequila es el % vol. de alcohol y estableció como tolerancia de esta característica 40% ± 5% ml.  Donde al realizar un estudio potencial a través de una muestra representativa se obtuvo como resultado una desviación típica de 1.22 y una media igual a 40.3 ml.								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>
                <a:solidFill>
                  <a:prstClr val="black"/>
                </a:solidFill>
                <a:latin typeface="Arial" charset="0"/>
              </a:rPr>
              <a:t>Si calculamos el </a:t>
            </a:r>
            <a:r>
              <a:rPr lang="es-ES_tradnl" dirty="0" err="1">
                <a:solidFill>
                  <a:prstClr val="black"/>
                </a:solidFill>
                <a:latin typeface="Arial" charset="0"/>
              </a:rPr>
              <a:t>Cp</a:t>
            </a:r>
            <a:r>
              <a:rPr lang="es-ES_tradnl" dirty="0">
                <a:solidFill>
                  <a:prstClr val="black"/>
                </a:solidFill>
                <a:latin typeface="Arial" charset="0"/>
              </a:rPr>
              <a:t> con base a estos datos, podemos observar lo siguiente:	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_tradnl" dirty="0">
              <a:solidFill>
                <a:prstClr val="black"/>
              </a:solidFill>
              <a:latin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prstClr val="black"/>
                </a:solidFill>
                <a:latin typeface="Arial" charset="0"/>
              </a:rPr>
              <a:t>LSE</a:t>
            </a:r>
            <a:r>
              <a:rPr lang="es-ES_tradnl" dirty="0">
                <a:solidFill>
                  <a:prstClr val="black"/>
                </a:solidFill>
                <a:latin typeface="Arial" charset="0"/>
              </a:rPr>
              <a:t> = 45								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prstClr val="black"/>
                </a:solidFill>
                <a:latin typeface="Arial" charset="0"/>
              </a:rPr>
              <a:t>LIE </a:t>
            </a:r>
            <a:r>
              <a:rPr lang="es-ES_tradnl" dirty="0">
                <a:solidFill>
                  <a:prstClr val="black"/>
                </a:solidFill>
                <a:latin typeface="Arial" charset="0"/>
              </a:rPr>
              <a:t> = 35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</a:t>
            </a:r>
            <a:r>
              <a:rPr lang="es-ES_tradnl" sz="2000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 =  40.3 </a:t>
            </a:r>
            <a:endParaRPr lang="es-ES_tradnl" dirty="0">
              <a:solidFill>
                <a:prstClr val="black"/>
              </a:solidFill>
              <a:latin typeface="Arial" charset="0"/>
              <a:sym typeface="Symbol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</a:t>
            </a:r>
            <a:r>
              <a:rPr lang="es-ES_tradnl" sz="2000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 =  1.22</a:t>
            </a:r>
            <a:r>
              <a:rPr lang="es-ES_tradnl" dirty="0">
                <a:solidFill>
                  <a:prstClr val="black"/>
                </a:solidFill>
                <a:latin typeface="Arial" charset="0"/>
              </a:rPr>
              <a:t> 								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2346325" y="35448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2209800" y="3200400"/>
            <a:ext cx="65532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black"/>
                </a:solidFill>
                <a:latin typeface="Arial" charset="0"/>
              </a:rPr>
              <a:t>          </a:t>
            </a:r>
            <a:r>
              <a:rPr lang="es-ES_tradnl" b="1" dirty="0">
                <a:solidFill>
                  <a:prstClr val="black"/>
                </a:solidFill>
                <a:latin typeface="Arial" charset="0"/>
              </a:rPr>
              <a:t>LSE - LIE         </a:t>
            </a:r>
            <a:r>
              <a:rPr lang="es-ES_tradnl" dirty="0">
                <a:solidFill>
                  <a:prstClr val="black"/>
                </a:solidFill>
                <a:latin typeface="Arial" charset="0"/>
              </a:rPr>
              <a:t>45 -  35                    10</a:t>
            </a:r>
            <a:endParaRPr lang="es-ES_tradnl" sz="2000" dirty="0">
              <a:solidFill>
                <a:prstClr val="black"/>
              </a:solidFill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 dirty="0" err="1">
                <a:solidFill>
                  <a:prstClr val="black"/>
                </a:solidFill>
                <a:latin typeface="Arial" charset="0"/>
              </a:rPr>
              <a:t>Cp</a:t>
            </a:r>
            <a:r>
              <a:rPr lang="es-ES_tradnl" sz="2000" b="1" dirty="0">
                <a:solidFill>
                  <a:prstClr val="black"/>
                </a:solidFill>
                <a:latin typeface="Arial" charset="0"/>
              </a:rPr>
              <a:t> =                   =                            =            =   1.35</a:t>
            </a:r>
            <a:endParaRPr lang="es-ES_tradnl" sz="2000" dirty="0">
              <a:solidFill>
                <a:prstClr val="black"/>
              </a:solidFill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prstClr val="black"/>
                </a:solidFill>
                <a:latin typeface="Arial" charset="0"/>
              </a:rPr>
              <a:t>               6</a:t>
            </a:r>
            <a:r>
              <a:rPr lang="es-ES_tradnl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s-ES_tradnl" sz="2400" b="1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	        </a:t>
            </a:r>
            <a:r>
              <a:rPr lang="es-ES_tradnl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6 X 1.22               7.32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_tradnl" sz="14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6" name="Line 7"/>
          <p:cNvSpPr>
            <a:spLocks noChangeShapeType="1"/>
          </p:cNvSpPr>
          <p:nvPr/>
        </p:nvSpPr>
        <p:spPr bwMode="auto">
          <a:xfrm flipV="1">
            <a:off x="2971800" y="3657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4495800" y="36576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8" name="Line 9"/>
          <p:cNvSpPr>
            <a:spLocks noChangeShapeType="1"/>
          </p:cNvSpPr>
          <p:nvPr/>
        </p:nvSpPr>
        <p:spPr bwMode="auto">
          <a:xfrm flipV="1">
            <a:off x="6477000" y="3657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 flipV="1">
            <a:off x="1981200" y="5665788"/>
            <a:ext cx="426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0" name="Text Box 11"/>
          <p:cNvSpPr txBox="1">
            <a:spLocks noChangeArrowheads="1"/>
          </p:cNvSpPr>
          <p:nvPr/>
        </p:nvSpPr>
        <p:spPr bwMode="auto">
          <a:xfrm>
            <a:off x="3841173" y="5656118"/>
            <a:ext cx="9220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 </a:t>
            </a:r>
            <a:r>
              <a:rPr lang="es-ES_tradnl" sz="1600" b="1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=40.3</a:t>
            </a:r>
            <a:endParaRPr lang="es-ES_tradnl" sz="2400" b="1" dirty="0">
              <a:solidFill>
                <a:prstClr val="black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5410200" y="4446588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2" name="Line 13"/>
          <p:cNvSpPr>
            <a:spLocks noChangeShapeType="1"/>
          </p:cNvSpPr>
          <p:nvPr/>
        </p:nvSpPr>
        <p:spPr bwMode="auto">
          <a:xfrm>
            <a:off x="3810000" y="4979988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3" name="Line 14"/>
          <p:cNvSpPr>
            <a:spLocks noChangeShapeType="1"/>
          </p:cNvSpPr>
          <p:nvPr/>
        </p:nvSpPr>
        <p:spPr bwMode="auto">
          <a:xfrm>
            <a:off x="2403213" y="5376335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4" name="Line 15"/>
          <p:cNvSpPr>
            <a:spLocks noChangeShapeType="1"/>
          </p:cNvSpPr>
          <p:nvPr/>
        </p:nvSpPr>
        <p:spPr bwMode="auto">
          <a:xfrm>
            <a:off x="5334000" y="5360988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5" name="Line 16"/>
          <p:cNvSpPr>
            <a:spLocks noChangeShapeType="1"/>
          </p:cNvSpPr>
          <p:nvPr/>
        </p:nvSpPr>
        <p:spPr bwMode="auto">
          <a:xfrm>
            <a:off x="3896519" y="6332688"/>
            <a:ext cx="14374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6" name="Line 17"/>
          <p:cNvSpPr>
            <a:spLocks noChangeShapeType="1"/>
          </p:cNvSpPr>
          <p:nvPr/>
        </p:nvSpPr>
        <p:spPr bwMode="auto">
          <a:xfrm>
            <a:off x="2362200" y="4446588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7" name="Text Box 18"/>
          <p:cNvSpPr txBox="1">
            <a:spLocks noChangeArrowheads="1"/>
          </p:cNvSpPr>
          <p:nvPr/>
        </p:nvSpPr>
        <p:spPr bwMode="auto">
          <a:xfrm>
            <a:off x="2895600" y="4343400"/>
            <a:ext cx="200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200">
                <a:solidFill>
                  <a:prstClr val="black"/>
                </a:solidFill>
                <a:latin typeface="Arial" charset="0"/>
              </a:rPr>
              <a:t>Variación </a:t>
            </a:r>
            <a:r>
              <a:rPr lang="es-ES_tradnl" sz="1200" b="1">
                <a:solidFill>
                  <a:prstClr val="black"/>
                </a:solidFill>
                <a:latin typeface="Arial" charset="0"/>
              </a:rPr>
              <a:t>PERMITIDA </a:t>
            </a:r>
            <a:r>
              <a:rPr lang="es-ES_tradnl" sz="1200">
                <a:solidFill>
                  <a:prstClr val="black"/>
                </a:solidFill>
                <a:latin typeface="Arial" charset="0"/>
              </a:rPr>
              <a:t> por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200">
                <a:solidFill>
                  <a:prstClr val="black"/>
                </a:solidFill>
                <a:latin typeface="Arial" charset="0"/>
              </a:rPr>
              <a:t>                </a:t>
            </a:r>
            <a:r>
              <a:rPr lang="es-ES_tradnl" sz="1200" b="1">
                <a:solidFill>
                  <a:prstClr val="black"/>
                </a:solidFill>
                <a:latin typeface="Arial" charset="0"/>
              </a:rPr>
              <a:t>el CLIENTE</a:t>
            </a:r>
            <a:endParaRPr lang="es-ES_tradnl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8" name="Line 19"/>
          <p:cNvSpPr>
            <a:spLocks noChangeShapeType="1"/>
          </p:cNvSpPr>
          <p:nvPr/>
        </p:nvSpPr>
        <p:spPr bwMode="auto">
          <a:xfrm>
            <a:off x="2209800" y="45989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89" name="Line 20"/>
          <p:cNvSpPr>
            <a:spLocks noChangeShapeType="1"/>
          </p:cNvSpPr>
          <p:nvPr/>
        </p:nvSpPr>
        <p:spPr bwMode="auto">
          <a:xfrm>
            <a:off x="4953000" y="45989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90" name="Text Box 21"/>
          <p:cNvSpPr txBox="1">
            <a:spLocks noChangeArrowheads="1"/>
          </p:cNvSpPr>
          <p:nvPr/>
        </p:nvSpPr>
        <p:spPr bwMode="auto">
          <a:xfrm>
            <a:off x="2709124" y="4937124"/>
            <a:ext cx="10599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200" dirty="0">
                <a:solidFill>
                  <a:prstClr val="black"/>
                </a:solidFill>
                <a:latin typeface="Arial" charset="0"/>
              </a:rPr>
              <a:t>Centro 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200" dirty="0" err="1">
                <a:solidFill>
                  <a:prstClr val="black"/>
                </a:solidFill>
                <a:latin typeface="Arial" charset="0"/>
              </a:rPr>
              <a:t>especif</a:t>
            </a:r>
            <a:r>
              <a:rPr lang="es-ES_tradnl" sz="1200" dirty="0">
                <a:solidFill>
                  <a:prstClr val="black"/>
                </a:solidFill>
                <a:latin typeface="Arial" charset="0"/>
              </a:rPr>
              <a:t>. = </a:t>
            </a:r>
            <a:r>
              <a:rPr lang="es-ES_tradnl" sz="1200" b="1" dirty="0">
                <a:solidFill>
                  <a:prstClr val="black"/>
                </a:solidFill>
                <a:latin typeface="Arial" charset="0"/>
              </a:rPr>
              <a:t>40</a:t>
            </a:r>
          </a:p>
        </p:txBody>
      </p:sp>
      <p:sp>
        <p:nvSpPr>
          <p:cNvPr id="58391" name="Text Box 22"/>
          <p:cNvSpPr txBox="1">
            <a:spLocks noChangeArrowheads="1"/>
          </p:cNvSpPr>
          <p:nvPr/>
        </p:nvSpPr>
        <p:spPr bwMode="auto">
          <a:xfrm>
            <a:off x="5699125" y="4457700"/>
            <a:ext cx="9268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400" dirty="0">
                <a:solidFill>
                  <a:prstClr val="black"/>
                </a:solidFill>
                <a:latin typeface="Arial" charset="0"/>
              </a:rPr>
              <a:t>LSE = 45</a:t>
            </a:r>
          </a:p>
        </p:txBody>
      </p:sp>
      <p:sp>
        <p:nvSpPr>
          <p:cNvPr id="58392" name="Text Box 23"/>
          <p:cNvSpPr txBox="1">
            <a:spLocks noChangeArrowheads="1"/>
          </p:cNvSpPr>
          <p:nvPr/>
        </p:nvSpPr>
        <p:spPr bwMode="auto">
          <a:xfrm>
            <a:off x="990600" y="4446588"/>
            <a:ext cx="116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400" dirty="0">
                <a:solidFill>
                  <a:prstClr val="black"/>
                </a:solidFill>
                <a:latin typeface="Arial" charset="0"/>
              </a:rPr>
              <a:t>LIE = 35</a:t>
            </a:r>
            <a:endParaRPr lang="es-ES_tradnl" sz="24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93" name="Line 24"/>
          <p:cNvSpPr>
            <a:spLocks noChangeShapeType="1"/>
          </p:cNvSpPr>
          <p:nvPr/>
        </p:nvSpPr>
        <p:spPr bwMode="auto">
          <a:xfrm rot="20741725" flipH="1">
            <a:off x="5594350" y="5214938"/>
            <a:ext cx="685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94" name="Text Box 25"/>
          <p:cNvSpPr txBox="1">
            <a:spLocks noChangeArrowheads="1"/>
          </p:cNvSpPr>
          <p:nvPr/>
        </p:nvSpPr>
        <p:spPr bwMode="auto">
          <a:xfrm>
            <a:off x="6364288" y="4986338"/>
            <a:ext cx="1481137" cy="4667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200" dirty="0">
                <a:solidFill>
                  <a:srgbClr val="000099"/>
                </a:solidFill>
                <a:latin typeface="Arial" charset="0"/>
              </a:rPr>
              <a:t>FUERA DE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200" dirty="0">
                <a:solidFill>
                  <a:srgbClr val="000099"/>
                </a:solidFill>
                <a:latin typeface="Arial" charset="0"/>
              </a:rPr>
              <a:t>ESPECIFICACION</a:t>
            </a:r>
          </a:p>
        </p:txBody>
      </p:sp>
      <p:sp>
        <p:nvSpPr>
          <p:cNvPr id="58395" name="Text Box 26"/>
          <p:cNvSpPr txBox="1">
            <a:spLocks noChangeArrowheads="1"/>
          </p:cNvSpPr>
          <p:nvPr/>
        </p:nvSpPr>
        <p:spPr bwMode="auto">
          <a:xfrm>
            <a:off x="4038600" y="5943600"/>
            <a:ext cx="110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600" dirty="0">
                <a:solidFill>
                  <a:prstClr val="black"/>
                </a:solidFill>
                <a:latin typeface="Arial" charset="0"/>
              </a:rPr>
              <a:t>Var. a 3 </a:t>
            </a:r>
            <a:r>
              <a:rPr lang="es-ES_tradnl" sz="2000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</a:t>
            </a:r>
            <a:endParaRPr lang="es-ES_tradnl" sz="2000" b="1" dirty="0">
              <a:solidFill>
                <a:prstClr val="black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7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5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nimBg="1"/>
      <p:bldP spid="58372" grpId="0" animBg="1"/>
      <p:bldP spid="58375" grpId="0"/>
      <p:bldP spid="58379" grpId="0" animBg="1"/>
      <p:bldP spid="58380" grpId="0"/>
      <p:bldP spid="58381" grpId="0" animBg="1"/>
      <p:bldP spid="58382" grpId="0" animBg="1"/>
      <p:bldP spid="58383" grpId="0" animBg="1"/>
      <p:bldP spid="58384" grpId="0" animBg="1"/>
      <p:bldP spid="58385" grpId="0" animBg="1"/>
      <p:bldP spid="58386" grpId="0" animBg="1"/>
      <p:bldP spid="58387" grpId="0"/>
      <p:bldP spid="58388" grpId="0" animBg="1"/>
      <p:bldP spid="58389" grpId="0" animBg="1"/>
      <p:bldP spid="58390" grpId="0"/>
      <p:bldP spid="58391" grpId="0"/>
      <p:bldP spid="58392" grpId="0"/>
      <p:bldP spid="58393" grpId="0" animBg="1"/>
      <p:bldP spid="58394" grpId="0" animBg="1"/>
      <p:bldP spid="583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556792"/>
                <a:ext cx="6264696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sz="4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40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ES" sz="4000" b="0" i="1" smtClean="0">
                            <a:latin typeface="Cambria Math"/>
                          </a:rPr>
                          <m:t>𝑝𝑙</m:t>
                        </m:r>
                      </m:sub>
                    </m:sSub>
                    <m:r>
                      <a:rPr lang="es-ES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E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4000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  <m:r>
                          <a:rPr lang="es-ES" sz="4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ES" sz="4000" b="0" i="1" smtClean="0">
                            <a:latin typeface="Cambria Math"/>
                            <a:ea typeface="Cambria Math"/>
                          </a:rPr>
                          <m:t>𝐸𝐼</m:t>
                        </m:r>
                      </m:num>
                      <m:den>
                        <m:r>
                          <a:rPr lang="es-ES" sz="4000" b="0" i="1" smtClean="0">
                            <a:latin typeface="Cambria Math"/>
                          </a:rPr>
                          <m:t>3</m:t>
                        </m:r>
                        <m:acc>
                          <m:accPr>
                            <m:chr m:val="̂"/>
                            <m:ctrlPr>
                              <a:rPr lang="es-ES" sz="40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s-ES" sz="4000" b="0" i="1" smtClean="0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</m:acc>
                      </m:den>
                    </m:f>
                  </m:oMath>
                </a14:m>
                <a:endParaRPr lang="es-MX" sz="40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sz="40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4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ES" sz="4000" i="1">
                            <a:latin typeface="Cambria Math"/>
                          </a:rPr>
                          <m:t>𝑝</m:t>
                        </m:r>
                        <m:r>
                          <a:rPr lang="es-ES" sz="4000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s-E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E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s-ES" sz="4000" b="0" i="1" smtClean="0">
                            <a:latin typeface="Cambria Math"/>
                          </a:rPr>
                          <m:t>𝐸𝑆</m:t>
                        </m:r>
                        <m:r>
                          <a:rPr lang="es-ES" sz="4000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ES" sz="400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num>
                      <m:den>
                        <m:r>
                          <a:rPr lang="es-ES" sz="4000" i="1">
                            <a:latin typeface="Cambria Math"/>
                          </a:rPr>
                          <m:t>3</m:t>
                        </m:r>
                        <m:acc>
                          <m:accPr>
                            <m:chr m:val="̂"/>
                            <m:ctrlPr>
                              <a:rPr lang="es-ES" sz="4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s-ES" sz="4000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</m:acc>
                      </m:den>
                    </m:f>
                  </m:oMath>
                </a14:m>
                <a:endParaRPr lang="es-MX" sz="4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sz="4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40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ES" sz="4000" b="0" i="1" smtClean="0">
                            <a:latin typeface="Cambria Math"/>
                          </a:rPr>
                          <m:t>𝑝𝑘</m:t>
                        </m:r>
                      </m:sub>
                    </m:sSub>
                    <m:r>
                      <a:rPr lang="es-ES" sz="40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s-ES" sz="4000" b="0" i="0" smtClean="0">
                        <a:latin typeface="Cambria Math"/>
                      </a:rPr>
                      <m:t>min</m:t>
                    </m:r>
                    <m:r>
                      <a:rPr lang="es-ES" sz="4000" b="0" i="1" smtClean="0">
                        <a:latin typeface="Cambria Math"/>
                      </a:rPr>
                      <m:t>⁡(</m:t>
                    </m:r>
                    <m:sSub>
                      <m:sSubPr>
                        <m:ctrlPr>
                          <a:rPr lang="es-ES" sz="4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40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ES" sz="4000" b="0" i="1" smtClean="0">
                            <a:latin typeface="Cambria Math"/>
                          </a:rPr>
                          <m:t>𝑝𝑙</m:t>
                        </m:r>
                      </m:sub>
                    </m:sSub>
                    <m:r>
                      <a:rPr lang="es-ES" sz="40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s-ES" sz="4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40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ES" sz="4000" b="0" i="1" smtClean="0">
                            <a:latin typeface="Cambria Math"/>
                          </a:rPr>
                          <m:t>𝑝𝑠</m:t>
                        </m:r>
                      </m:sub>
                    </m:sSub>
                    <m:r>
                      <a:rPr lang="es-ES" sz="4000" b="0" i="1" smtClean="0">
                        <a:latin typeface="Cambria Math"/>
                      </a:rPr>
                      <m:t>)</m:t>
                    </m:r>
                  </m:oMath>
                </a14:m>
                <a:endParaRPr lang="es-MX" sz="4000" dirty="0" smtClean="0"/>
              </a:p>
              <a:p>
                <a14:m>
                  <m:oMath xmlns:m="http://schemas.openxmlformats.org/officeDocument/2006/math">
                    <m:r>
                      <a:rPr lang="es-ES" sz="4000" b="0" i="1" smtClean="0">
                        <a:latin typeface="Cambria Math"/>
                      </a:rPr>
                      <m:t>𝑘</m:t>
                    </m:r>
                    <m:r>
                      <a:rPr lang="es-ES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E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4000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  <m:r>
                          <a:rPr lang="es-ES" sz="4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ES" sz="4000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num>
                      <m:den>
                        <m:f>
                          <m:fPr>
                            <m:ctrlPr>
                              <a:rPr lang="es-ES" sz="40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s-ES" sz="40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s-ES" sz="4000" b="0" i="1" smtClean="0">
                            <a:latin typeface="Cambria Math"/>
                          </a:rPr>
                          <m:t>(</m:t>
                        </m:r>
                        <m:r>
                          <a:rPr lang="es-ES" sz="4000" b="0" i="1" smtClean="0">
                            <a:latin typeface="Cambria Math"/>
                          </a:rPr>
                          <m:t>𝐸𝑆</m:t>
                        </m:r>
                        <m:r>
                          <a:rPr lang="es-ES" sz="4000" b="0" i="1" smtClean="0">
                            <a:latin typeface="Cambria Math"/>
                          </a:rPr>
                          <m:t>−</m:t>
                        </m:r>
                        <m:r>
                          <a:rPr lang="es-ES" sz="4000" b="0" i="1" smtClean="0">
                            <a:latin typeface="Cambria Math"/>
                          </a:rPr>
                          <m:t>𝐸𝐼</m:t>
                        </m:r>
                        <m:r>
                          <a:rPr lang="es-ES" sz="40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s-MX" sz="4000" dirty="0"/>
              </a:p>
            </p:txBody>
          </p:sp>
        </mc:Choice>
        <mc:Fallback xmlns="">
          <p:sp>
            <p:nvSpPr>
              <p:cNvPr id="4" name="3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556792"/>
                <a:ext cx="6264696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32656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Índices de capacidad para centrado del proceso</a:t>
            </a:r>
            <a:endParaRPr lang="es-MX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8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7587" name="Text Box 2"/>
              <p:cNvSpPr txBox="1">
                <a:spLocks noChangeArrowheads="1"/>
              </p:cNvSpPr>
              <p:nvPr/>
            </p:nvSpPr>
            <p:spPr bwMode="auto">
              <a:xfrm>
                <a:off x="1673252" y="393510"/>
                <a:ext cx="51539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_tradnl" sz="4400" b="1" dirty="0" smtClean="0">
                    <a:solidFill>
                      <a:prstClr val="black"/>
                    </a:solidFill>
                    <a:latin typeface="Arial" charset="0"/>
                  </a:rPr>
                  <a:t>Estimaciones de </a:t>
                </a:r>
                <a14:m>
                  <m:oMath xmlns:m="http://schemas.openxmlformats.org/officeDocument/2006/math">
                    <m:r>
                      <a:rPr lang="es-ES_tradnl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𝝈</m:t>
                    </m:r>
                  </m:oMath>
                </a14:m>
                <a:endParaRPr lang="es-ES_tradnl" sz="4400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6758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3252" y="393510"/>
                <a:ext cx="5153976" cy="769441"/>
              </a:xfrm>
              <a:prstGeom prst="rect">
                <a:avLst/>
              </a:prstGeom>
              <a:blipFill rotWithShape="1">
                <a:blip r:embed="rId3"/>
                <a:stretch>
                  <a:fillRect l="-4255" t="-16667" b="-365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588" name="Text Box 3"/>
              <p:cNvSpPr txBox="1">
                <a:spLocks noChangeArrowheads="1"/>
              </p:cNvSpPr>
              <p:nvPr/>
            </p:nvSpPr>
            <p:spPr bwMode="auto">
              <a:xfrm>
                <a:off x="395536" y="1412776"/>
                <a:ext cx="8128000" cy="48358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_tradnl" sz="4400" b="1" dirty="0" smtClean="0">
                    <a:solidFill>
                      <a:srgbClr val="000000"/>
                    </a:solidFill>
                    <a:latin typeface="Arial" charset="0"/>
                  </a:rPr>
                  <a:t>Para datos de subgrupos</a:t>
                </a:r>
              </a:p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ES_tradnl" sz="4400" b="1" dirty="0" smtClean="0">
                  <a:solidFill>
                    <a:srgbClr val="000000"/>
                  </a:solidFill>
                  <a:latin typeface="Arial" charset="0"/>
                </a:endParaRPr>
              </a:p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ES_tradnl" sz="4400" b="1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s-ES_tradnl" sz="4400" b="1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</m:acc>
                      <m:r>
                        <a:rPr lang="es-ES" sz="4400" b="1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sz="4400" b="1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s-ES" sz="4400" b="1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s-ES" sz="4400" b="1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</m:acc>
                        </m:num>
                        <m:den>
                          <m:r>
                            <a:rPr lang="es-ES" sz="4400" b="1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s-ES" sz="4400" b="1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s-ES" sz="4400" b="1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𝟏𝟐𝟖</m:t>
                          </m:r>
                        </m:den>
                      </m:f>
                    </m:oMath>
                  </m:oMathPara>
                </a14:m>
                <a:endParaRPr lang="es-ES" sz="4400" b="1" dirty="0" smtClean="0">
                  <a:solidFill>
                    <a:srgbClr val="000000"/>
                  </a:solidFill>
                  <a:latin typeface="Arial" charset="0"/>
                </a:endParaRPr>
              </a:p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ES" sz="4400" b="1" dirty="0" smtClean="0">
                  <a:solidFill>
                    <a:srgbClr val="000000"/>
                  </a:solidFill>
                  <a:latin typeface="Arial" charset="0"/>
                </a:endParaRPr>
              </a:p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" sz="4400" b="1" dirty="0" smtClean="0">
                    <a:solidFill>
                      <a:srgbClr val="000000"/>
                    </a:solidFill>
                    <a:latin typeface="Arial" charset="0"/>
                  </a:rPr>
                  <a:t>Para datos individuales</a:t>
                </a:r>
              </a:p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ES_tradnl" sz="4400" b="1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s-ES_tradnl" sz="4400" b="1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</m:acc>
                      <m:r>
                        <a:rPr lang="es-ES" sz="4400" b="1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s-ES" sz="4400" b="1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𝒔</m:t>
                      </m:r>
                    </m:oMath>
                  </m:oMathPara>
                </a14:m>
                <a:endParaRPr lang="es-ES_tradnl" sz="44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6758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412776"/>
                <a:ext cx="8128000" cy="4835876"/>
              </a:xfrm>
              <a:prstGeom prst="rect">
                <a:avLst/>
              </a:prstGeom>
              <a:blipFill rotWithShape="1">
                <a:blip r:embed="rId4"/>
                <a:stretch>
                  <a:fillRect l="-3076" t="-26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300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4EF29-14E3-4338-9E4A-070E81B99C8A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04813"/>
            <a:ext cx="8351838" cy="619283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dirty="0" smtClean="0">
                <a:latin typeface="Times New Roman" pitchFamily="18" charset="0"/>
              </a:rPr>
              <a:t>Ejercicio. </a:t>
            </a:r>
            <a:r>
              <a:rPr lang="es-ES_tradnl" sz="2400" dirty="0" smtClean="0">
                <a:latin typeface="Times New Roman" pitchFamily="18" charset="0"/>
              </a:rPr>
              <a:t> Un producto debe tener un % vol. de alcohol de 40%, con una tolerancia de ±5%. De los muestreos para evaluar la calidad se obtienen los siguientes datos: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400" dirty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400" dirty="0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400" dirty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400" dirty="0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400" dirty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400" dirty="0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400" dirty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400" dirty="0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400" dirty="0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_tradnl" sz="2400" dirty="0" smtClean="0">
                <a:latin typeface="Times New Roman" pitchFamily="18" charset="0"/>
              </a:rPr>
              <a:t>¿La  tendencia central es adecuada?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_tradnl" sz="2400" dirty="0" smtClean="0">
                <a:latin typeface="Times New Roman" pitchFamily="18" charset="0"/>
              </a:rPr>
              <a:t>Obtenga una aproximación de los límites reales, e interprete.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_tradnl" sz="2400" dirty="0" smtClean="0">
                <a:latin typeface="Times New Roman" pitchFamily="18" charset="0"/>
              </a:rPr>
              <a:t>Obtenga un histograma e interprételo.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s-ES_tradnl" sz="2400" dirty="0" smtClean="0">
                <a:latin typeface="Times New Roman" pitchFamily="18" charset="0"/>
              </a:rPr>
              <a:t>Conclusiones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929030"/>
              </p:ext>
            </p:extLst>
          </p:nvPr>
        </p:nvGraphicFramePr>
        <p:xfrm>
          <a:off x="899594" y="1340772"/>
          <a:ext cx="7128792" cy="3168770"/>
        </p:xfrm>
        <a:graphic>
          <a:graphicData uri="http://schemas.openxmlformats.org/drawingml/2006/table">
            <a:tbl>
              <a:tblPr/>
              <a:tblGrid>
                <a:gridCol w="1188132"/>
                <a:gridCol w="1188132"/>
                <a:gridCol w="1188132"/>
                <a:gridCol w="1188132"/>
                <a:gridCol w="1188132"/>
                <a:gridCol w="1188132"/>
              </a:tblGrid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41.77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43.59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77"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9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814</Words>
  <Application>Microsoft Office PowerPoint</Application>
  <PresentationFormat>Presentación en pantalla (4:3)</PresentationFormat>
  <Paragraphs>231</Paragraphs>
  <Slides>12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Vértice</vt:lpstr>
      <vt:lpstr>1_Tema de Office</vt:lpstr>
      <vt:lpstr>Imagen</vt:lpstr>
      <vt:lpstr>Ecuación</vt:lpstr>
      <vt:lpstr>Presentación de PowerPoint</vt:lpstr>
      <vt:lpstr>Presentación de PowerPoint</vt:lpstr>
      <vt:lpstr>Índices de Capacidad de Procesos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PORFIRIO</cp:lastModifiedBy>
  <cp:revision>16</cp:revision>
  <cp:lastPrinted>2012-04-26T00:06:03Z</cp:lastPrinted>
  <dcterms:created xsi:type="dcterms:W3CDTF">2012-04-20T03:22:56Z</dcterms:created>
  <dcterms:modified xsi:type="dcterms:W3CDTF">2012-04-26T00:12:27Z</dcterms:modified>
</cp:coreProperties>
</file>