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8"/>
  </p:notesMasterIdLst>
  <p:handoutMasterIdLst>
    <p:handoutMasterId r:id="rId19"/>
  </p:handoutMasterIdLst>
  <p:sldIdLst>
    <p:sldId id="335" r:id="rId2"/>
    <p:sldId id="336" r:id="rId3"/>
    <p:sldId id="337" r:id="rId4"/>
    <p:sldId id="338" r:id="rId5"/>
    <p:sldId id="339" r:id="rId6"/>
    <p:sldId id="340" r:id="rId7"/>
    <p:sldId id="341" r:id="rId8"/>
    <p:sldId id="354" r:id="rId9"/>
    <p:sldId id="356" r:id="rId10"/>
    <p:sldId id="358" r:id="rId11"/>
    <p:sldId id="359" r:id="rId12"/>
    <p:sldId id="361" r:id="rId13"/>
    <p:sldId id="355" r:id="rId14"/>
    <p:sldId id="357" r:id="rId15"/>
    <p:sldId id="342" r:id="rId16"/>
    <p:sldId id="349" r:id="rId17"/>
  </p:sldIdLst>
  <p:sldSz cx="9144000" cy="6858000" type="screen4x3"/>
  <p:notesSz cx="7086600" cy="9372600"/>
  <p:custDataLst>
    <p:tags r:id="rId20"/>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55"/>
  </p:normalViewPr>
  <p:slideViewPr>
    <p:cSldViewPr>
      <p:cViewPr varScale="1">
        <p:scale>
          <a:sx n="94" d="100"/>
          <a:sy n="94" d="100"/>
        </p:scale>
        <p:origin x="1616" y="18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550" y="-96"/>
      </p:cViewPr>
      <p:guideLst>
        <p:guide orient="horz" pos="2952"/>
        <p:guide pos="22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4014788" y="0"/>
            <a:ext cx="3070225" cy="468313"/>
          </a:xfrm>
          <a:prstGeom prst="rect">
            <a:avLst/>
          </a:prstGeom>
        </p:spPr>
        <p:txBody>
          <a:bodyPr vert="horz" lIns="91440" tIns="45720" rIns="91440" bIns="45720" rtlCol="0"/>
          <a:lstStyle>
            <a:lvl1pPr algn="r">
              <a:defRPr sz="1200"/>
            </a:lvl1pPr>
          </a:lstStyle>
          <a:p>
            <a:fld id="{C2B01D46-DF7B-43DC-93BA-57EDB3340BF3}" type="datetimeFigureOut">
              <a:rPr lang="es-MX" smtClean="0"/>
              <a:t>01/12/19</a:t>
            </a:fld>
            <a:endParaRPr lang="es-MX"/>
          </a:p>
        </p:txBody>
      </p:sp>
      <p:sp>
        <p:nvSpPr>
          <p:cNvPr id="4" name="3 Marcador de pie de página"/>
          <p:cNvSpPr>
            <a:spLocks noGrp="1"/>
          </p:cNvSpPr>
          <p:nvPr>
            <p:ph type="ftr" sz="quarter" idx="2"/>
          </p:nvPr>
        </p:nvSpPr>
        <p:spPr>
          <a:xfrm>
            <a:off x="0" y="8902700"/>
            <a:ext cx="3070225" cy="468313"/>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4014788" y="8902700"/>
            <a:ext cx="3070225" cy="468313"/>
          </a:xfrm>
          <a:prstGeom prst="rect">
            <a:avLst/>
          </a:prstGeom>
        </p:spPr>
        <p:txBody>
          <a:bodyPr vert="horz" lIns="91440" tIns="45720" rIns="91440" bIns="45720" rtlCol="0" anchor="b"/>
          <a:lstStyle>
            <a:lvl1pPr algn="r">
              <a:defRPr sz="1200"/>
            </a:lvl1pPr>
          </a:lstStyle>
          <a:p>
            <a:fld id="{917A6BCF-C5DC-4B0A-B78B-81E2443DF29B}" type="slidenum">
              <a:rPr lang="es-MX" smtClean="0"/>
              <a:t>‹Nº›</a:t>
            </a:fld>
            <a:endParaRPr lang="es-MX"/>
          </a:p>
        </p:txBody>
      </p:sp>
    </p:spTree>
    <p:extLst>
      <p:ext uri="{BB962C8B-B14F-4D97-AF65-F5344CB8AC3E}">
        <p14:creationId xmlns:p14="http://schemas.microsoft.com/office/powerpoint/2010/main" val="4084694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s-MX"/>
          </a:p>
        </p:txBody>
      </p:sp>
      <p:sp>
        <p:nvSpPr>
          <p:cNvPr id="3" name="2 Marcador de fecha"/>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2514BBD-075C-470B-9BD9-231A9536181E}" type="datetimeFigureOut">
              <a:rPr lang="es-MX" smtClean="0"/>
              <a:t>01/12/19</a:t>
            </a:fld>
            <a:endParaRPr lang="es-MX"/>
          </a:p>
        </p:txBody>
      </p:sp>
      <p:sp>
        <p:nvSpPr>
          <p:cNvPr id="4" name="3 Marcador de imagen de diapositiva"/>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s-MX"/>
          </a:p>
        </p:txBody>
      </p:sp>
      <p:sp>
        <p:nvSpPr>
          <p:cNvPr id="5" name="4 Marcador de notas"/>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FC241745-EC78-4FFF-9AE8-14ACE4690328}" type="slidenum">
              <a:rPr lang="es-MX" smtClean="0"/>
              <a:t>‹Nº›</a:t>
            </a:fld>
            <a:endParaRPr lang="es-MX"/>
          </a:p>
        </p:txBody>
      </p:sp>
    </p:spTree>
    <p:extLst>
      <p:ext uri="{BB962C8B-B14F-4D97-AF65-F5344CB8AC3E}">
        <p14:creationId xmlns:p14="http://schemas.microsoft.com/office/powerpoint/2010/main" val="1493077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B48E2FF-E876-49BB-8460-141F3A50E19C}" type="slidenum">
              <a:rPr lang="es-ES">
                <a:solidFill>
                  <a:prstClr val="black"/>
                </a:solidFill>
              </a:rPr>
              <a:pPr/>
              <a:t>3</a:t>
            </a:fld>
            <a:endParaRPr lang="es-ES">
              <a:solidFill>
                <a:prstClr val="black"/>
              </a:solidFill>
            </a:endParaRPr>
          </a:p>
        </p:txBody>
      </p:sp>
      <p:sp>
        <p:nvSpPr>
          <p:cNvPr id="136195" name="Rectangle 2"/>
          <p:cNvSpPr>
            <a:spLocks noGrp="1" noRot="1" noChangeAspect="1" noChangeArrowheads="1" noTextEdit="1"/>
          </p:cNvSpPr>
          <p:nvPr>
            <p:ph type="sldImg"/>
          </p:nvPr>
        </p:nvSpPr>
        <p:spPr>
          <a:xfrm>
            <a:off x="1223963" y="712788"/>
            <a:ext cx="4638675" cy="3479800"/>
          </a:xfrm>
          <a:ln/>
        </p:spPr>
      </p:sp>
      <p:sp>
        <p:nvSpPr>
          <p:cNvPr id="136196" name="Rectangle 3"/>
          <p:cNvSpPr>
            <a:spLocks noGrp="1" noChangeArrowheads="1"/>
          </p:cNvSpPr>
          <p:nvPr>
            <p:ph type="body" idx="1"/>
          </p:nvPr>
        </p:nvSpPr>
        <p:spPr>
          <a:xfrm>
            <a:off x="944880" y="4429308"/>
            <a:ext cx="5196840" cy="4274627"/>
          </a:xfrm>
          <a:noFill/>
          <a:ln/>
        </p:spPr>
        <p:txBody>
          <a:bodyPr lIns="92959" tIns="46480" rIns="92959" bIns="46480"/>
          <a:lstStyle/>
          <a:p>
            <a:pPr eaLnBrk="1" hangingPunct="1"/>
            <a:r>
              <a:rPr lang="es-ES_tradnl"/>
              <a:t>COMENTARIOS:</a:t>
            </a:r>
          </a:p>
          <a:p>
            <a:pPr eaLnBrk="1" hangingPunct="1">
              <a:lnSpc>
                <a:spcPct val="170000"/>
              </a:lnSpc>
            </a:pPr>
            <a:r>
              <a:rPr lang="es-ES_tradnl"/>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663337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C241745-EC78-4FFF-9AE8-14ACE4690328}"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1416450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AC276177-4735-42B5-B765-D867E7771537}" type="slidenum">
              <a:rPr lang="es-ES">
                <a:solidFill>
                  <a:prstClr val="black"/>
                </a:solidFill>
              </a:rPr>
              <a:pPr/>
              <a:t>5</a:t>
            </a:fld>
            <a:endParaRPr lang="es-ES">
              <a:solidFill>
                <a:prstClr val="black"/>
              </a:solidFill>
            </a:endParaRPr>
          </a:p>
        </p:txBody>
      </p:sp>
      <p:sp>
        <p:nvSpPr>
          <p:cNvPr id="137219" name="Rectangle 2"/>
          <p:cNvSpPr>
            <a:spLocks noGrp="1" noRot="1" noChangeAspect="1" noChangeArrowheads="1" noTextEdit="1"/>
          </p:cNvSpPr>
          <p:nvPr>
            <p:ph type="sldImg"/>
          </p:nvPr>
        </p:nvSpPr>
        <p:spPr>
          <a:xfrm>
            <a:off x="1223963" y="712788"/>
            <a:ext cx="4638675" cy="3479800"/>
          </a:xfrm>
          <a:ln/>
        </p:spPr>
      </p:sp>
      <p:sp>
        <p:nvSpPr>
          <p:cNvPr id="137220" name="Rectangle 3"/>
          <p:cNvSpPr>
            <a:spLocks noGrp="1" noChangeArrowheads="1"/>
          </p:cNvSpPr>
          <p:nvPr>
            <p:ph type="body" idx="1"/>
          </p:nvPr>
        </p:nvSpPr>
        <p:spPr>
          <a:xfrm>
            <a:off x="944880" y="4429308"/>
            <a:ext cx="5196840" cy="4274627"/>
          </a:xfrm>
          <a:noFill/>
          <a:ln/>
        </p:spPr>
        <p:txBody>
          <a:bodyPr lIns="92959" tIns="46480" rIns="92959" bIns="46480"/>
          <a:lstStyle/>
          <a:p>
            <a:pPr eaLnBrk="1" hangingPunct="1"/>
            <a:r>
              <a:rPr lang="es-ES_tradnl"/>
              <a:t>COMENTARIOS:</a:t>
            </a:r>
          </a:p>
          <a:p>
            <a:pPr eaLnBrk="1" hangingPunct="1">
              <a:lnSpc>
                <a:spcPct val="170000"/>
              </a:lnSpc>
            </a:pPr>
            <a:r>
              <a:rPr lang="es-ES_tradnl"/>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43381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63956" indent="-293831" eaLnBrk="0" hangingPunct="0">
              <a:defRPr>
                <a:solidFill>
                  <a:schemeClr val="tx1"/>
                </a:solidFill>
                <a:latin typeface="Arial" pitchFamily="34" charset="0"/>
              </a:defRPr>
            </a:lvl2pPr>
            <a:lvl3pPr marL="1175318" indent="-235065" eaLnBrk="0" hangingPunct="0">
              <a:defRPr>
                <a:solidFill>
                  <a:schemeClr val="tx1"/>
                </a:solidFill>
                <a:latin typeface="Arial" pitchFamily="34" charset="0"/>
              </a:defRPr>
            </a:lvl3pPr>
            <a:lvl4pPr marL="1645446" indent="-235065" eaLnBrk="0" hangingPunct="0">
              <a:defRPr>
                <a:solidFill>
                  <a:schemeClr val="tx1"/>
                </a:solidFill>
                <a:latin typeface="Arial" pitchFamily="34" charset="0"/>
              </a:defRPr>
            </a:lvl4pPr>
            <a:lvl5pPr marL="2115575" indent="-235065" eaLnBrk="0" hangingPunct="0">
              <a:defRPr>
                <a:solidFill>
                  <a:schemeClr val="tx1"/>
                </a:solidFill>
                <a:latin typeface="Arial" pitchFamily="34" charset="0"/>
              </a:defRPr>
            </a:lvl5pPr>
            <a:lvl6pPr marL="2585702" indent="-235065" eaLnBrk="0" fontAlgn="base" hangingPunct="0">
              <a:spcBef>
                <a:spcPct val="0"/>
              </a:spcBef>
              <a:spcAft>
                <a:spcPct val="0"/>
              </a:spcAft>
              <a:defRPr>
                <a:solidFill>
                  <a:schemeClr val="tx1"/>
                </a:solidFill>
                <a:latin typeface="Arial" pitchFamily="34" charset="0"/>
              </a:defRPr>
            </a:lvl6pPr>
            <a:lvl7pPr marL="3055830" indent="-235065" eaLnBrk="0" fontAlgn="base" hangingPunct="0">
              <a:spcBef>
                <a:spcPct val="0"/>
              </a:spcBef>
              <a:spcAft>
                <a:spcPct val="0"/>
              </a:spcAft>
              <a:defRPr>
                <a:solidFill>
                  <a:schemeClr val="tx1"/>
                </a:solidFill>
                <a:latin typeface="Arial" pitchFamily="34" charset="0"/>
              </a:defRPr>
            </a:lvl7pPr>
            <a:lvl8pPr marL="3525956" indent="-235065" eaLnBrk="0" fontAlgn="base" hangingPunct="0">
              <a:spcBef>
                <a:spcPct val="0"/>
              </a:spcBef>
              <a:spcAft>
                <a:spcPct val="0"/>
              </a:spcAft>
              <a:defRPr>
                <a:solidFill>
                  <a:schemeClr val="tx1"/>
                </a:solidFill>
                <a:latin typeface="Arial" pitchFamily="34" charset="0"/>
              </a:defRPr>
            </a:lvl8pPr>
            <a:lvl9pPr marL="3996086" indent="-235065" eaLnBrk="0" fontAlgn="base" hangingPunct="0">
              <a:spcBef>
                <a:spcPct val="0"/>
              </a:spcBef>
              <a:spcAft>
                <a:spcPct val="0"/>
              </a:spcAft>
              <a:defRPr>
                <a:solidFill>
                  <a:schemeClr val="tx1"/>
                </a:solidFill>
                <a:latin typeface="Arial" pitchFamily="34" charset="0"/>
              </a:defRPr>
            </a:lvl9pPr>
          </a:lstStyle>
          <a:p>
            <a:fld id="{A1B47104-1BE3-41BA-B87A-4728BBCE0257}" type="slidenum">
              <a:rPr lang="es-MX">
                <a:solidFill>
                  <a:prstClr val="black"/>
                </a:solidFill>
                <a:latin typeface="Times New Roman" pitchFamily="18" charset="0"/>
              </a:rPr>
              <a:pPr/>
              <a:t>6</a:t>
            </a:fld>
            <a:endParaRPr lang="es-MX">
              <a:solidFill>
                <a:prstClr val="black"/>
              </a:solidFill>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44880" y="4451985"/>
            <a:ext cx="5196840" cy="42176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dirty="0"/>
          </a:p>
        </p:txBody>
      </p:sp>
    </p:spTree>
    <p:extLst>
      <p:ext uri="{BB962C8B-B14F-4D97-AF65-F5344CB8AC3E}">
        <p14:creationId xmlns:p14="http://schemas.microsoft.com/office/powerpoint/2010/main" val="2418693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92AA8676-A8F7-4286-A96D-4045EB98BA5A}" type="slidenum">
              <a:rPr lang="es-ES">
                <a:solidFill>
                  <a:prstClr val="black"/>
                </a:solidFill>
              </a:rPr>
              <a:pPr/>
              <a:t>8</a:t>
            </a:fld>
            <a:endParaRPr lang="es-ES">
              <a:solidFill>
                <a:prstClr val="black"/>
              </a:solidFill>
            </a:endParaRPr>
          </a:p>
        </p:txBody>
      </p:sp>
      <p:sp>
        <p:nvSpPr>
          <p:cNvPr id="148483" name="Rectangle 2"/>
          <p:cNvSpPr>
            <a:spLocks noGrp="1" noRot="1" noChangeAspect="1" noChangeArrowheads="1" noTextEdit="1"/>
          </p:cNvSpPr>
          <p:nvPr>
            <p:ph type="sldImg"/>
          </p:nvPr>
        </p:nvSpPr>
        <p:spPr>
          <a:xfrm>
            <a:off x="1223963" y="712788"/>
            <a:ext cx="4638675" cy="3479800"/>
          </a:xfrm>
          <a:ln/>
        </p:spPr>
      </p:sp>
      <p:sp>
        <p:nvSpPr>
          <p:cNvPr id="148484" name="Rectangle 3"/>
          <p:cNvSpPr>
            <a:spLocks noGrp="1" noChangeArrowheads="1"/>
          </p:cNvSpPr>
          <p:nvPr>
            <p:ph type="body" idx="1"/>
          </p:nvPr>
        </p:nvSpPr>
        <p:spPr>
          <a:xfrm>
            <a:off x="943263" y="4429308"/>
            <a:ext cx="5200076" cy="4274627"/>
          </a:xfrm>
          <a:noFill/>
          <a:ln/>
        </p:spPr>
        <p:txBody>
          <a:bodyPr/>
          <a:lstStyle/>
          <a:p>
            <a:pPr eaLnBrk="1" hangingPunct="1"/>
            <a:endParaRPr lang="es-ES"/>
          </a:p>
        </p:txBody>
      </p:sp>
    </p:spTree>
    <p:extLst>
      <p:ext uri="{BB962C8B-B14F-4D97-AF65-F5344CB8AC3E}">
        <p14:creationId xmlns:p14="http://schemas.microsoft.com/office/powerpoint/2010/main" val="118617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pie de página"/>
          <p:cNvSpPr>
            <a:spLocks noGrp="1"/>
          </p:cNvSpPr>
          <p:nvPr>
            <p:ph type="ftr" sz="quarter" idx="10"/>
          </p:nvPr>
        </p:nvSpPr>
        <p:spPr/>
        <p:txBody>
          <a:bodyPr/>
          <a:lstStyle/>
          <a:p>
            <a:r>
              <a:rPr lang="es-MX"/>
              <a:t>PGG</a:t>
            </a:r>
          </a:p>
        </p:txBody>
      </p:sp>
      <p:sp>
        <p:nvSpPr>
          <p:cNvPr id="5" name="4 Marcador de número de diapositiva"/>
          <p:cNvSpPr>
            <a:spLocks noGrp="1"/>
          </p:cNvSpPr>
          <p:nvPr>
            <p:ph type="sldNum" sz="quarter" idx="11"/>
          </p:nvPr>
        </p:nvSpPr>
        <p:spPr/>
        <p:txBody>
          <a:bodyPr/>
          <a:lstStyle/>
          <a:p>
            <a:fld id="{457557EB-B507-42EC-8202-A96869623EC4}" type="slidenum">
              <a:rPr lang="es-MX" smtClean="0"/>
              <a:t>10</a:t>
            </a:fld>
            <a:endParaRPr lang="es-MX"/>
          </a:p>
        </p:txBody>
      </p:sp>
    </p:spTree>
    <p:extLst>
      <p:ext uri="{BB962C8B-B14F-4D97-AF65-F5344CB8AC3E}">
        <p14:creationId xmlns:p14="http://schemas.microsoft.com/office/powerpoint/2010/main" val="303713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B6C27A-9D12-49E6-AB93-E0B71F90C49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52515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3AA05133-EBC7-41E4-8B08-E170DD3CC93B}"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69647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1E1D746-5A26-4F70-9B09-3F1DCED6365A}"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413753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304800"/>
            <a:ext cx="77724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838200" y="1905000"/>
            <a:ext cx="7772400" cy="4114800"/>
          </a:xfrm>
        </p:spPr>
        <p:txBody>
          <a:bodyPr/>
          <a:lstStyle/>
          <a:p>
            <a:endParaRPr lang="es-MX"/>
          </a:p>
        </p:txBody>
      </p:sp>
      <p:sp>
        <p:nvSpPr>
          <p:cNvPr id="4" name="3 Marcador de fecha"/>
          <p:cNvSpPr>
            <a:spLocks noGrp="1"/>
          </p:cNvSpPr>
          <p:nvPr>
            <p:ph type="dt" sz="half" idx="10"/>
          </p:nvPr>
        </p:nvSpPr>
        <p:spPr>
          <a:xfrm>
            <a:off x="685800" y="6248400"/>
            <a:ext cx="1905000" cy="457200"/>
          </a:xfrm>
          <a:prstGeom prst="rect">
            <a:avLst/>
          </a:prstGeom>
        </p:spPr>
        <p:txBody>
          <a:bodyPr/>
          <a:lstStyle>
            <a:lvl1pPr>
              <a:defRPr/>
            </a:lvl1p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248400"/>
            <a:ext cx="2895600" cy="457200"/>
          </a:xfrm>
          <a:prstGeom prst="rect">
            <a:avLst/>
          </a:prstGeom>
        </p:spPr>
        <p:txBody>
          <a:bodyPr/>
          <a:lstStyle>
            <a:lvl1pPr>
              <a:defRPr/>
            </a:lvl1p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248400"/>
            <a:ext cx="1905000" cy="457200"/>
          </a:xfrm>
          <a:prstGeom prst="rect">
            <a:avLst/>
          </a:prstGeom>
        </p:spPr>
        <p:txBody>
          <a:bodyPr/>
          <a:lstStyle>
            <a:lvl1pPr>
              <a:defRPr/>
            </a:lvl1pPr>
          </a:lstStyle>
          <a:p>
            <a:fld id="{5A68A423-C04A-4C3B-A15E-AB6965B006C1}" type="slidenum">
              <a:rPr lang="es-ES">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91193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5B9D32A4-403E-45CA-82D7-259B458DDF8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29002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84872A-F9EA-4531-ADC7-3BDCC31BE9B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72263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9CD9C76-6DBA-49C3-82D2-EB900DAA788F}"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46405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BC452567-73F6-4790-9E5F-00B7436B3D1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422980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4F9D590-C9C8-4618-9DEA-30F67892A5CD}"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31980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srgbClr val="E7DEC9">
                  <a:shade val="50000"/>
                  <a:satMod val="200000"/>
                </a:srgb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5F1C05B0-4281-4925-A89C-6BC0BB085818}"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9409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54F1FA10-06F4-45B8-8871-3B8FB4895695}"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348785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4B6A153-DC85-4443-929E-1CBFEAC2BCEC}"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62273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7" name="6 CuadroTexto"/>
          <p:cNvSpPr txBox="1"/>
          <p:nvPr userDrawn="1"/>
        </p:nvSpPr>
        <p:spPr>
          <a:xfrm>
            <a:off x="714348" y="6335933"/>
            <a:ext cx="2000264" cy="307777"/>
          </a:xfrm>
          <a:prstGeom prst="rect">
            <a:avLst/>
          </a:prstGeom>
          <a:noFill/>
        </p:spPr>
        <p:txBody>
          <a:bodyPr wrap="square" rtlCol="0">
            <a:spAutoFit/>
          </a:bodyPr>
          <a:lstStyle/>
          <a:p>
            <a:r>
              <a:rPr lang="es-MX" sz="1400" dirty="0">
                <a:solidFill>
                  <a:prstClr val="black"/>
                </a:solidFill>
              </a:rPr>
              <a:t>PGG  </a:t>
            </a:r>
          </a:p>
        </p:txBody>
      </p:sp>
      <p:sp>
        <p:nvSpPr>
          <p:cNvPr id="8" name="7 CuadroTexto"/>
          <p:cNvSpPr txBox="1"/>
          <p:nvPr userDrawn="1"/>
        </p:nvSpPr>
        <p:spPr>
          <a:xfrm>
            <a:off x="6500826" y="6335933"/>
            <a:ext cx="2000264" cy="307777"/>
          </a:xfrm>
          <a:prstGeom prst="rect">
            <a:avLst/>
          </a:prstGeom>
          <a:noFill/>
        </p:spPr>
        <p:txBody>
          <a:bodyPr wrap="square" rtlCol="0">
            <a:spAutoFit/>
          </a:bodyPr>
          <a:lstStyle/>
          <a:p>
            <a:pPr algn="r"/>
            <a:fld id="{3E06FE69-5F7E-439F-A4E2-5FA4BC949AF0}" type="slidenum">
              <a:rPr lang="es-MX" sz="1400" smtClean="0">
                <a:solidFill>
                  <a:prstClr val="black"/>
                </a:solidFill>
              </a:rPr>
              <a:pPr algn="r"/>
              <a:t>‹Nº›</a:t>
            </a:fld>
            <a:endParaRPr lang="es-MX" sz="1400" dirty="0">
              <a:solidFill>
                <a:prstClr val="black"/>
              </a:solidFill>
            </a:endParaRPr>
          </a:p>
        </p:txBody>
      </p:sp>
      <p:cxnSp>
        <p:nvCxnSpPr>
          <p:cNvPr id="10" name="9 Conector recto"/>
          <p:cNvCxnSpPr/>
          <p:nvPr userDrawn="1"/>
        </p:nvCxnSpPr>
        <p:spPr>
          <a:xfrm>
            <a:off x="500034" y="6334345"/>
            <a:ext cx="82153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47908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nvestigadorcientifico.blogspot.com/2010/04/el-muestreo-estadistico.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75656" y="260648"/>
            <a:ext cx="62646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400">
                <a:solidFill>
                  <a:schemeClr val="bg1"/>
                </a:solidFill>
                <a:latin typeface="Univers" pitchFamily="34" charset="0"/>
              </a:defRPr>
            </a:lvl1pPr>
            <a:lvl2pPr marL="742950" indent="-285750">
              <a:defRPr sz="4400">
                <a:solidFill>
                  <a:schemeClr val="bg1"/>
                </a:solidFill>
                <a:latin typeface="Univers" pitchFamily="34" charset="0"/>
              </a:defRPr>
            </a:lvl2pPr>
            <a:lvl3pPr marL="1143000" indent="-228600">
              <a:defRPr sz="4400">
                <a:solidFill>
                  <a:schemeClr val="bg1"/>
                </a:solidFill>
                <a:latin typeface="Univers" pitchFamily="34" charset="0"/>
              </a:defRPr>
            </a:lvl3pPr>
            <a:lvl4pPr marL="1600200" indent="-228600">
              <a:defRPr sz="4400">
                <a:solidFill>
                  <a:schemeClr val="bg1"/>
                </a:solidFill>
                <a:latin typeface="Univers" pitchFamily="34" charset="0"/>
              </a:defRPr>
            </a:lvl4pPr>
            <a:lvl5pPr marL="2057400" indent="-228600">
              <a:defRPr sz="4400">
                <a:solidFill>
                  <a:schemeClr val="bg1"/>
                </a:solidFill>
                <a:latin typeface="Univers" pitchFamily="34" charset="0"/>
              </a:defRPr>
            </a:lvl5pPr>
            <a:lvl6pPr marL="2514600" indent="-228600" eaLnBrk="0" fontAlgn="base" hangingPunct="0">
              <a:spcBef>
                <a:spcPct val="0"/>
              </a:spcBef>
              <a:spcAft>
                <a:spcPct val="0"/>
              </a:spcAft>
              <a:defRPr sz="4400">
                <a:solidFill>
                  <a:schemeClr val="bg1"/>
                </a:solidFill>
                <a:latin typeface="Univers" pitchFamily="34" charset="0"/>
              </a:defRPr>
            </a:lvl6pPr>
            <a:lvl7pPr marL="2971800" indent="-228600" eaLnBrk="0" fontAlgn="base" hangingPunct="0">
              <a:spcBef>
                <a:spcPct val="0"/>
              </a:spcBef>
              <a:spcAft>
                <a:spcPct val="0"/>
              </a:spcAft>
              <a:defRPr sz="4400">
                <a:solidFill>
                  <a:schemeClr val="bg1"/>
                </a:solidFill>
                <a:latin typeface="Univers" pitchFamily="34" charset="0"/>
              </a:defRPr>
            </a:lvl7pPr>
            <a:lvl8pPr marL="3429000" indent="-228600" eaLnBrk="0" fontAlgn="base" hangingPunct="0">
              <a:spcBef>
                <a:spcPct val="0"/>
              </a:spcBef>
              <a:spcAft>
                <a:spcPct val="0"/>
              </a:spcAft>
              <a:defRPr sz="4400">
                <a:solidFill>
                  <a:schemeClr val="bg1"/>
                </a:solidFill>
                <a:latin typeface="Univers" pitchFamily="34" charset="0"/>
              </a:defRPr>
            </a:lvl8pPr>
            <a:lvl9pPr marL="3886200" indent="-228600" eaLnBrk="0" fontAlgn="base" hangingPunct="0">
              <a:spcBef>
                <a:spcPct val="0"/>
              </a:spcBef>
              <a:spcAft>
                <a:spcPct val="0"/>
              </a:spcAft>
              <a:defRPr sz="4400">
                <a:solidFill>
                  <a:schemeClr val="bg1"/>
                </a:solidFill>
                <a:latin typeface="Univers" pitchFamily="34" charset="0"/>
              </a:defRPr>
            </a:lvl9pPr>
          </a:lstStyle>
          <a:p>
            <a:pPr algn="ctr" fontAlgn="base">
              <a:spcBef>
                <a:spcPct val="0"/>
              </a:spcBef>
              <a:spcAft>
                <a:spcPct val="0"/>
              </a:spcAft>
            </a:pPr>
            <a:r>
              <a:rPr lang="es-MX" sz="28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de procesos</a:t>
            </a:r>
          </a:p>
        </p:txBody>
      </p:sp>
      <p:graphicFrame>
        <p:nvGraphicFramePr>
          <p:cNvPr id="3075" name="Object 4"/>
          <p:cNvGraphicFramePr>
            <a:graphicFrameLocks noChangeAspect="1"/>
          </p:cNvGraphicFramePr>
          <p:nvPr>
            <p:extLst>
              <p:ext uri="{D42A27DB-BD31-4B8C-83A1-F6EECF244321}">
                <p14:modId xmlns:p14="http://schemas.microsoft.com/office/powerpoint/2010/main" val="2501114145"/>
              </p:ext>
            </p:extLst>
          </p:nvPr>
        </p:nvGraphicFramePr>
        <p:xfrm>
          <a:off x="214282" y="4365104"/>
          <a:ext cx="1357322" cy="1789197"/>
        </p:xfrm>
        <a:graphic>
          <a:graphicData uri="http://schemas.openxmlformats.org/presentationml/2006/ole">
            <mc:AlternateContent xmlns:mc="http://schemas.openxmlformats.org/markup-compatibility/2006">
              <mc:Choice xmlns:v="urn:schemas-microsoft-com:vml" Requires="v">
                <p:oleObj spid="_x0000_s5152" name="Imagen" r:id="rId3" imgW="1096200" imgH="3414960" progId="">
                  <p:embed/>
                </p:oleObj>
              </mc:Choice>
              <mc:Fallback>
                <p:oleObj name="Imagen" r:id="rId3" imgW="1096200" imgH="34149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4365104"/>
                        <a:ext cx="1357322" cy="17891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2" descr="https://encrypted-tbn1.gstatic.com/images?q=tbn:ANd9GcQnXXEunFEnA6fiBUADRebIZU8eZnBrsqyaZFBnyjaObVBLjsv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119" y="1124744"/>
            <a:ext cx="6283234" cy="356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03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3506" y="533317"/>
            <a:ext cx="8760981" cy="2462213"/>
          </a:xfrm>
          <a:prstGeom prst="rect">
            <a:avLst/>
          </a:prstGeom>
          <a:noFill/>
        </p:spPr>
        <p:txBody>
          <a:bodyPr wrap="square" rtlCol="0">
            <a:spAutoFit/>
          </a:bodyPr>
          <a:lstStyle/>
          <a:p>
            <a:pPr algn="just"/>
            <a:r>
              <a:rPr lang="es-MX" sz="2200" b="1" dirty="0">
                <a:solidFill>
                  <a:srgbClr val="0070C0"/>
                </a:solidFill>
                <a:latin typeface="Arial" panose="020B0604020202020204" pitchFamily="34" charset="0"/>
                <a:cs typeface="Arial" panose="020B0604020202020204" pitchFamily="34" charset="0"/>
              </a:rPr>
              <a:t>En el estudio de control de calidad de un medicamento, se presenta los resultados  del ensayo de valoración, expresados  como % Sobre el Valor Declarado (%SVD). Según la Farmacopea establece que este valor debe estar contenido entre 92-108%. Para verificarlo  analizaron  cierta cantidad de comprimidos del medicamento, y los resultados se muestran a continuación.</a:t>
            </a:r>
          </a:p>
        </p:txBody>
      </p:sp>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4221088"/>
            <a:ext cx="2123728" cy="1738374"/>
          </a:xfrm>
          <a:prstGeom prst="rect">
            <a:avLst/>
          </a:prstGeom>
        </p:spPr>
      </p:pic>
      <p:sp>
        <p:nvSpPr>
          <p:cNvPr id="2" name="CuadroTexto 1"/>
          <p:cNvSpPr txBox="1"/>
          <p:nvPr/>
        </p:nvSpPr>
        <p:spPr>
          <a:xfrm>
            <a:off x="284223" y="100082"/>
            <a:ext cx="4489755" cy="461665"/>
          </a:xfrm>
          <a:prstGeom prst="rect">
            <a:avLst/>
          </a:prstGeom>
          <a:noFill/>
        </p:spPr>
        <p:txBody>
          <a:bodyPr wrap="none" rtlCol="0">
            <a:spAutoFit/>
          </a:bodyPr>
          <a:lstStyle/>
          <a:p>
            <a:r>
              <a:rPr lang="es-MX" sz="2400" b="1" dirty="0">
                <a:solidFill>
                  <a:srgbClr val="FF0000"/>
                </a:solidFill>
              </a:rPr>
              <a:t>Ejemplo.   Capacidad de Procesos</a:t>
            </a:r>
          </a:p>
        </p:txBody>
      </p:sp>
      <p:graphicFrame>
        <p:nvGraphicFramePr>
          <p:cNvPr id="7" name="Tabla 6"/>
          <p:cNvGraphicFramePr>
            <a:graphicFrameLocks noGrp="1"/>
          </p:cNvGraphicFramePr>
          <p:nvPr/>
        </p:nvGraphicFramePr>
        <p:xfrm>
          <a:off x="3275856" y="2636912"/>
          <a:ext cx="4824534" cy="3657600"/>
        </p:xfrm>
        <a:graphic>
          <a:graphicData uri="http://schemas.openxmlformats.org/drawingml/2006/table">
            <a:tbl>
              <a:tblPr/>
              <a:tblGrid>
                <a:gridCol w="1608178">
                  <a:extLst>
                    <a:ext uri="{9D8B030D-6E8A-4147-A177-3AD203B41FA5}">
                      <a16:colId xmlns:a16="http://schemas.microsoft.com/office/drawing/2014/main" val="1273813594"/>
                    </a:ext>
                  </a:extLst>
                </a:gridCol>
                <a:gridCol w="1608178">
                  <a:extLst>
                    <a:ext uri="{9D8B030D-6E8A-4147-A177-3AD203B41FA5}">
                      <a16:colId xmlns:a16="http://schemas.microsoft.com/office/drawing/2014/main" val="3507633907"/>
                    </a:ext>
                  </a:extLst>
                </a:gridCol>
                <a:gridCol w="1608178">
                  <a:extLst>
                    <a:ext uri="{9D8B030D-6E8A-4147-A177-3AD203B41FA5}">
                      <a16:colId xmlns:a16="http://schemas.microsoft.com/office/drawing/2014/main" val="977287504"/>
                    </a:ext>
                  </a:extLst>
                </a:gridCol>
              </a:tblGrid>
              <a:tr h="365760">
                <a:tc>
                  <a:txBody>
                    <a:bodyPr/>
                    <a:lstStyle/>
                    <a:p>
                      <a:pPr algn="r" rtl="0" fontAlgn="b"/>
                      <a:r>
                        <a:rPr lang="es-MX" sz="2200" b="1" i="0" u="none" strike="noStrike" dirty="0">
                          <a:solidFill>
                            <a:srgbClr val="0070C0"/>
                          </a:solidFill>
                          <a:effectLst/>
                          <a:latin typeface="Calibri" panose="020F0502020204030204" pitchFamily="34" charset="0"/>
                        </a:rPr>
                        <a:t>95.21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102.08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100.66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755479"/>
                  </a:ext>
                </a:extLst>
              </a:tr>
              <a:tr h="365760">
                <a:tc>
                  <a:txBody>
                    <a:bodyPr/>
                    <a:lstStyle/>
                    <a:p>
                      <a:pPr algn="r" rtl="0" fontAlgn="b"/>
                      <a:r>
                        <a:rPr lang="es-MX" sz="2200" b="1" i="0" u="none" strike="noStrike">
                          <a:solidFill>
                            <a:srgbClr val="0070C0"/>
                          </a:solidFill>
                          <a:effectLst/>
                          <a:latin typeface="Calibri" panose="020F0502020204030204" pitchFamily="34" charset="0"/>
                        </a:rPr>
                        <a:t>99.21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98.62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680314"/>
                  </a:ext>
                </a:extLst>
              </a:tr>
              <a:tr h="365760">
                <a:tc>
                  <a:txBody>
                    <a:bodyPr/>
                    <a:lstStyle/>
                    <a:p>
                      <a:pPr algn="r" rtl="0" fontAlgn="b"/>
                      <a:r>
                        <a:rPr lang="es-MX" sz="2200" b="1" i="0" u="none" strike="noStrike">
                          <a:solidFill>
                            <a:srgbClr val="0070C0"/>
                          </a:solidFill>
                          <a:effectLst/>
                          <a:latin typeface="Calibri" panose="020F0502020204030204" pitchFamily="34" charset="0"/>
                        </a:rPr>
                        <a:t>93.42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103.91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154793"/>
                  </a:ext>
                </a:extLst>
              </a:tr>
              <a:tr h="365760">
                <a:tc>
                  <a:txBody>
                    <a:bodyPr/>
                    <a:lstStyle/>
                    <a:p>
                      <a:pPr algn="r" rtl="0" fontAlgn="b"/>
                      <a:r>
                        <a:rPr lang="es-MX" sz="2200" b="1" i="0" u="none" strike="noStrike">
                          <a:solidFill>
                            <a:srgbClr val="0070C0"/>
                          </a:solidFill>
                          <a:effectLst/>
                          <a:latin typeface="Calibri" panose="020F0502020204030204" pitchFamily="34" charset="0"/>
                        </a:rPr>
                        <a:t>95.76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95.29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93.19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8847399"/>
                  </a:ext>
                </a:extLst>
              </a:tr>
              <a:tr h="365760">
                <a:tc>
                  <a:txBody>
                    <a:bodyPr/>
                    <a:lstStyle/>
                    <a:p>
                      <a:pPr algn="r" rtl="0" fontAlgn="b"/>
                      <a:r>
                        <a:rPr lang="es-MX" sz="2200" b="1" i="0" u="none" strike="noStrike">
                          <a:solidFill>
                            <a:srgbClr val="0070C0"/>
                          </a:solidFill>
                          <a:effectLst/>
                          <a:latin typeface="Calibri" panose="020F0502020204030204" pitchFamily="34" charset="0"/>
                        </a:rPr>
                        <a:t>93.33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89.82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106.34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58844"/>
                  </a:ext>
                </a:extLst>
              </a:tr>
              <a:tr h="365760">
                <a:tc>
                  <a:txBody>
                    <a:bodyPr/>
                    <a:lstStyle/>
                    <a:p>
                      <a:pPr algn="r" rtl="0" fontAlgn="b"/>
                      <a:r>
                        <a:rPr lang="es-MX" sz="2200" b="1" i="0" u="none" strike="noStrike">
                          <a:solidFill>
                            <a:srgbClr val="0070C0"/>
                          </a:solidFill>
                          <a:effectLst/>
                          <a:latin typeface="Calibri" panose="020F0502020204030204" pitchFamily="34" charset="0"/>
                        </a:rPr>
                        <a:t>91.87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106.55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047515"/>
                  </a:ext>
                </a:extLst>
              </a:tr>
              <a:tr h="365760">
                <a:tc>
                  <a:txBody>
                    <a:bodyPr/>
                    <a:lstStyle/>
                    <a:p>
                      <a:pPr algn="r" rtl="0" fontAlgn="b"/>
                      <a:r>
                        <a:rPr lang="es-MX" sz="2200" b="1" i="0" u="none" strike="noStrike">
                          <a:solidFill>
                            <a:srgbClr val="0070C0"/>
                          </a:solidFill>
                          <a:effectLst/>
                          <a:latin typeface="Calibri" panose="020F0502020204030204" pitchFamily="34" charset="0"/>
                        </a:rPr>
                        <a:t>99.46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97.40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25825"/>
                  </a:ext>
                </a:extLst>
              </a:tr>
              <a:tr h="365760">
                <a:tc>
                  <a:txBody>
                    <a:bodyPr/>
                    <a:lstStyle/>
                    <a:p>
                      <a:pPr algn="r" rtl="0" fontAlgn="b"/>
                      <a:r>
                        <a:rPr lang="es-MX" sz="2200" b="1" i="0" u="none" strike="noStrike">
                          <a:solidFill>
                            <a:srgbClr val="0070C0"/>
                          </a:solidFill>
                          <a:effectLst/>
                          <a:latin typeface="Calibri" panose="020F0502020204030204" pitchFamily="34" charset="0"/>
                        </a:rPr>
                        <a:t>100.57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93.45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531436"/>
                  </a:ext>
                </a:extLst>
              </a:tr>
              <a:tr h="365760">
                <a:tc>
                  <a:txBody>
                    <a:bodyPr/>
                    <a:lstStyle/>
                    <a:p>
                      <a:pPr algn="r" rtl="0" fontAlgn="b"/>
                      <a:r>
                        <a:rPr lang="es-MX" sz="2200" b="1" i="0" u="none" strike="noStrike">
                          <a:solidFill>
                            <a:srgbClr val="0070C0"/>
                          </a:solidFill>
                          <a:effectLst/>
                          <a:latin typeface="Calibri" panose="020F0502020204030204" pitchFamily="34" charset="0"/>
                        </a:rPr>
                        <a:t>103.36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102.66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120203"/>
                  </a:ext>
                </a:extLst>
              </a:tr>
              <a:tr h="365760">
                <a:tc>
                  <a:txBody>
                    <a:bodyPr/>
                    <a:lstStyle/>
                    <a:p>
                      <a:pPr algn="r" rtl="0" fontAlgn="b"/>
                      <a:r>
                        <a:rPr lang="es-MX" sz="2200" b="1" i="0" u="none" strike="noStrike">
                          <a:solidFill>
                            <a:srgbClr val="0070C0"/>
                          </a:solidFill>
                          <a:effectLst/>
                          <a:latin typeface="Calibri" panose="020F0502020204030204" pitchFamily="34" charset="0"/>
                        </a:rPr>
                        <a:t>91.88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2200" b="1" i="0" u="none" strike="noStrike">
                          <a:solidFill>
                            <a:srgbClr val="0070C0"/>
                          </a:solidFill>
                          <a:effectLst/>
                          <a:latin typeface="Calibri" panose="020F0502020204030204" pitchFamily="34" charset="0"/>
                        </a:rPr>
                        <a:t>97.21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260967"/>
                  </a:ext>
                </a:extLst>
              </a:tr>
            </a:tbl>
          </a:graphicData>
        </a:graphic>
      </p:graphicFrame>
    </p:spTree>
    <p:extLst>
      <p:ext uri="{BB962C8B-B14F-4D97-AF65-F5344CB8AC3E}">
        <p14:creationId xmlns:p14="http://schemas.microsoft.com/office/powerpoint/2010/main" val="14021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87624" y="147990"/>
            <a:ext cx="6696744" cy="430887"/>
          </a:xfrm>
          <a:prstGeom prst="rect">
            <a:avLst/>
          </a:prstGeom>
          <a:noFill/>
        </p:spPr>
        <p:txBody>
          <a:bodyPr wrap="square" rtlCol="0">
            <a:spAutoFit/>
          </a:bodyPr>
          <a:lstStyle/>
          <a:p>
            <a:pPr algn="ctr"/>
            <a:r>
              <a:rPr lang="es-MX" sz="2200" b="1" dirty="0">
                <a:solidFill>
                  <a:srgbClr val="C0504D">
                    <a:lumMod val="75000"/>
                  </a:srgbClr>
                </a:solidFill>
              </a:rPr>
              <a:t>Resultados de la estadística descriptiva</a:t>
            </a:r>
          </a:p>
        </p:txBody>
      </p:sp>
      <p:pic>
        <p:nvPicPr>
          <p:cNvPr id="52226" name="Picture 2" descr="http://1.bp.blogspot.com/_MigjxNa70co/S9eq2oCl0DI/AAAAAAAAApM/kYCkR9dsPjU/s1600/VGA_IN~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578" y="857232"/>
            <a:ext cx="1986963" cy="32404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nvGraphicFramePr>
        <p:xfrm>
          <a:off x="395536" y="980728"/>
          <a:ext cx="5112568" cy="4837430"/>
        </p:xfrm>
        <a:graphic>
          <a:graphicData uri="http://schemas.openxmlformats.org/drawingml/2006/table">
            <a:tbl>
              <a:tblPr/>
              <a:tblGrid>
                <a:gridCol w="3571513">
                  <a:extLst>
                    <a:ext uri="{9D8B030D-6E8A-4147-A177-3AD203B41FA5}">
                      <a16:colId xmlns:a16="http://schemas.microsoft.com/office/drawing/2014/main" val="42306695"/>
                    </a:ext>
                  </a:extLst>
                </a:gridCol>
                <a:gridCol w="1541055">
                  <a:extLst>
                    <a:ext uri="{9D8B030D-6E8A-4147-A177-3AD203B41FA5}">
                      <a16:colId xmlns:a16="http://schemas.microsoft.com/office/drawing/2014/main" val="3054825978"/>
                    </a:ext>
                  </a:extLst>
                </a:gridCol>
              </a:tblGrid>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Recuento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632714"/>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Promedio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97.7648</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4763"/>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Mediana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97.4</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38106"/>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Moda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418487"/>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Varianza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22.5523</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994117"/>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Desviación Estándar</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4.74893</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911181"/>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Coeficiente de Variación</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4.8575%</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9477839"/>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Mínimo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89.82</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098208"/>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Máximo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106.55</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073449"/>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Rango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16.73</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55174"/>
                  </a:ext>
                </a:extLst>
              </a:tr>
              <a:tr h="35450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Cuartil Inferior</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93.42</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852273"/>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Cuartil Superior</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100.66</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802244"/>
                  </a:ext>
                </a:extLst>
              </a:tr>
              <a:tr h="354501">
                <a:tc>
                  <a:txBody>
                    <a:bodyPr/>
                    <a:lstStyle/>
                    <a:p>
                      <a:pPr>
                        <a:lnSpc>
                          <a:spcPct val="107000"/>
                        </a:lnSpc>
                        <a:spcAft>
                          <a:spcPts val="0"/>
                        </a:spcAft>
                      </a:pPr>
                      <a:r>
                        <a:rPr lang="es-MX"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Rango Intercuartílico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7.24</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2596" marR="22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796076"/>
                  </a:ext>
                </a:extLst>
              </a:tr>
            </a:tbl>
          </a:graphicData>
        </a:graphic>
      </p:graphicFrame>
    </p:spTree>
    <p:extLst>
      <p:ext uri="{BB962C8B-B14F-4D97-AF65-F5344CB8AC3E}">
        <p14:creationId xmlns:p14="http://schemas.microsoft.com/office/powerpoint/2010/main" val="1752706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AC39DCC-7237-3C47-AC4E-0AFFA1B66ED6}"/>
              </a:ext>
            </a:extLst>
          </p:cNvPr>
          <p:cNvSpPr/>
          <p:nvPr/>
        </p:nvSpPr>
        <p:spPr>
          <a:xfrm>
            <a:off x="941053" y="5733256"/>
            <a:ext cx="7776864" cy="461665"/>
          </a:xfrm>
          <a:prstGeom prst="rect">
            <a:avLst/>
          </a:prstGeom>
        </p:spPr>
        <p:txBody>
          <a:bodyPr wrap="square">
            <a:spAutoFit/>
          </a:bodyPr>
          <a:lstStyle/>
          <a:p>
            <a:r>
              <a:rPr lang="es-MX" sz="2400" b="1" dirty="0">
                <a:solidFill>
                  <a:srgbClr val="FF0000"/>
                </a:solidFill>
              </a:rPr>
              <a:t>PROCESO INCAPAZ DE CUMPLIR CON LAS ESPECIFICACIONES</a:t>
            </a:r>
          </a:p>
        </p:txBody>
      </p:sp>
      <p:pic>
        <p:nvPicPr>
          <p:cNvPr id="4" name="Imagen 3">
            <a:extLst>
              <a:ext uri="{FF2B5EF4-FFF2-40B4-BE49-F238E27FC236}">
                <a16:creationId xmlns:a16="http://schemas.microsoft.com/office/drawing/2014/main" id="{92CB4347-1244-3F4C-AB4F-90B7DF21B796}"/>
              </a:ext>
            </a:extLst>
          </p:cNvPr>
          <p:cNvPicPr>
            <a:picLocks noChangeAspect="1"/>
          </p:cNvPicPr>
          <p:nvPr/>
        </p:nvPicPr>
        <p:blipFill>
          <a:blip r:embed="rId2"/>
          <a:stretch>
            <a:fillRect/>
          </a:stretch>
        </p:blipFill>
        <p:spPr>
          <a:xfrm>
            <a:off x="179512" y="404664"/>
            <a:ext cx="8538405" cy="5169569"/>
          </a:xfrm>
          <a:prstGeom prst="rect">
            <a:avLst/>
          </a:prstGeom>
        </p:spPr>
      </p:pic>
    </p:spTree>
    <p:extLst>
      <p:ext uri="{BB962C8B-B14F-4D97-AF65-F5344CB8AC3E}">
        <p14:creationId xmlns:p14="http://schemas.microsoft.com/office/powerpoint/2010/main" val="356879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79512" y="188640"/>
                <a:ext cx="8568952" cy="6186309"/>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Los índices a corto plazo (</a:t>
                </a:r>
                <a:r>
                  <a:rPr lang="es-MX" sz="2400" b="1" dirty="0" err="1">
                    <a:solidFill>
                      <a:srgbClr val="002060"/>
                    </a:solidFill>
                    <a:latin typeface="Arial" panose="020B0604020202020204" pitchFamily="34" charset="0"/>
                    <a:cs typeface="Arial" panose="020B0604020202020204" pitchFamily="34" charset="0"/>
                  </a:rPr>
                  <a:t>Cp</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Cpl</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Cpu</a:t>
                </a:r>
                <a:r>
                  <a:rPr lang="es-MX" sz="2400" b="1" dirty="0">
                    <a:solidFill>
                      <a:srgbClr val="002060"/>
                    </a:solidFill>
                    <a:latin typeface="Arial" panose="020B0604020202020204" pitchFamily="34" charset="0"/>
                    <a:cs typeface="Arial" panose="020B0604020202020204" pitchFamily="34" charset="0"/>
                  </a:rPr>
                  <a:t> y Cpk) representan el nivel potencial de desempeño que podría obtener su proceso si fuesen eliminadas todas las causas especiales. Se calculan utilizando la variación dentro de subgrupos, es decir </a:t>
                </a:r>
                <a:r>
                  <a:rPr lang="es-ES_tradnl" sz="2400" b="1" i="1" dirty="0">
                    <a:solidFill>
                      <a:srgbClr val="002060"/>
                    </a:solidFill>
                    <a:latin typeface="Cambria Math" panose="02040503050406030204" pitchFamily="18" charset="0"/>
                  </a:rPr>
                  <a:t>Mediante rangos de subgrupos.</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Los índices a largo plazo (</a:t>
                </a:r>
                <a:r>
                  <a:rPr lang="es-MX" sz="2400" b="1" dirty="0" err="1">
                    <a:solidFill>
                      <a:srgbClr val="002060"/>
                    </a:solidFill>
                    <a:latin typeface="Arial" panose="020B0604020202020204" pitchFamily="34" charset="0"/>
                    <a:cs typeface="Arial" panose="020B0604020202020204" pitchFamily="34" charset="0"/>
                  </a:rPr>
                  <a:t>Pp</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Ppl</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Ppu</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Ppk</a:t>
                </a:r>
                <a:r>
                  <a:rPr lang="es-MX" sz="2400" b="1" dirty="0">
                    <a:solidFill>
                      <a:srgbClr val="002060"/>
                    </a:solidFill>
                    <a:latin typeface="Arial" panose="020B0604020202020204" pitchFamily="34" charset="0"/>
                    <a:cs typeface="Arial" panose="020B0604020202020204" pitchFamily="34" charset="0"/>
                  </a:rPr>
                  <a:t>) representan la capacidad real de su proceso, o cómo su proceso está funcionando realmente en relación con los límites de especificación. Se calculan utilizando la desviación estándar, es decir </a:t>
                </a:r>
                <a14:m>
                  <m:oMath xmlns:m="http://schemas.openxmlformats.org/officeDocument/2006/math">
                    <m:acc>
                      <m:accPr>
                        <m:chr m:val="̂"/>
                        <m:ctrlPr>
                          <a:rPr lang="es-ES_tradnl" sz="2400" b="1" i="1">
                            <a:solidFill>
                              <a:srgbClr val="002060"/>
                            </a:solidFill>
                            <a:latin typeface="Cambria Math" panose="02040503050406030204" pitchFamily="18" charset="0"/>
                          </a:rPr>
                        </m:ctrlPr>
                      </m:accPr>
                      <m:e>
                        <m:r>
                          <a:rPr lang="es-ES_tradnl" sz="2400" b="1" i="1">
                            <a:solidFill>
                              <a:srgbClr val="002060"/>
                            </a:solidFill>
                            <a:latin typeface="Cambria Math"/>
                            <a:ea typeface="Cambria Math"/>
                          </a:rPr>
                          <m:t>𝝈</m:t>
                        </m:r>
                      </m:e>
                    </m:acc>
                    <m:r>
                      <a:rPr lang="es-ES" sz="2400" b="1" i="1">
                        <a:solidFill>
                          <a:srgbClr val="002060"/>
                        </a:solidFill>
                        <a:latin typeface="Cambria Math"/>
                      </a:rPr>
                      <m:t>=</m:t>
                    </m:r>
                    <m:r>
                      <a:rPr lang="es-ES" sz="2400" b="1" i="1">
                        <a:solidFill>
                          <a:srgbClr val="002060"/>
                        </a:solidFill>
                        <a:latin typeface="Cambria Math"/>
                      </a:rPr>
                      <m:t>𝒔</m:t>
                    </m:r>
                  </m:oMath>
                </a14:m>
                <a:r>
                  <a:rPr lang="es-ES_tradnl" sz="2400" b="1" dirty="0">
                    <a:solidFill>
                      <a:srgbClr val="002060"/>
                    </a:solidFill>
                    <a:latin typeface="Arial" charset="0"/>
                  </a:rPr>
                  <a:t>.</a:t>
                </a:r>
              </a:p>
            </p:txBody>
          </p:sp>
        </mc:Choice>
        <mc:Fallback xmlns="">
          <p:sp>
            <p:nvSpPr>
              <p:cNvPr id="2" name="Rectángulo 1"/>
              <p:cNvSpPr>
                <a:spLocks noRot="1" noChangeAspect="1" noMove="1" noResize="1" noEditPoints="1" noAdjustHandles="1" noChangeArrowheads="1" noChangeShapeType="1" noTextEdit="1"/>
              </p:cNvSpPr>
              <p:nvPr/>
            </p:nvSpPr>
            <p:spPr>
              <a:xfrm>
                <a:off x="179512" y="188640"/>
                <a:ext cx="8568952" cy="6186309"/>
              </a:xfrm>
              <a:prstGeom prst="rect">
                <a:avLst/>
              </a:prstGeom>
              <a:blipFill>
                <a:blip r:embed="rId2"/>
                <a:stretch>
                  <a:fillRect l="-925" r="-1138" b="-296"/>
                </a:stretch>
              </a:blipFill>
            </p:spPr>
            <p:txBody>
              <a:bodyPr/>
              <a:lstStyle/>
              <a:p>
                <a:r>
                  <a:rPr lang="es-MX">
                    <a:noFill/>
                  </a:rPr>
                  <a:t> </a:t>
                </a:r>
              </a:p>
            </p:txBody>
          </p:sp>
        </mc:Fallback>
      </mc:AlternateContent>
    </p:spTree>
    <p:extLst>
      <p:ext uri="{BB962C8B-B14F-4D97-AF65-F5344CB8AC3E}">
        <p14:creationId xmlns:p14="http://schemas.microsoft.com/office/powerpoint/2010/main" val="1460179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16632"/>
            <a:ext cx="8568952" cy="6117829"/>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Si su valor de </a:t>
            </a:r>
            <a:r>
              <a:rPr lang="es-MX" sz="2400" b="1" dirty="0" err="1">
                <a:solidFill>
                  <a:srgbClr val="002060"/>
                </a:solidFill>
                <a:latin typeface="Arial" panose="020B0604020202020204" pitchFamily="34" charset="0"/>
                <a:cs typeface="Arial" panose="020B0604020202020204" pitchFamily="34" charset="0"/>
              </a:rPr>
              <a:t>Pp</a:t>
            </a:r>
            <a:r>
              <a:rPr lang="es-MX" sz="2400" b="1" dirty="0">
                <a:solidFill>
                  <a:srgbClr val="002060"/>
                </a:solidFill>
                <a:latin typeface="Arial" panose="020B0604020202020204" pitchFamily="34" charset="0"/>
                <a:cs typeface="Arial" panose="020B0604020202020204" pitchFamily="34" charset="0"/>
              </a:rPr>
              <a:t> difiere considerablemente de su valor de </a:t>
            </a:r>
            <a:r>
              <a:rPr lang="es-MX" sz="2400" b="1" dirty="0" err="1">
                <a:solidFill>
                  <a:srgbClr val="002060"/>
                </a:solidFill>
                <a:latin typeface="Arial" panose="020B0604020202020204" pitchFamily="34" charset="0"/>
                <a:cs typeface="Arial" panose="020B0604020202020204" pitchFamily="34" charset="0"/>
              </a:rPr>
              <a:t>Cp</a:t>
            </a:r>
            <a:r>
              <a:rPr lang="es-MX" sz="2400" b="1" dirty="0">
                <a:solidFill>
                  <a:srgbClr val="002060"/>
                </a:solidFill>
                <a:latin typeface="Arial" panose="020B0604020202020204" pitchFamily="34" charset="0"/>
                <a:cs typeface="Arial" panose="020B0604020202020204" pitchFamily="34" charset="0"/>
              </a:rPr>
              <a:t>, puede concluir que existe una variación significativa de un subgrupo a otro. </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Por lo tanto, la capacidad real del proceso es mucho peor que la capacidad que el proceso podría alcanzar si eliminara el cambio, las desviaciones y otras causas especiales.</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Independientemente de los valores de referencia que utilice, si sus índices de capacidad son menores que los valores de referencia, debe tratar de mejorar su proceso.</a:t>
            </a:r>
          </a:p>
        </p:txBody>
      </p:sp>
    </p:spTree>
    <p:extLst>
      <p:ext uri="{BB962C8B-B14F-4D97-AF65-F5344CB8AC3E}">
        <p14:creationId xmlns:p14="http://schemas.microsoft.com/office/powerpoint/2010/main" val="2074729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83" y="2161323"/>
            <a:ext cx="8057381" cy="381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187624" y="404664"/>
            <a:ext cx="5170326" cy="523220"/>
          </a:xfrm>
          <a:prstGeom prst="rect">
            <a:avLst/>
          </a:prstGeom>
          <a:noFill/>
        </p:spPr>
        <p:txBody>
          <a:bodyPr wrap="square" rtlCol="0">
            <a:spAutoFit/>
          </a:bodyPr>
          <a:lstStyle/>
          <a:p>
            <a:pPr>
              <a:buFont typeface="Wingdings" pitchFamily="2" charset="2"/>
              <a:buChar char="ü"/>
            </a:pPr>
            <a:r>
              <a:rPr lang="es-MX" sz="2800" b="1" dirty="0">
                <a:solidFill>
                  <a:srgbClr val="1F497D"/>
                </a:solidFill>
                <a:ea typeface="Tahoma" pitchFamily="34" charset="0"/>
                <a:cs typeface="Tahoma" pitchFamily="34" charset="0"/>
              </a:rPr>
              <a:t>  Valores de Cp o Cpk ideales</a:t>
            </a:r>
          </a:p>
        </p:txBody>
      </p:sp>
      <p:pic>
        <p:nvPicPr>
          <p:cNvPr id="57346" name="Picture 2" descr="https://encrypted-tbn3.gstatic.com/images?q=tbn:ANd9GcRXWsOoA6UQu8edGQYnRu36bNuVo210PSTgWtXKnQ7WOvZug2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989" y="180958"/>
            <a:ext cx="22764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393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00" y="285728"/>
            <a:ext cx="7149458" cy="6019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45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idx="4294967295"/>
          </p:nvPr>
        </p:nvSpPr>
        <p:spPr>
          <a:xfrm>
            <a:off x="1285852" y="357166"/>
            <a:ext cx="5297488" cy="488950"/>
          </a:xfrm>
        </p:spPr>
        <p:txBody>
          <a:bodyPr>
            <a:noAutofit/>
          </a:bodyPr>
          <a:lstStyle/>
          <a:p>
            <a:pPr fontAlgn="base">
              <a:spcAft>
                <a:spcPct val="0"/>
              </a:spcAft>
            </a:pPr>
            <a:r>
              <a:rPr lang="fr-CH" sz="32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de procesos</a:t>
            </a:r>
          </a:p>
        </p:txBody>
      </p:sp>
      <p:sp>
        <p:nvSpPr>
          <p:cNvPr id="630787" name="Rectangle 3"/>
          <p:cNvSpPr>
            <a:spLocks noGrp="1" noChangeArrowheads="1"/>
          </p:cNvSpPr>
          <p:nvPr>
            <p:ph type="body" idx="4294967295"/>
          </p:nvPr>
        </p:nvSpPr>
        <p:spPr>
          <a:xfrm>
            <a:off x="899592" y="1556792"/>
            <a:ext cx="7426325" cy="4572032"/>
          </a:xfrm>
        </p:spPr>
        <p:txBody>
          <a:bodyPr>
            <a:noAutofit/>
          </a:bodyPr>
          <a:lstStyle/>
          <a:p>
            <a:pPr algn="just">
              <a:spcBef>
                <a:spcPts val="0"/>
              </a:spcBef>
              <a:spcAft>
                <a:spcPts val="1000"/>
              </a:spcAft>
              <a:buFont typeface="Wingdings" panose="05000000000000000000" pitchFamily="2" charset="2"/>
              <a:buChar char="q"/>
            </a:pPr>
            <a:r>
              <a:rPr lang="es-ES_tradnl" sz="2400" b="1" dirty="0">
                <a:solidFill>
                  <a:srgbClr val="0070C0"/>
                </a:solidFill>
              </a:rPr>
              <a:t>Evaluar la capacidad o habilidad  de un proceso es analizar qué tan bien sus variables de  salida (</a:t>
            </a:r>
            <a:r>
              <a:rPr lang="es-ES_tradnl" sz="2400" b="1" dirty="0" err="1">
                <a:solidFill>
                  <a:srgbClr val="0070C0"/>
                </a:solidFill>
              </a:rPr>
              <a:t>Y´s</a:t>
            </a:r>
            <a:r>
              <a:rPr lang="es-ES_tradnl" sz="2400" b="1" dirty="0">
                <a:solidFill>
                  <a:srgbClr val="0070C0"/>
                </a:solidFill>
              </a:rPr>
              <a:t>) cumplen con las especificaciones o requerimientos del cliente. </a:t>
            </a:r>
          </a:p>
          <a:p>
            <a:pPr algn="just">
              <a:spcBef>
                <a:spcPts val="0"/>
              </a:spcBef>
              <a:spcAft>
                <a:spcPts val="1000"/>
              </a:spcAft>
              <a:buFont typeface="Wingdings" panose="05000000000000000000" pitchFamily="2" charset="2"/>
              <a:buChar char="q"/>
            </a:pPr>
            <a:r>
              <a:rPr lang="es-ES_tradnl" sz="2400" b="1" dirty="0">
                <a:solidFill>
                  <a:srgbClr val="0070C0"/>
                </a:solidFill>
              </a:rPr>
              <a:t>Se requiere conocer la distribución de las </a:t>
            </a:r>
            <a:r>
              <a:rPr lang="es-ES_tradnl" sz="2400" b="1" dirty="0" err="1">
                <a:solidFill>
                  <a:srgbClr val="0070C0"/>
                </a:solidFill>
              </a:rPr>
              <a:t>Y´s</a:t>
            </a:r>
            <a:r>
              <a:rPr lang="es-ES_tradnl" sz="2400" b="1" dirty="0">
                <a:solidFill>
                  <a:srgbClr val="0070C0"/>
                </a:solidFill>
              </a:rPr>
              <a:t> (histograma) y compararla contra especificaciones.</a:t>
            </a:r>
          </a:p>
          <a:p>
            <a:pPr algn="just">
              <a:spcBef>
                <a:spcPts val="0"/>
              </a:spcBef>
              <a:spcAft>
                <a:spcPts val="1000"/>
              </a:spcAft>
              <a:buFont typeface="Wingdings" panose="05000000000000000000" pitchFamily="2" charset="2"/>
              <a:buChar char="q"/>
            </a:pPr>
            <a:r>
              <a:rPr lang="es-ES_tradnl" sz="2400" b="1" dirty="0">
                <a:solidFill>
                  <a:srgbClr val="0070C0"/>
                </a:solidFill>
              </a:rPr>
              <a:t>Aspectos claves de la distribución son:</a:t>
            </a:r>
          </a:p>
          <a:p>
            <a:pPr lvl="1" algn="just">
              <a:spcBef>
                <a:spcPts val="0"/>
              </a:spcBef>
              <a:spcAft>
                <a:spcPts val="1000"/>
              </a:spcAft>
              <a:buFont typeface="Wingdings" panose="05000000000000000000" pitchFamily="2" charset="2"/>
              <a:buChar char="q"/>
            </a:pPr>
            <a:r>
              <a:rPr lang="es-ES_tradnl" sz="2400" b="1" dirty="0">
                <a:solidFill>
                  <a:srgbClr val="0070C0"/>
                </a:solidFill>
              </a:rPr>
              <a:t>Tendencia central (por ejemplo Media, </a:t>
            </a:r>
            <a:r>
              <a:rPr lang="en-US" sz="2400" b="1" dirty="0">
                <a:solidFill>
                  <a:srgbClr val="0070C0"/>
                </a:solidFill>
                <a:cs typeface="Tahoma" pitchFamily="34" charset="0"/>
              </a:rPr>
              <a:t>µ)</a:t>
            </a:r>
          </a:p>
          <a:p>
            <a:pPr lvl="1" algn="just">
              <a:spcBef>
                <a:spcPts val="0"/>
              </a:spcBef>
              <a:spcAft>
                <a:spcPts val="1000"/>
              </a:spcAft>
              <a:buFont typeface="Wingdings" panose="05000000000000000000" pitchFamily="2" charset="2"/>
              <a:buChar char="q"/>
            </a:pPr>
            <a:r>
              <a:rPr lang="en-US" sz="2400" b="1" dirty="0">
                <a:solidFill>
                  <a:srgbClr val="0070C0"/>
                </a:solidFill>
                <a:cs typeface="Tahoma" pitchFamily="34" charset="0"/>
                <a:sym typeface="Symbol" pitchFamily="18" charset="2"/>
              </a:rPr>
              <a:t>Variabilidad (por ejemplo )</a:t>
            </a:r>
          </a:p>
          <a:p>
            <a:pPr lvl="1" algn="just">
              <a:spcBef>
                <a:spcPts val="0"/>
              </a:spcBef>
              <a:spcAft>
                <a:spcPts val="1000"/>
              </a:spcAft>
              <a:buFont typeface="Wingdings" panose="05000000000000000000" pitchFamily="2" charset="2"/>
              <a:buChar char="q"/>
            </a:pPr>
            <a:r>
              <a:rPr lang="en-US" sz="2400" b="1" dirty="0">
                <a:solidFill>
                  <a:srgbClr val="0070C0"/>
                </a:solidFill>
                <a:cs typeface="Tahoma" pitchFamily="34" charset="0"/>
                <a:sym typeface="Symbol" pitchFamily="18" charset="2"/>
              </a:rPr>
              <a:t>Forma y Distribución (sesgo)</a:t>
            </a:r>
          </a:p>
        </p:txBody>
      </p:sp>
      <p:pic>
        <p:nvPicPr>
          <p:cNvPr id="56326" name="Picture 6" descr="https://encrypted-tbn2.gstatic.com/images?q=tbn:ANd9GcScgzHGmSGfB7Iv9nNhCwwkGuQhcOrLC4kTWdwBeP0dtldoDq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88640"/>
            <a:ext cx="1998731" cy="1101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10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2"/>
          <p:cNvSpPr txBox="1">
            <a:spLocks noChangeArrowheads="1"/>
          </p:cNvSpPr>
          <p:nvPr/>
        </p:nvSpPr>
        <p:spPr bwMode="auto">
          <a:xfrm>
            <a:off x="0" y="142852"/>
            <a:ext cx="9144000" cy="584775"/>
          </a:xfrm>
          <a:prstGeom prst="rect">
            <a:avLst/>
          </a:prstGeom>
          <a:noFill/>
          <a:ln w="9525">
            <a:noFill/>
            <a:miter lim="800000"/>
            <a:headEnd/>
            <a:tailEnd/>
          </a:ln>
        </p:spPr>
        <p:txBody>
          <a:bodyPr wrap="square">
            <a:spAutoFit/>
          </a:bodyPr>
          <a:lstStyle/>
          <a:p>
            <a:pPr algn="ctr" fontAlgn="base">
              <a:spcBef>
                <a:spcPct val="0"/>
              </a:spcBef>
              <a:spcAft>
                <a:spcPct val="0"/>
              </a:spcAft>
            </a:pPr>
            <a:r>
              <a:rPr lang="es-ES_tradnl" sz="32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y habilidad de un proceso</a:t>
            </a:r>
          </a:p>
        </p:txBody>
      </p:sp>
      <p:sp>
        <p:nvSpPr>
          <p:cNvPr id="55300" name="Text Box 3"/>
          <p:cNvSpPr txBox="1">
            <a:spLocks noChangeArrowheads="1"/>
          </p:cNvSpPr>
          <p:nvPr/>
        </p:nvSpPr>
        <p:spPr bwMode="auto">
          <a:xfrm>
            <a:off x="1069751" y="914400"/>
            <a:ext cx="7800443" cy="1200329"/>
          </a:xfrm>
          <a:prstGeom prst="rect">
            <a:avLst/>
          </a:prstGeom>
          <a:noFill/>
          <a:ln w="9525">
            <a:noFill/>
            <a:miter lim="800000"/>
            <a:headEnd/>
            <a:tailEnd/>
          </a:ln>
        </p:spPr>
        <p:txBody>
          <a:bodyPr wrap="square">
            <a:spAutoFit/>
          </a:bodyPr>
          <a:lstStyle/>
          <a:p>
            <a:pPr marL="342900" indent="-342900" algn="just" eaLnBrk="0" hangingPunct="0">
              <a:buFont typeface="Wingdings" panose="05000000000000000000" pitchFamily="2" charset="2"/>
              <a:buChar char="q"/>
            </a:pPr>
            <a:r>
              <a:rPr lang="es-ES_tradnl" sz="2400" dirty="0">
                <a:solidFill>
                  <a:prstClr val="black"/>
                </a:solidFill>
              </a:rPr>
              <a:t>Las características de los productos o servicios determinadas por los clientes reciben el nombre de especificaciones, las cuales pueden ser de dos tipos:   </a:t>
            </a:r>
          </a:p>
        </p:txBody>
      </p:sp>
      <p:sp>
        <p:nvSpPr>
          <p:cNvPr id="55301" name="Text Box 4"/>
          <p:cNvSpPr txBox="1">
            <a:spLocks noChangeArrowheads="1"/>
          </p:cNvSpPr>
          <p:nvPr/>
        </p:nvSpPr>
        <p:spPr bwMode="auto">
          <a:xfrm>
            <a:off x="1066800" y="2428868"/>
            <a:ext cx="7720042" cy="1200329"/>
          </a:xfrm>
          <a:prstGeom prst="rect">
            <a:avLst/>
          </a:prstGeom>
          <a:noFill/>
          <a:ln w="9525">
            <a:noFill/>
            <a:miter lim="800000"/>
            <a:headEnd/>
            <a:tailEnd/>
          </a:ln>
        </p:spPr>
        <p:txBody>
          <a:bodyPr wrap="square">
            <a:spAutoFit/>
          </a:bodyPr>
          <a:lstStyle/>
          <a:p>
            <a:pPr eaLnBrk="0" hangingPunct="0"/>
            <a:r>
              <a:rPr lang="es-ES_tradnl" sz="2400" b="1" i="1" u="sng" dirty="0">
                <a:solidFill>
                  <a:prstClr val="black"/>
                </a:solidFill>
              </a:rPr>
              <a:t>Unilaterales</a:t>
            </a:r>
            <a:endParaRPr lang="es-ES_tradnl" sz="2400" dirty="0">
              <a:solidFill>
                <a:prstClr val="black"/>
              </a:solidFill>
            </a:endParaRPr>
          </a:p>
          <a:p>
            <a:pPr algn="just" eaLnBrk="0" hangingPunct="0"/>
            <a:r>
              <a:rPr lang="es-ES_tradnl" sz="2400" dirty="0">
                <a:solidFill>
                  <a:prstClr val="black"/>
                </a:solidFill>
              </a:rPr>
              <a:t>Son especificaciones o tolerancias que indican un valor máximo o un valor mínimo.</a:t>
            </a:r>
          </a:p>
        </p:txBody>
      </p:sp>
      <p:sp>
        <p:nvSpPr>
          <p:cNvPr id="55302" name="Text Box 5"/>
          <p:cNvSpPr txBox="1">
            <a:spLocks noChangeArrowheads="1"/>
          </p:cNvSpPr>
          <p:nvPr/>
        </p:nvSpPr>
        <p:spPr bwMode="auto">
          <a:xfrm>
            <a:off x="1071538" y="3786190"/>
            <a:ext cx="7715304" cy="1938992"/>
          </a:xfrm>
          <a:prstGeom prst="rect">
            <a:avLst/>
          </a:prstGeom>
          <a:noFill/>
          <a:ln w="9525">
            <a:noFill/>
            <a:miter lim="800000"/>
            <a:headEnd/>
            <a:tailEnd/>
          </a:ln>
        </p:spPr>
        <p:txBody>
          <a:bodyPr wrap="square">
            <a:spAutoFit/>
          </a:bodyPr>
          <a:lstStyle/>
          <a:p>
            <a:pPr algn="just" eaLnBrk="0" hangingPunct="0"/>
            <a:r>
              <a:rPr lang="es-ES_tradnl" sz="2400" dirty="0">
                <a:solidFill>
                  <a:prstClr val="black"/>
                </a:solidFill>
              </a:rPr>
              <a:t>Ejemplo:</a:t>
            </a:r>
          </a:p>
          <a:p>
            <a:pPr algn="just" eaLnBrk="0" hangingPunct="0">
              <a:buFontTx/>
              <a:buChar char="•"/>
            </a:pPr>
            <a:r>
              <a:rPr lang="es-ES_tradnl" sz="2400" dirty="0">
                <a:solidFill>
                  <a:prstClr val="black"/>
                </a:solidFill>
              </a:rPr>
              <a:t> El mínimo de contenido  %</a:t>
            </a:r>
            <a:r>
              <a:rPr lang="es-ES_tradnl" sz="2400" dirty="0" err="1">
                <a:solidFill>
                  <a:prstClr val="black"/>
                </a:solidFill>
              </a:rPr>
              <a:t>Alc</a:t>
            </a:r>
            <a:r>
              <a:rPr lang="es-ES_tradnl" sz="2400" dirty="0">
                <a:solidFill>
                  <a:prstClr val="black"/>
                </a:solidFill>
              </a:rPr>
              <a:t>. Vol.  en tequila blanco  es de 35%.</a:t>
            </a:r>
          </a:p>
          <a:p>
            <a:pPr algn="just" eaLnBrk="0" hangingPunct="0">
              <a:buFontTx/>
              <a:buChar char="•"/>
            </a:pPr>
            <a:r>
              <a:rPr lang="es-ES_tradnl" sz="2400" dirty="0">
                <a:solidFill>
                  <a:prstClr val="black"/>
                </a:solidFill>
              </a:rPr>
              <a:t>  El máximo de contenido %  carbohidratos  en una barra de trigo 20%.</a:t>
            </a:r>
          </a:p>
        </p:txBody>
      </p:sp>
    </p:spTree>
    <p:extLst>
      <p:ext uri="{BB962C8B-B14F-4D97-AF65-F5344CB8AC3E}">
        <p14:creationId xmlns:p14="http://schemas.microsoft.com/office/powerpoint/2010/main" val="74214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84571"/>
            <a:ext cx="8568952" cy="5960606"/>
          </a:xfrm>
          <a:prstGeom prst="rect">
            <a:avLst/>
          </a:prstGeom>
        </p:spPr>
        <p:txBody>
          <a:bodyPr wrap="square">
            <a:spAutoFit/>
          </a:bodyPr>
          <a:lstStyle/>
          <a:p>
            <a:pPr algn="just" eaLnBrk="0" fontAlgn="base" hangingPunct="0">
              <a:lnSpc>
                <a:spcPct val="150000"/>
              </a:lnSpc>
              <a:spcBef>
                <a:spcPct val="0"/>
              </a:spcBef>
              <a:spcAft>
                <a:spcPts val="1000"/>
              </a:spcAft>
            </a:pPr>
            <a:r>
              <a:rPr lang="es-ES_tradnl" sz="2400" b="1" i="1" u="sng" dirty="0">
                <a:solidFill>
                  <a:srgbClr val="0070C0"/>
                </a:solidFill>
                <a:cs typeface="Arial" panose="020B0604020202020204" pitchFamily="34" charset="0"/>
              </a:rPr>
              <a:t>Bilaterales</a:t>
            </a:r>
          </a:p>
          <a:p>
            <a:pPr marL="342900" indent="-342900" algn="just" eaLnBrk="0" fontAlgn="base" hangingPunct="0">
              <a:lnSpc>
                <a:spcPct val="150000"/>
              </a:lnSpc>
              <a:spcBef>
                <a:spcPct val="0"/>
              </a:spcBef>
              <a:spcAft>
                <a:spcPts val="1000"/>
              </a:spcAft>
              <a:buFont typeface="Wingdings" panose="05000000000000000000" pitchFamily="2" charset="2"/>
              <a:buChar char="q"/>
            </a:pPr>
            <a:r>
              <a:rPr lang="es-ES_tradnl" sz="2400" b="1" dirty="0">
                <a:solidFill>
                  <a:srgbClr val="0070C0"/>
                </a:solidFill>
                <a:cs typeface="Arial" panose="020B0604020202020204" pitchFamily="34" charset="0"/>
              </a:rPr>
              <a:t>Son especificaciones o tolerancias que establecen el intervalo requerido por el cliente, es decir, indican tanto el valor máximo como el mínimo permitido.</a:t>
            </a:r>
          </a:p>
          <a:p>
            <a:pPr algn="just" eaLnBrk="0" hangingPunct="0">
              <a:lnSpc>
                <a:spcPct val="150000"/>
              </a:lnSpc>
              <a:spcAft>
                <a:spcPts val="1000"/>
              </a:spcAft>
            </a:pPr>
            <a:r>
              <a:rPr lang="es-ES_tradnl" sz="2400" b="1" dirty="0">
                <a:solidFill>
                  <a:srgbClr val="0070C0"/>
                </a:solidFill>
                <a:cs typeface="Arial" panose="020B0604020202020204" pitchFamily="34" charset="0"/>
              </a:rPr>
              <a:t>Ejemplo:</a:t>
            </a:r>
          </a:p>
          <a:p>
            <a:pPr algn="just" eaLnBrk="0" hangingPunct="0">
              <a:lnSpc>
                <a:spcPct val="150000"/>
              </a:lnSpc>
              <a:spcAft>
                <a:spcPts val="1000"/>
              </a:spcAft>
              <a:buFontTx/>
              <a:buChar char="•"/>
            </a:pPr>
            <a:r>
              <a:rPr lang="es-ES_tradnl" sz="2400" b="1" dirty="0">
                <a:solidFill>
                  <a:srgbClr val="0070C0"/>
                </a:solidFill>
                <a:cs typeface="Arial" panose="020B0604020202020204" pitchFamily="34" charset="0"/>
              </a:rPr>
              <a:t> El % de carbohidratos en un alimento debe de ser 20% </a:t>
            </a:r>
            <a:r>
              <a:rPr lang="es-ES_tradnl" sz="2400" b="1" dirty="0">
                <a:solidFill>
                  <a:srgbClr val="0070C0"/>
                </a:solidFill>
                <a:cs typeface="Arial" panose="020B0604020202020204" pitchFamily="34" charset="0"/>
                <a:sym typeface="Symbol" pitchFamily="18" charset="2"/>
              </a:rPr>
              <a:t> 5%  (el porcentaje de carbohidratos debe ser del 20% con una tolerancia del 5%, es decir, está autorizando una tolerancia de 15% de mínimo y 25% de máximo).</a:t>
            </a:r>
            <a:endParaRPr lang="es-ES_tradnl" sz="2400" b="1" dirty="0">
              <a:solidFill>
                <a:srgbClr val="0070C0"/>
              </a:solidFill>
              <a:cs typeface="Arial" panose="020B0604020202020204" pitchFamily="34" charset="0"/>
            </a:endParaRPr>
          </a:p>
          <a:p>
            <a:pPr eaLnBrk="0" fontAlgn="base" hangingPunct="0">
              <a:spcBef>
                <a:spcPct val="0"/>
              </a:spcBef>
              <a:spcAft>
                <a:spcPct val="0"/>
              </a:spcAft>
              <a:buFontTx/>
              <a:buChar char="•"/>
            </a:pPr>
            <a:endParaRPr lang="es-ES_tradnl"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78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2"/>
          <p:cNvSpPr txBox="1">
            <a:spLocks noChangeArrowheads="1"/>
          </p:cNvSpPr>
          <p:nvPr/>
        </p:nvSpPr>
        <p:spPr bwMode="auto">
          <a:xfrm>
            <a:off x="0" y="163721"/>
            <a:ext cx="9144000" cy="523220"/>
          </a:xfrm>
          <a:prstGeom prst="rect">
            <a:avLst/>
          </a:prstGeom>
          <a:noFill/>
          <a:ln w="9525">
            <a:noFill/>
            <a:miter lim="800000"/>
            <a:headEnd/>
            <a:tailEnd/>
          </a:ln>
        </p:spPr>
        <p:txBody>
          <a:bodyPr wrap="square">
            <a:spAutoFit/>
          </a:bodyPr>
          <a:lstStyle/>
          <a:p>
            <a:pPr algn="ctr" fontAlgn="base">
              <a:spcBef>
                <a:spcPct val="0"/>
              </a:spcBef>
              <a:spcAft>
                <a:spcPct val="0"/>
              </a:spcAft>
              <a:buFont typeface="Wingdings" pitchFamily="2" charset="2"/>
              <a:buChar char="ü"/>
            </a:pPr>
            <a:r>
              <a:rPr lang="es-ES_tradnl" sz="2800" b="1" dirty="0">
                <a:solidFill>
                  <a:srgbClr val="1F497D"/>
                </a:solidFill>
                <a:ea typeface="Tahoma" pitchFamily="34" charset="0"/>
                <a:cs typeface="Tahoma" pitchFamily="34" charset="0"/>
              </a:rPr>
              <a:t> Capacidad (</a:t>
            </a:r>
            <a:r>
              <a:rPr lang="es-ES_tradnl" sz="2800" b="1" dirty="0" err="1">
                <a:solidFill>
                  <a:srgbClr val="1F497D"/>
                </a:solidFill>
                <a:ea typeface="Tahoma" pitchFamily="34" charset="0"/>
                <a:cs typeface="Tahoma" pitchFamily="34" charset="0"/>
              </a:rPr>
              <a:t>Cp</a:t>
            </a:r>
            <a:r>
              <a:rPr lang="es-ES_tradnl" sz="2800" b="1" dirty="0">
                <a:solidFill>
                  <a:srgbClr val="1F497D"/>
                </a:solidFill>
                <a:ea typeface="Tahoma" pitchFamily="34" charset="0"/>
                <a:cs typeface="Tahoma" pitchFamily="34" charset="0"/>
              </a:rPr>
              <a:t>)</a:t>
            </a:r>
          </a:p>
        </p:txBody>
      </p:sp>
      <p:sp>
        <p:nvSpPr>
          <p:cNvPr id="56324" name="Text Box 3"/>
          <p:cNvSpPr txBox="1">
            <a:spLocks noChangeArrowheads="1"/>
          </p:cNvSpPr>
          <p:nvPr/>
        </p:nvSpPr>
        <p:spPr bwMode="auto">
          <a:xfrm>
            <a:off x="323528" y="658099"/>
            <a:ext cx="8249570" cy="2308324"/>
          </a:xfrm>
          <a:prstGeom prst="rect">
            <a:avLst/>
          </a:prstGeom>
          <a:noFill/>
          <a:ln w="9525">
            <a:noFill/>
            <a:miter lim="800000"/>
            <a:headEnd/>
            <a:tailEnd/>
          </a:ln>
        </p:spPr>
        <p:txBody>
          <a:bodyPr wrap="square">
            <a:spAutoFit/>
          </a:bodyPr>
          <a:lstStyle/>
          <a:p>
            <a:pPr algn="just" eaLnBrk="0" hangingPunct="0">
              <a:lnSpc>
                <a:spcPct val="150000"/>
              </a:lnSpc>
            </a:pPr>
            <a:r>
              <a:rPr lang="es-ES_tradnl" sz="2400" dirty="0">
                <a:solidFill>
                  <a:prstClr val="black"/>
                </a:solidFill>
              </a:rPr>
              <a:t>La capacidad se define como el indicador numérico que compara la variación de un proceso contra la variación permitida por el cliente, mostrando así el cumplimiento o no-cumplimiento con lo establecido por el cliente en cuanto a dispersión se refiere.  </a:t>
            </a:r>
          </a:p>
        </p:txBody>
      </p:sp>
      <p:sp>
        <p:nvSpPr>
          <p:cNvPr id="56325" name="Text Box 4"/>
          <p:cNvSpPr txBox="1">
            <a:spLocks noChangeArrowheads="1"/>
          </p:cNvSpPr>
          <p:nvPr/>
        </p:nvSpPr>
        <p:spPr bwMode="auto">
          <a:xfrm>
            <a:off x="372616" y="3045302"/>
            <a:ext cx="8215370" cy="830997"/>
          </a:xfrm>
          <a:prstGeom prst="rect">
            <a:avLst/>
          </a:prstGeom>
          <a:noFill/>
          <a:ln w="9525">
            <a:noFill/>
            <a:miter lim="800000"/>
            <a:headEnd/>
            <a:tailEnd/>
          </a:ln>
        </p:spPr>
        <p:txBody>
          <a:bodyPr wrap="square">
            <a:spAutoFit/>
          </a:bodyPr>
          <a:lstStyle/>
          <a:p>
            <a:pPr algn="just" eaLnBrk="0" hangingPunct="0"/>
            <a:r>
              <a:rPr lang="es-ES_tradnl" sz="2400" dirty="0">
                <a:solidFill>
                  <a:prstClr val="black"/>
                </a:solidFill>
              </a:rPr>
              <a:t>Este indicador numérico se calcula a través de la siguiente igualdad:</a:t>
            </a:r>
          </a:p>
        </p:txBody>
      </p:sp>
      <p:sp>
        <p:nvSpPr>
          <p:cNvPr id="11" name="10 CuadroTexto"/>
          <p:cNvSpPr txBox="1">
            <a:spLocks noRot="1" noChangeAspect="1" noMove="1" noResize="1" noEditPoints="1" noAdjustHandles="1" noChangeArrowheads="1" noChangeShapeType="1" noTextEdit="1"/>
          </p:cNvSpPr>
          <p:nvPr/>
        </p:nvSpPr>
        <p:spPr>
          <a:xfrm>
            <a:off x="1330552" y="4149080"/>
            <a:ext cx="6769840" cy="722442"/>
          </a:xfrm>
          <a:prstGeom prst="rect">
            <a:avLst/>
          </a:prstGeom>
          <a:blipFill rotWithShape="1">
            <a:blip r:embed="rId3"/>
            <a:stretch>
              <a:fillRect b="-10169"/>
            </a:stretch>
          </a:blipFill>
        </p:spPr>
        <p:txBody>
          <a:bodyPr/>
          <a:lstStyle/>
          <a:p>
            <a:pPr algn="ctr"/>
            <a:r>
              <a:rPr lang="es-MX" dirty="0">
                <a:noFill/>
              </a:rPr>
              <a:t> </a:t>
            </a:r>
          </a:p>
        </p:txBody>
      </p:sp>
    </p:spTree>
    <p:extLst>
      <p:ext uri="{BB962C8B-B14F-4D97-AF65-F5344CB8AC3E}">
        <p14:creationId xmlns:p14="http://schemas.microsoft.com/office/powerpoint/2010/main" val="313038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642910" y="4286256"/>
            <a:ext cx="3816350" cy="13668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fontAlgn="base">
              <a:spcBef>
                <a:spcPct val="0"/>
              </a:spcBef>
              <a:spcAft>
                <a:spcPct val="0"/>
              </a:spcAft>
            </a:pPr>
            <a:endParaRPr lang="es-ES">
              <a:solidFill>
                <a:srgbClr val="000000"/>
              </a:solidFill>
              <a:latin typeface="Arial" pitchFamily="34" charset="0"/>
            </a:endParaRPr>
          </a:p>
        </p:txBody>
      </p:sp>
      <p:graphicFrame>
        <p:nvGraphicFramePr>
          <p:cNvPr id="49157" name="Object 5"/>
          <p:cNvGraphicFramePr>
            <a:graphicFrameLocks noGrp="1" noChangeAspect="1"/>
          </p:cNvGraphicFramePr>
          <p:nvPr>
            <p:ph idx="4294967295"/>
            <p:extLst>
              <p:ext uri="{D42A27DB-BD31-4B8C-83A1-F6EECF244321}">
                <p14:modId xmlns:p14="http://schemas.microsoft.com/office/powerpoint/2010/main" val="936019879"/>
              </p:ext>
            </p:extLst>
          </p:nvPr>
        </p:nvGraphicFramePr>
        <p:xfrm>
          <a:off x="498369" y="1076871"/>
          <a:ext cx="3740150" cy="944562"/>
        </p:xfrm>
        <a:graphic>
          <a:graphicData uri="http://schemas.openxmlformats.org/presentationml/2006/ole">
            <mc:AlternateContent xmlns:mc="http://schemas.openxmlformats.org/markup-compatibility/2006">
              <mc:Choice xmlns:v="urn:schemas-microsoft-com:vml" Requires="v">
                <p:oleObj spid="_x0000_s6206" name="Ecuación" r:id="rId4" imgW="2730500" imgH="673100" progId="Equation.3">
                  <p:embed/>
                </p:oleObj>
              </mc:Choice>
              <mc:Fallback>
                <p:oleObj name="Ecuación" r:id="rId4" imgW="2730500" imgH="6731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369" y="1076871"/>
                        <a:ext cx="3740150" cy="944562"/>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graphicFrame>
        <p:nvGraphicFramePr>
          <p:cNvPr id="140292" name="Object 4"/>
          <p:cNvGraphicFramePr>
            <a:graphicFrameLocks/>
          </p:cNvGraphicFramePr>
          <p:nvPr>
            <p:extLst>
              <p:ext uri="{D42A27DB-BD31-4B8C-83A1-F6EECF244321}">
                <p14:modId xmlns:p14="http://schemas.microsoft.com/office/powerpoint/2010/main" val="4252530333"/>
              </p:ext>
            </p:extLst>
          </p:nvPr>
        </p:nvGraphicFramePr>
        <p:xfrm>
          <a:off x="926240" y="2522023"/>
          <a:ext cx="2914650" cy="1333500"/>
        </p:xfrm>
        <a:graphic>
          <a:graphicData uri="http://schemas.openxmlformats.org/presentationml/2006/ole">
            <mc:AlternateContent xmlns:mc="http://schemas.openxmlformats.org/markup-compatibility/2006">
              <mc:Choice xmlns:v="urn:schemas-microsoft-com:vml" Requires="v">
                <p:oleObj spid="_x0000_s6207" name="Ecuación" r:id="rId6" imgW="2914650" imgH="1333500" progId="Equation.3">
                  <p:embed/>
                </p:oleObj>
              </mc:Choice>
              <mc:Fallback>
                <p:oleObj name="Ecuación" r:id="rId6" imgW="2914650" imgH="13335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6240" y="2522023"/>
                        <a:ext cx="2914650" cy="13335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9158" name="Group 6"/>
          <p:cNvGrpSpPr>
            <a:grpSpLocks/>
          </p:cNvGrpSpPr>
          <p:nvPr/>
        </p:nvGrpSpPr>
        <p:grpSpPr bwMode="auto">
          <a:xfrm>
            <a:off x="4920070" y="1398412"/>
            <a:ext cx="3895318" cy="4710288"/>
            <a:chOff x="3039" y="482"/>
            <a:chExt cx="2971" cy="3336"/>
          </a:xfrm>
        </p:grpSpPr>
        <p:sp>
          <p:nvSpPr>
            <p:cNvPr id="49160" name="Freeform 7"/>
            <p:cNvSpPr>
              <a:spLocks/>
            </p:cNvSpPr>
            <p:nvPr/>
          </p:nvSpPr>
          <p:spPr bwMode="auto">
            <a:xfrm>
              <a:off x="3437" y="1208"/>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49161" name="Line 8"/>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0297" name="Text Box 9"/>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49163" name="Line 10"/>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4" name="Line 11"/>
            <p:cNvSpPr>
              <a:spLocks noChangeShapeType="1"/>
            </p:cNvSpPr>
            <p:nvPr/>
          </p:nvSpPr>
          <p:spPr bwMode="auto">
            <a:xfrm>
              <a:off x="4470" y="1113"/>
              <a:ext cx="0" cy="12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5" name="Line 12"/>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6" name="Line 13"/>
            <p:cNvSpPr>
              <a:spLocks noChangeShapeType="1"/>
            </p:cNvSpPr>
            <p:nvPr/>
          </p:nvSpPr>
          <p:spPr bwMode="auto">
            <a:xfrm flipV="1">
              <a:off x="3606" y="709"/>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49167" name="Line 14"/>
            <p:cNvSpPr>
              <a:spLocks noChangeShapeType="1"/>
            </p:cNvSpPr>
            <p:nvPr/>
          </p:nvSpPr>
          <p:spPr bwMode="auto">
            <a:xfrm flipV="1">
              <a:off x="5160" y="697"/>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0303" name="Text Box 15"/>
            <p:cNvSpPr txBox="1">
              <a:spLocks noChangeArrowheads="1"/>
            </p:cNvSpPr>
            <p:nvPr/>
          </p:nvSpPr>
          <p:spPr bwMode="auto">
            <a:xfrm>
              <a:off x="3358"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LRI</a:t>
              </a:r>
            </a:p>
          </p:txBody>
        </p:sp>
        <p:sp>
          <p:nvSpPr>
            <p:cNvPr id="140304" name="Text Box 16"/>
            <p:cNvSpPr txBox="1">
              <a:spLocks noChangeArrowheads="1"/>
            </p:cNvSpPr>
            <p:nvPr/>
          </p:nvSpPr>
          <p:spPr bwMode="auto">
            <a:xfrm>
              <a:off x="492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LRS</a:t>
              </a:r>
            </a:p>
          </p:txBody>
        </p:sp>
        <p:sp>
          <p:nvSpPr>
            <p:cNvPr id="49170" name="Text Box 17"/>
            <p:cNvSpPr txBox="1">
              <a:spLocks noChangeArrowheads="1"/>
            </p:cNvSpPr>
            <p:nvPr/>
          </p:nvSpPr>
          <p:spPr bwMode="auto">
            <a:xfrm>
              <a:off x="3887" y="3294"/>
              <a:ext cx="977" cy="524"/>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tolerada</a:t>
              </a:r>
            </a:p>
          </p:txBody>
        </p:sp>
        <p:cxnSp>
          <p:nvCxnSpPr>
            <p:cNvPr id="49171" name="AutoShape 18"/>
            <p:cNvCxnSpPr>
              <a:cxnSpLocks noChangeShapeType="1"/>
              <a:stCxn id="49170" idx="3"/>
              <a:endCxn id="49165" idx="1"/>
            </p:cNvCxnSpPr>
            <p:nvPr/>
          </p:nvCxnSpPr>
          <p:spPr bwMode="auto">
            <a:xfrm flipV="1">
              <a:off x="4864" y="2387"/>
              <a:ext cx="617" cy="1169"/>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49172" name="AutoShape 19"/>
            <p:cNvCxnSpPr>
              <a:cxnSpLocks noChangeShapeType="1"/>
              <a:stCxn id="49170" idx="1"/>
              <a:endCxn id="49161" idx="0"/>
            </p:cNvCxnSpPr>
            <p:nvPr/>
          </p:nvCxnSpPr>
          <p:spPr bwMode="auto">
            <a:xfrm flipH="1" flipV="1">
              <a:off x="3194" y="2382"/>
              <a:ext cx="693" cy="1174"/>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49173" name="Text Box 20"/>
            <p:cNvSpPr txBox="1">
              <a:spLocks noChangeArrowheads="1"/>
            </p:cNvSpPr>
            <p:nvPr/>
          </p:nvSpPr>
          <p:spPr bwMode="auto">
            <a:xfrm>
              <a:off x="3947" y="2523"/>
              <a:ext cx="977" cy="524"/>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Real = 6</a:t>
              </a:r>
              <a:r>
                <a:rPr lang="el-GR" sz="2400">
                  <a:solidFill>
                    <a:srgbClr val="000000"/>
                  </a:solidFill>
                  <a:cs typeface="Arial" pitchFamily="34" charset="0"/>
                </a:rPr>
                <a:t>σ</a:t>
              </a:r>
            </a:p>
          </p:txBody>
        </p:sp>
        <p:cxnSp>
          <p:nvCxnSpPr>
            <p:cNvPr id="49174" name="AutoShape 21"/>
            <p:cNvCxnSpPr>
              <a:cxnSpLocks noChangeShapeType="1"/>
              <a:stCxn id="49173" idx="1"/>
              <a:endCxn id="49166" idx="0"/>
            </p:cNvCxnSpPr>
            <p:nvPr/>
          </p:nvCxnSpPr>
          <p:spPr bwMode="auto">
            <a:xfrm flipH="1" flipV="1">
              <a:off x="3606" y="2387"/>
              <a:ext cx="341" cy="398"/>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175" name="AutoShape 22"/>
            <p:cNvCxnSpPr>
              <a:cxnSpLocks noChangeShapeType="1"/>
              <a:stCxn id="49173" idx="3"/>
              <a:endCxn id="49167" idx="0"/>
            </p:cNvCxnSpPr>
            <p:nvPr/>
          </p:nvCxnSpPr>
          <p:spPr bwMode="auto">
            <a:xfrm flipV="1">
              <a:off x="4924" y="2375"/>
              <a:ext cx="236" cy="41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0311" name="Text Box 23"/>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
        <p:nvSpPr>
          <p:cNvPr id="49159" name="Text Box 24"/>
          <p:cNvSpPr txBox="1">
            <a:spLocks noChangeArrowheads="1"/>
          </p:cNvSpPr>
          <p:nvPr/>
        </p:nvSpPr>
        <p:spPr bwMode="auto">
          <a:xfrm>
            <a:off x="857224" y="4500570"/>
            <a:ext cx="34305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800" dirty="0">
                <a:solidFill>
                  <a:srgbClr val="000000"/>
                </a:solidFill>
              </a:rPr>
              <a:t>Se desea </a:t>
            </a:r>
            <a:r>
              <a:rPr lang="es-ES" sz="2800" dirty="0" err="1">
                <a:solidFill>
                  <a:srgbClr val="000000"/>
                </a:solidFill>
              </a:rPr>
              <a:t>Cp</a:t>
            </a:r>
            <a:r>
              <a:rPr lang="es-ES" sz="2800" dirty="0">
                <a:solidFill>
                  <a:srgbClr val="000000"/>
                </a:solidFill>
              </a:rPr>
              <a:t> mayor </a:t>
            </a:r>
          </a:p>
          <a:p>
            <a:pPr algn="ctr" eaLnBrk="1" fontAlgn="base" hangingPunct="1">
              <a:spcBef>
                <a:spcPct val="0"/>
              </a:spcBef>
              <a:spcAft>
                <a:spcPct val="0"/>
              </a:spcAft>
            </a:pPr>
            <a:r>
              <a:rPr lang="es-ES" sz="2800" dirty="0">
                <a:solidFill>
                  <a:srgbClr val="000000"/>
                </a:solidFill>
              </a:rPr>
              <a:t>que uno </a:t>
            </a:r>
          </a:p>
        </p:txBody>
      </p:sp>
      <p:sp>
        <p:nvSpPr>
          <p:cNvPr id="26" name="Text Box 2"/>
          <p:cNvSpPr txBox="1">
            <a:spLocks noChangeArrowheads="1"/>
          </p:cNvSpPr>
          <p:nvPr/>
        </p:nvSpPr>
        <p:spPr bwMode="auto">
          <a:xfrm>
            <a:off x="0" y="285728"/>
            <a:ext cx="9144000" cy="523220"/>
          </a:xfrm>
          <a:prstGeom prst="rect">
            <a:avLst/>
          </a:prstGeom>
          <a:noFill/>
          <a:ln w="9525">
            <a:noFill/>
            <a:miter lim="800000"/>
            <a:headEnd/>
            <a:tailEnd/>
          </a:ln>
        </p:spPr>
        <p:txBody>
          <a:bodyPr wrap="square">
            <a:spAutoFit/>
          </a:bodyPr>
          <a:lstStyle/>
          <a:p>
            <a:pPr algn="ctr" fontAlgn="base">
              <a:spcBef>
                <a:spcPct val="0"/>
              </a:spcBef>
              <a:spcAft>
                <a:spcPct val="0"/>
              </a:spcAft>
              <a:buFont typeface="Wingdings" pitchFamily="2" charset="2"/>
              <a:buChar char="ü"/>
            </a:pPr>
            <a:r>
              <a:rPr lang="es-ES_tradnl" sz="2800" b="1" dirty="0">
                <a:solidFill>
                  <a:srgbClr val="1F497D"/>
                </a:solidFill>
                <a:ea typeface="Tahoma" pitchFamily="34" charset="0"/>
                <a:cs typeface="Tahoma" pitchFamily="34" charset="0"/>
              </a:rPr>
              <a:t>  Índices de capacidad (</a:t>
            </a:r>
            <a:r>
              <a:rPr lang="es-ES_tradnl" sz="2800" b="1" dirty="0" err="1">
                <a:solidFill>
                  <a:srgbClr val="1F497D"/>
                </a:solidFill>
                <a:ea typeface="Tahoma" pitchFamily="34" charset="0"/>
                <a:cs typeface="Tahoma" pitchFamily="34" charset="0"/>
              </a:rPr>
              <a:t>Cp</a:t>
            </a:r>
            <a:r>
              <a:rPr lang="es-ES_tradnl" sz="2800" b="1" dirty="0">
                <a:solidFill>
                  <a:srgbClr val="1F497D"/>
                </a:solidFill>
                <a:ea typeface="Tahoma" pitchFamily="34" charset="0"/>
                <a:cs typeface="Tahoma" pitchFamily="34" charset="0"/>
              </a:rPr>
              <a:t>)</a:t>
            </a:r>
          </a:p>
        </p:txBody>
      </p:sp>
    </p:spTree>
    <p:extLst>
      <p:ext uri="{BB962C8B-B14F-4D97-AF65-F5344CB8AC3E}">
        <p14:creationId xmlns:p14="http://schemas.microsoft.com/office/powerpoint/2010/main" val="42542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3 Marcador de contenido"/>
              <p:cNvSpPr>
                <a:spLocks noGrp="1"/>
              </p:cNvSpPr>
              <p:nvPr>
                <p:ph idx="4294967295"/>
              </p:nvPr>
            </p:nvSpPr>
            <p:spPr>
              <a:xfrm>
                <a:off x="1115616" y="1556793"/>
                <a:ext cx="3924436" cy="2448272"/>
              </a:xfrm>
            </p:spPr>
            <p:txBody>
              <a:bodyPr>
                <a:normAutofit/>
              </a:bodyPr>
              <a:lstStyle/>
              <a:p>
                <a14:m>
                  <m:oMath xmlns:m="http://schemas.openxmlformats.org/officeDocument/2006/math">
                    <m:sSub>
                      <m:sSubPr>
                        <m:ctrlPr>
                          <a:rPr lang="es-MX" sz="280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𝑝𝑙</m:t>
                        </m:r>
                      </m:sub>
                    </m:sSub>
                    <m:r>
                      <a:rPr lang="es-ES" sz="2800" b="0" i="1" smtClean="0">
                        <a:latin typeface="Cambria Math"/>
                      </a:rPr>
                      <m:t>=</m:t>
                    </m:r>
                    <m:f>
                      <m:fPr>
                        <m:ctrlPr>
                          <a:rPr lang="es-ES" sz="2800" b="0" i="1" smtClean="0">
                            <a:latin typeface="Cambria Math" panose="02040503050406030204" pitchFamily="18" charset="0"/>
                          </a:rPr>
                        </m:ctrlPr>
                      </m:fPr>
                      <m:num>
                        <m:r>
                          <a:rPr lang="es-ES" sz="2800" b="0" i="1" smtClean="0">
                            <a:latin typeface="Cambria Math"/>
                            <a:ea typeface="Cambria Math"/>
                          </a:rPr>
                          <m:t>𝜇</m:t>
                        </m:r>
                        <m:r>
                          <a:rPr lang="es-ES" sz="2800" b="0" i="1" smtClean="0">
                            <a:latin typeface="Cambria Math"/>
                            <a:ea typeface="Cambria Math"/>
                          </a:rPr>
                          <m:t>−</m:t>
                        </m:r>
                        <m:r>
                          <a:rPr lang="es-ES" sz="2800" b="0" i="1" smtClean="0">
                            <a:latin typeface="Cambria Math"/>
                            <a:ea typeface="Cambria Math"/>
                          </a:rPr>
                          <m:t>𝐸𝐼</m:t>
                        </m:r>
                      </m:num>
                      <m:den>
                        <m:r>
                          <a:rPr lang="es-ES" sz="2800" b="0" i="1" smtClean="0">
                            <a:latin typeface="Cambria Math"/>
                          </a:rPr>
                          <m:t>3</m:t>
                        </m:r>
                        <m:acc>
                          <m:accPr>
                            <m:chr m:val="̂"/>
                            <m:ctrlPr>
                              <a:rPr lang="es-ES" sz="2800" b="0" i="1" smtClean="0">
                                <a:latin typeface="Cambria Math" panose="02040503050406030204" pitchFamily="18" charset="0"/>
                              </a:rPr>
                            </m:ctrlPr>
                          </m:accPr>
                          <m:e>
                            <m:r>
                              <a:rPr lang="es-ES" sz="2800" b="0" i="1" smtClean="0">
                                <a:latin typeface="Cambria Math"/>
                                <a:ea typeface="Cambria Math"/>
                              </a:rPr>
                              <m:t>𝜎</m:t>
                            </m:r>
                          </m:e>
                        </m:acc>
                      </m:den>
                    </m:f>
                  </m:oMath>
                </a14:m>
                <a:endParaRPr lang="es-MX" sz="2800" dirty="0"/>
              </a:p>
              <a:p>
                <a14:m>
                  <m:oMath xmlns:m="http://schemas.openxmlformats.org/officeDocument/2006/math">
                    <m:sSub>
                      <m:sSubPr>
                        <m:ctrlPr>
                          <a:rPr lang="es-MX" sz="2800" i="1">
                            <a:latin typeface="Cambria Math" panose="02040503050406030204" pitchFamily="18" charset="0"/>
                          </a:rPr>
                        </m:ctrlPr>
                      </m:sSubPr>
                      <m:e>
                        <m:r>
                          <a:rPr lang="es-ES" sz="2800" i="1">
                            <a:latin typeface="Cambria Math"/>
                          </a:rPr>
                          <m:t>𝐶</m:t>
                        </m:r>
                      </m:e>
                      <m:sub>
                        <m:r>
                          <a:rPr lang="es-ES" sz="2800" i="1">
                            <a:latin typeface="Cambria Math"/>
                          </a:rPr>
                          <m:t>𝑝</m:t>
                        </m:r>
                        <m:r>
                          <a:rPr lang="es-ES" sz="2800" b="0" i="1" smtClean="0">
                            <a:latin typeface="Cambria Math"/>
                          </a:rPr>
                          <m:t>𝑠</m:t>
                        </m:r>
                      </m:sub>
                    </m:sSub>
                    <m:r>
                      <a:rPr lang="es-ES" sz="2800" i="1">
                        <a:latin typeface="Cambria Math"/>
                      </a:rPr>
                      <m:t>=</m:t>
                    </m:r>
                    <m:f>
                      <m:fPr>
                        <m:ctrlPr>
                          <a:rPr lang="es-ES" sz="2800" i="1">
                            <a:latin typeface="Cambria Math" panose="02040503050406030204" pitchFamily="18" charset="0"/>
                          </a:rPr>
                        </m:ctrlPr>
                      </m:fPr>
                      <m:num>
                        <m:r>
                          <a:rPr lang="es-ES" sz="2800" b="0" i="1" smtClean="0">
                            <a:latin typeface="Cambria Math"/>
                          </a:rPr>
                          <m:t>𝐸𝑆</m:t>
                        </m:r>
                        <m:r>
                          <a:rPr lang="es-ES" sz="2800" i="1">
                            <a:latin typeface="Cambria Math"/>
                            <a:ea typeface="Cambria Math"/>
                          </a:rPr>
                          <m:t>−</m:t>
                        </m:r>
                        <m:r>
                          <a:rPr lang="es-ES" sz="2800" i="1" smtClean="0">
                            <a:latin typeface="Cambria Math"/>
                            <a:ea typeface="Cambria Math"/>
                          </a:rPr>
                          <m:t>𝜇</m:t>
                        </m:r>
                      </m:num>
                      <m:den>
                        <m:r>
                          <a:rPr lang="es-ES" sz="2800" i="1">
                            <a:latin typeface="Cambria Math"/>
                          </a:rPr>
                          <m:t>3</m:t>
                        </m:r>
                        <m:acc>
                          <m:accPr>
                            <m:chr m:val="̂"/>
                            <m:ctrlPr>
                              <a:rPr lang="es-ES" sz="2800" i="1">
                                <a:latin typeface="Cambria Math" panose="02040503050406030204" pitchFamily="18" charset="0"/>
                              </a:rPr>
                            </m:ctrlPr>
                          </m:accPr>
                          <m:e>
                            <m:r>
                              <a:rPr lang="es-ES" sz="2800" i="1">
                                <a:latin typeface="Cambria Math"/>
                                <a:ea typeface="Cambria Math"/>
                              </a:rPr>
                              <m:t>𝜎</m:t>
                            </m:r>
                          </m:e>
                        </m:acc>
                      </m:den>
                    </m:f>
                  </m:oMath>
                </a14:m>
                <a:endParaRPr lang="es-MX" sz="2800" dirty="0"/>
              </a:p>
              <a:p>
                <a14:m>
                  <m:oMath xmlns:m="http://schemas.openxmlformats.org/officeDocument/2006/math">
                    <m:sSub>
                      <m:sSubPr>
                        <m:ctrlPr>
                          <a:rPr lang="es-MX" sz="280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𝑝𝑘</m:t>
                        </m:r>
                      </m:sub>
                    </m:sSub>
                    <m:r>
                      <a:rPr lang="es-ES" sz="2800" b="0" i="1" smtClean="0">
                        <a:latin typeface="Cambria Math"/>
                      </a:rPr>
                      <m:t>=</m:t>
                    </m:r>
                    <m:r>
                      <m:rPr>
                        <m:sty m:val="p"/>
                      </m:rPr>
                      <a:rPr lang="es-ES" sz="2800" b="0" i="0" smtClean="0">
                        <a:latin typeface="Cambria Math"/>
                      </a:rPr>
                      <m:t>min</m:t>
                    </m:r>
                    <m:r>
                      <a:rPr lang="es-ES" sz="2800" b="0" i="1" smtClean="0">
                        <a:latin typeface="Cambria Math"/>
                      </a:rPr>
                      <m:t>⁡(</m:t>
                    </m:r>
                    <m:sSub>
                      <m:sSubPr>
                        <m:ctrlPr>
                          <a:rPr lang="es-ES" sz="2800" b="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𝑝𝑙</m:t>
                        </m:r>
                      </m:sub>
                    </m:sSub>
                    <m:r>
                      <a:rPr lang="es-ES" sz="2800" b="0" i="1" smtClean="0">
                        <a:latin typeface="Cambria Math"/>
                      </a:rPr>
                      <m:t>,</m:t>
                    </m:r>
                    <m:sSub>
                      <m:sSubPr>
                        <m:ctrlPr>
                          <a:rPr lang="es-ES" sz="2800" b="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𝑝𝑠</m:t>
                        </m:r>
                      </m:sub>
                    </m:sSub>
                    <m:r>
                      <a:rPr lang="es-ES" sz="2800" b="0" i="1" smtClean="0">
                        <a:latin typeface="Cambria Math"/>
                      </a:rPr>
                      <m:t>)</m:t>
                    </m:r>
                  </m:oMath>
                </a14:m>
                <a:endParaRPr lang="es-MX" sz="2800" dirty="0"/>
              </a:p>
            </p:txBody>
          </p:sp>
        </mc:Choice>
        <mc:Fallback xmlns="">
          <p:sp>
            <p:nvSpPr>
              <p:cNvPr id="4" name="3 Marcador de contenido"/>
              <p:cNvSpPr>
                <a:spLocks noGrp="1" noRot="1" noChangeAspect="1" noMove="1" noResize="1" noEditPoints="1" noAdjustHandles="1" noChangeArrowheads="1" noChangeShapeType="1" noTextEdit="1"/>
              </p:cNvSpPr>
              <p:nvPr>
                <p:ph idx="4294967295"/>
              </p:nvPr>
            </p:nvSpPr>
            <p:spPr>
              <a:xfrm>
                <a:off x="0" y="1557338"/>
                <a:ext cx="3924300" cy="2447925"/>
              </a:xfrm>
              <a:blipFill rotWithShape="1">
                <a:blip r:embed="rId2"/>
                <a:stretch>
                  <a:fillRect/>
                </a:stretch>
              </a:blipFill>
            </p:spPr>
            <p:txBody>
              <a:bodyPr/>
              <a:lstStyle/>
              <a:p>
                <a:r>
                  <a:rPr lang="es-MX">
                    <a:noFill/>
                  </a:rPr>
                  <a:t> </a:t>
                </a:r>
              </a:p>
            </p:txBody>
          </p:sp>
        </mc:Fallback>
      </mc:AlternateContent>
      <p:sp>
        <p:nvSpPr>
          <p:cNvPr id="5" name="4 CuadroTexto"/>
          <p:cNvSpPr txBox="1"/>
          <p:nvPr/>
        </p:nvSpPr>
        <p:spPr>
          <a:xfrm>
            <a:off x="285720" y="332656"/>
            <a:ext cx="8462744" cy="523220"/>
          </a:xfrm>
          <a:prstGeom prst="rect">
            <a:avLst/>
          </a:prstGeom>
          <a:noFill/>
        </p:spPr>
        <p:txBody>
          <a:bodyPr wrap="square" rtlCol="0">
            <a:spAutoFit/>
          </a:bodyPr>
          <a:lstStyle/>
          <a:p>
            <a:pPr algn="ctr">
              <a:buFont typeface="Wingdings" pitchFamily="2" charset="2"/>
              <a:buChar char="ü"/>
            </a:pPr>
            <a:r>
              <a:rPr lang="es-ES" sz="2800" b="1" dirty="0">
                <a:solidFill>
                  <a:srgbClr val="1F497D"/>
                </a:solidFill>
                <a:ea typeface="Tahoma" pitchFamily="34" charset="0"/>
                <a:cs typeface="Tahoma" pitchFamily="34" charset="0"/>
              </a:rPr>
              <a:t>  Índice de capacidad </a:t>
            </a:r>
            <a:r>
              <a:rPr lang="es-ES" sz="2800" b="1" dirty="0" err="1">
                <a:solidFill>
                  <a:srgbClr val="1F497D"/>
                </a:solidFill>
                <a:ea typeface="Tahoma" pitchFamily="34" charset="0"/>
                <a:cs typeface="Tahoma" pitchFamily="34" charset="0"/>
              </a:rPr>
              <a:t>Cpk</a:t>
            </a:r>
            <a:r>
              <a:rPr lang="es-ES" sz="2800" b="1" dirty="0">
                <a:solidFill>
                  <a:srgbClr val="1F497D"/>
                </a:solidFill>
                <a:ea typeface="Tahoma" pitchFamily="34" charset="0"/>
                <a:cs typeface="Tahoma" pitchFamily="34" charset="0"/>
              </a:rPr>
              <a:t> (centrado del proceso)</a:t>
            </a:r>
            <a:endParaRPr lang="es-MX" sz="2800" b="1" dirty="0">
              <a:solidFill>
                <a:srgbClr val="1F497D"/>
              </a:solidFill>
            </a:endParaRPr>
          </a:p>
        </p:txBody>
      </p:sp>
      <p:grpSp>
        <p:nvGrpSpPr>
          <p:cNvPr id="6" name="Group 6"/>
          <p:cNvGrpSpPr>
            <a:grpSpLocks/>
          </p:cNvGrpSpPr>
          <p:nvPr/>
        </p:nvGrpSpPr>
        <p:grpSpPr bwMode="auto">
          <a:xfrm>
            <a:off x="4920071" y="1398412"/>
            <a:ext cx="4044418" cy="4710288"/>
            <a:chOff x="3039" y="482"/>
            <a:chExt cx="3148" cy="3336"/>
          </a:xfrm>
        </p:grpSpPr>
        <p:sp>
          <p:nvSpPr>
            <p:cNvPr id="7" name="Freeform 7"/>
            <p:cNvSpPr>
              <a:spLocks/>
            </p:cNvSpPr>
            <p:nvPr/>
          </p:nvSpPr>
          <p:spPr bwMode="auto">
            <a:xfrm>
              <a:off x="4040" y="1154"/>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8" name="Line 8"/>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9" name="Text Box 9"/>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10" name="Line 10"/>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1" name="Line 11"/>
            <p:cNvSpPr>
              <a:spLocks noChangeShapeType="1"/>
            </p:cNvSpPr>
            <p:nvPr/>
          </p:nvSpPr>
          <p:spPr bwMode="auto">
            <a:xfrm>
              <a:off x="4470" y="1113"/>
              <a:ext cx="0" cy="127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2" name="Line 12"/>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3" name="Line 13"/>
            <p:cNvSpPr>
              <a:spLocks noChangeShapeType="1"/>
            </p:cNvSpPr>
            <p:nvPr/>
          </p:nvSpPr>
          <p:spPr bwMode="auto">
            <a:xfrm flipV="1">
              <a:off x="4201"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 name="Line 14"/>
            <p:cNvSpPr>
              <a:spLocks noChangeShapeType="1"/>
            </p:cNvSpPr>
            <p:nvPr/>
          </p:nvSpPr>
          <p:spPr bwMode="auto">
            <a:xfrm flipV="1">
              <a:off x="5947"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5" name="Text Box 15"/>
            <p:cNvSpPr txBox="1">
              <a:spLocks noChangeArrowheads="1"/>
            </p:cNvSpPr>
            <p:nvPr/>
          </p:nvSpPr>
          <p:spPr bwMode="auto">
            <a:xfrm>
              <a:off x="3740"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LRI</a:t>
              </a:r>
            </a:p>
          </p:txBody>
        </p:sp>
        <p:sp>
          <p:nvSpPr>
            <p:cNvPr id="16" name="Text Box 16"/>
            <p:cNvSpPr txBox="1">
              <a:spLocks noChangeArrowheads="1"/>
            </p:cNvSpPr>
            <p:nvPr/>
          </p:nvSpPr>
          <p:spPr bwMode="auto">
            <a:xfrm>
              <a:off x="544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LRS</a:t>
              </a:r>
            </a:p>
          </p:txBody>
        </p:sp>
        <p:sp>
          <p:nvSpPr>
            <p:cNvPr id="17" name="Text Box 17"/>
            <p:cNvSpPr txBox="1">
              <a:spLocks noChangeArrowheads="1"/>
            </p:cNvSpPr>
            <p:nvPr/>
          </p:nvSpPr>
          <p:spPr bwMode="auto">
            <a:xfrm>
              <a:off x="3887" y="3294"/>
              <a:ext cx="977" cy="524"/>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tolerada</a:t>
              </a:r>
            </a:p>
          </p:txBody>
        </p:sp>
        <p:cxnSp>
          <p:nvCxnSpPr>
            <p:cNvPr id="18" name="AutoShape 18"/>
            <p:cNvCxnSpPr>
              <a:cxnSpLocks noChangeShapeType="1"/>
              <a:stCxn id="17" idx="3"/>
              <a:endCxn id="12" idx="1"/>
            </p:cNvCxnSpPr>
            <p:nvPr/>
          </p:nvCxnSpPr>
          <p:spPr bwMode="auto">
            <a:xfrm flipV="1">
              <a:off x="4864" y="2387"/>
              <a:ext cx="617" cy="1169"/>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19" name="AutoShape 19"/>
            <p:cNvCxnSpPr>
              <a:cxnSpLocks noChangeShapeType="1"/>
              <a:stCxn id="17" idx="1"/>
              <a:endCxn id="8" idx="0"/>
            </p:cNvCxnSpPr>
            <p:nvPr/>
          </p:nvCxnSpPr>
          <p:spPr bwMode="auto">
            <a:xfrm flipH="1" flipV="1">
              <a:off x="3194" y="2382"/>
              <a:ext cx="693" cy="1174"/>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20" name="Text Box 20"/>
            <p:cNvSpPr txBox="1">
              <a:spLocks noChangeArrowheads="1"/>
            </p:cNvSpPr>
            <p:nvPr/>
          </p:nvSpPr>
          <p:spPr bwMode="auto">
            <a:xfrm>
              <a:off x="3947" y="2523"/>
              <a:ext cx="977" cy="524"/>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Real = 6</a:t>
              </a:r>
              <a:r>
                <a:rPr lang="el-GR" sz="2400">
                  <a:solidFill>
                    <a:srgbClr val="000000"/>
                  </a:solidFill>
                  <a:cs typeface="Arial" pitchFamily="34" charset="0"/>
                </a:rPr>
                <a:t>σ</a:t>
              </a:r>
            </a:p>
          </p:txBody>
        </p:sp>
        <p:cxnSp>
          <p:nvCxnSpPr>
            <p:cNvPr id="21" name="AutoShape 21"/>
            <p:cNvCxnSpPr>
              <a:cxnSpLocks noChangeShapeType="1"/>
              <a:stCxn id="20" idx="1"/>
              <a:endCxn id="13" idx="0"/>
            </p:cNvCxnSpPr>
            <p:nvPr/>
          </p:nvCxnSpPr>
          <p:spPr bwMode="auto">
            <a:xfrm flipV="1">
              <a:off x="3947" y="2276"/>
              <a:ext cx="254"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 name="AutoShape 22"/>
            <p:cNvCxnSpPr>
              <a:cxnSpLocks noChangeShapeType="1"/>
              <a:stCxn id="20" idx="3"/>
              <a:endCxn id="14" idx="0"/>
            </p:cNvCxnSpPr>
            <p:nvPr/>
          </p:nvCxnSpPr>
          <p:spPr bwMode="auto">
            <a:xfrm flipV="1">
              <a:off x="4924" y="2276"/>
              <a:ext cx="1023"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 Box 23"/>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
        <p:nvSpPr>
          <p:cNvPr id="25" name="AutoShape 2"/>
          <p:cNvSpPr>
            <a:spLocks noChangeArrowheads="1"/>
          </p:cNvSpPr>
          <p:nvPr/>
        </p:nvSpPr>
        <p:spPr bwMode="auto">
          <a:xfrm>
            <a:off x="467544" y="4280216"/>
            <a:ext cx="3816350" cy="1577676"/>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fontAlgn="base">
              <a:spcBef>
                <a:spcPct val="0"/>
              </a:spcBef>
              <a:spcAft>
                <a:spcPct val="0"/>
              </a:spcAft>
            </a:pPr>
            <a:r>
              <a:rPr lang="es-ES" sz="2400" dirty="0">
                <a:solidFill>
                  <a:prstClr val="black"/>
                </a:solidFill>
              </a:rPr>
              <a:t>Se desea Cpk mayor </a:t>
            </a:r>
          </a:p>
          <a:p>
            <a:pPr algn="ctr" fontAlgn="base">
              <a:spcBef>
                <a:spcPct val="0"/>
              </a:spcBef>
              <a:spcAft>
                <a:spcPct val="0"/>
              </a:spcAft>
            </a:pPr>
            <a:r>
              <a:rPr lang="es-ES" sz="2400" dirty="0">
                <a:solidFill>
                  <a:prstClr val="black"/>
                </a:solidFill>
              </a:rPr>
              <a:t>que uno </a:t>
            </a:r>
          </a:p>
        </p:txBody>
      </p:sp>
    </p:spTree>
    <p:extLst>
      <p:ext uri="{BB962C8B-B14F-4D97-AF65-F5344CB8AC3E}">
        <p14:creationId xmlns:p14="http://schemas.microsoft.com/office/powerpoint/2010/main" val="53107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7587" name="Text Box 2"/>
              <p:cNvSpPr txBox="1">
                <a:spLocks noChangeArrowheads="1"/>
              </p:cNvSpPr>
              <p:nvPr/>
            </p:nvSpPr>
            <p:spPr bwMode="auto">
              <a:xfrm>
                <a:off x="2804170" y="393510"/>
                <a:ext cx="2892138"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s-ES_tradnl" sz="2400" b="1" dirty="0">
                    <a:solidFill>
                      <a:srgbClr val="002060"/>
                    </a:solidFill>
                    <a:latin typeface="Arial" panose="020B0604020202020204" pitchFamily="34" charset="0"/>
                    <a:cs typeface="Arial" panose="020B0604020202020204" pitchFamily="34" charset="0"/>
                  </a:rPr>
                  <a:t>Estimaciones de </a:t>
                </a:r>
                <a14:m>
                  <m:oMath xmlns:m="http://schemas.openxmlformats.org/officeDocument/2006/math">
                    <m:r>
                      <a:rPr lang="es-ES_tradnl" sz="2400" b="1" i="1" smtClean="0">
                        <a:solidFill>
                          <a:srgbClr val="002060"/>
                        </a:solidFill>
                        <a:latin typeface="Cambria Math"/>
                        <a:ea typeface="Cambria Math"/>
                      </a:rPr>
                      <m:t>𝝈</m:t>
                    </m:r>
                  </m:oMath>
                </a14:m>
                <a:endParaRPr lang="es-ES_tradnl" sz="2400" dirty="0">
                  <a:solidFill>
                    <a:srgbClr val="002060"/>
                  </a:solidFill>
                  <a:latin typeface="Arial" panose="020B0604020202020204" pitchFamily="34" charset="0"/>
                  <a:cs typeface="Arial" panose="020B0604020202020204" pitchFamily="34" charset="0"/>
                </a:endParaRPr>
              </a:p>
            </p:txBody>
          </p:sp>
        </mc:Choice>
        <mc:Fallback xmlns="">
          <p:sp>
            <p:nvSpPr>
              <p:cNvPr id="67587" name="Text Box 2"/>
              <p:cNvSpPr txBox="1">
                <a:spLocks noRot="1" noChangeAspect="1" noMove="1" noResize="1" noEditPoints="1" noAdjustHandles="1" noChangeArrowheads="1" noChangeShapeType="1" noTextEdit="1"/>
              </p:cNvSpPr>
              <p:nvPr/>
            </p:nvSpPr>
            <p:spPr bwMode="auto">
              <a:xfrm>
                <a:off x="2804170" y="393510"/>
                <a:ext cx="2892138" cy="461665"/>
              </a:xfrm>
              <a:prstGeom prst="rect">
                <a:avLst/>
              </a:prstGeom>
              <a:blipFill>
                <a:blip r:embed="rId3"/>
                <a:stretch>
                  <a:fillRect l="-2743" t="-9333" b="-32000"/>
                </a:stretch>
              </a:blipFill>
              <a:ln w="9525">
                <a:noFill/>
                <a:miter lim="800000"/>
                <a:headEnd/>
                <a:tailEnd/>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7588" name="Text Box 3"/>
              <p:cNvSpPr txBox="1">
                <a:spLocks noChangeArrowheads="1"/>
              </p:cNvSpPr>
              <p:nvPr/>
            </p:nvSpPr>
            <p:spPr bwMode="auto">
              <a:xfrm>
                <a:off x="755085" y="987506"/>
                <a:ext cx="7200800" cy="4422877"/>
              </a:xfrm>
              <a:prstGeom prst="rect">
                <a:avLst/>
              </a:prstGeom>
              <a:noFill/>
              <a:ln w="9525">
                <a:noFill/>
                <a:miter lim="800000"/>
                <a:headEnd/>
                <a:tailEnd/>
              </a:ln>
            </p:spPr>
            <p:txBody>
              <a:bodyPr wrap="square">
                <a:spAutoFit/>
              </a:bodyPr>
              <a:lstStyle/>
              <a:p>
                <a:pPr marL="342900" indent="-342900" eaLnBrk="0" fontAlgn="base" hangingPunct="0">
                  <a:spcBef>
                    <a:spcPct val="0"/>
                  </a:spcBef>
                  <a:spcAft>
                    <a:spcPct val="0"/>
                  </a:spcAft>
                  <a:buFont typeface="Wingdings" panose="05000000000000000000" pitchFamily="2" charset="2"/>
                  <a:buChar char="q"/>
                </a:pPr>
                <a:r>
                  <a:rPr lang="es-ES_tradnl" sz="2400" b="1" i="1" dirty="0">
                    <a:solidFill>
                      <a:srgbClr val="002060"/>
                    </a:solidFill>
                    <a:latin typeface="Cambria Math" panose="02040503050406030204" pitchFamily="18" charset="0"/>
                  </a:rPr>
                  <a:t>Mediante rangos de subgrupos</a:t>
                </a:r>
              </a:p>
              <a:p>
                <a:pPr algn="ctr" eaLnBrk="0" fontAlgn="base" hangingPunct="0">
                  <a:spcBef>
                    <a:spcPct val="0"/>
                  </a:spcBef>
                  <a:spcAft>
                    <a:spcPct val="0"/>
                  </a:spcAft>
                </a:pPr>
                <a:endParaRPr lang="es-ES_tradnl" sz="2400" b="1" i="1" dirty="0">
                  <a:solidFill>
                    <a:srgbClr val="002060"/>
                  </a:solidFill>
                  <a:latin typeface="Cambria Math" panose="02040503050406030204" pitchFamily="18" charset="0"/>
                </a:endParaRPr>
              </a:p>
              <a:p>
                <a:pPr algn="ctr" eaLnBrk="0" fontAlgn="base" hangingPunct="0">
                  <a:spcBef>
                    <a:spcPct val="0"/>
                  </a:spcBef>
                  <a:spcAft>
                    <a:spcPct val="0"/>
                  </a:spcAft>
                </a:pPr>
                <a:endParaRPr lang="es-ES_tradnl" sz="2400" b="1" i="1" dirty="0">
                  <a:solidFill>
                    <a:srgbClr val="002060"/>
                  </a:solidFill>
                  <a:latin typeface="Cambria Math" panose="02040503050406030204" pitchFamily="18" charset="0"/>
                </a:endParaRPr>
              </a:p>
              <a:p>
                <a:pPr algn="ct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acc>
                        <m:accPr>
                          <m:chr m:val="̂"/>
                          <m:ctrlPr>
                            <a:rPr lang="es-ES_tradnl" sz="2400" b="1" i="1" smtClean="0">
                              <a:solidFill>
                                <a:srgbClr val="002060"/>
                              </a:solidFill>
                              <a:latin typeface="Cambria Math" panose="02040503050406030204" pitchFamily="18" charset="0"/>
                            </a:rPr>
                          </m:ctrlPr>
                        </m:accPr>
                        <m:e>
                          <m:r>
                            <a:rPr lang="es-ES_tradnl" sz="2400" b="1" i="1" smtClean="0">
                              <a:solidFill>
                                <a:srgbClr val="002060"/>
                              </a:solidFill>
                              <a:latin typeface="Cambria Math"/>
                              <a:ea typeface="Cambria Math"/>
                            </a:rPr>
                            <m:t>𝝈</m:t>
                          </m:r>
                        </m:e>
                      </m:acc>
                      <m:r>
                        <a:rPr lang="es-ES" sz="2400" b="1" i="1" smtClean="0">
                          <a:solidFill>
                            <a:srgbClr val="002060"/>
                          </a:solidFill>
                          <a:latin typeface="Cambria Math"/>
                        </a:rPr>
                        <m:t>=</m:t>
                      </m:r>
                      <m:f>
                        <m:fPr>
                          <m:ctrlPr>
                            <a:rPr lang="es-ES" sz="2400" b="1" i="1" smtClean="0">
                              <a:solidFill>
                                <a:srgbClr val="002060"/>
                              </a:solidFill>
                              <a:latin typeface="Cambria Math" panose="02040503050406030204" pitchFamily="18" charset="0"/>
                            </a:rPr>
                          </m:ctrlPr>
                        </m:fPr>
                        <m:num>
                          <m:acc>
                            <m:accPr>
                              <m:chr m:val="̅"/>
                              <m:ctrlPr>
                                <a:rPr lang="es-ES" sz="2400" b="1" i="1" smtClean="0">
                                  <a:solidFill>
                                    <a:srgbClr val="002060"/>
                                  </a:solidFill>
                                  <a:latin typeface="Cambria Math" panose="02040503050406030204" pitchFamily="18" charset="0"/>
                                </a:rPr>
                              </m:ctrlPr>
                            </m:accPr>
                            <m:e>
                              <m:r>
                                <a:rPr lang="es-ES" sz="2400" b="1" i="1" smtClean="0">
                                  <a:solidFill>
                                    <a:srgbClr val="002060"/>
                                  </a:solidFill>
                                  <a:latin typeface="Cambria Math"/>
                                </a:rPr>
                                <m:t>𝑹</m:t>
                              </m:r>
                            </m:e>
                          </m:acc>
                        </m:num>
                        <m:den>
                          <m:r>
                            <a:rPr lang="es-ES" sz="2400" b="1" i="1" smtClean="0">
                              <a:solidFill>
                                <a:srgbClr val="002060"/>
                              </a:solidFill>
                              <a:latin typeface="Cambria Math"/>
                            </a:rPr>
                            <m:t>𝟏</m:t>
                          </m:r>
                          <m:r>
                            <a:rPr lang="es-ES" sz="2400" b="1" i="1" smtClean="0">
                              <a:solidFill>
                                <a:srgbClr val="002060"/>
                              </a:solidFill>
                              <a:latin typeface="Cambria Math"/>
                            </a:rPr>
                            <m:t>.</m:t>
                          </m:r>
                          <m:r>
                            <a:rPr lang="es-ES" sz="2400" b="1" i="1" smtClean="0">
                              <a:solidFill>
                                <a:srgbClr val="002060"/>
                              </a:solidFill>
                              <a:latin typeface="Cambria Math"/>
                            </a:rPr>
                            <m:t>𝟏𝟐𝟖</m:t>
                          </m:r>
                        </m:den>
                      </m:f>
                      <m:r>
                        <a:rPr lang="es-MX" sz="2400" b="1" i="1" smtClean="0">
                          <a:solidFill>
                            <a:srgbClr val="002060"/>
                          </a:solidFill>
                          <a:latin typeface="Cambria Math" panose="02040503050406030204" pitchFamily="18" charset="0"/>
                        </a:rPr>
                        <m:t>             </m:t>
                      </m:r>
                      <m:r>
                        <a:rPr lang="es-MX" sz="2400" b="1" i="1" smtClean="0">
                          <a:solidFill>
                            <a:srgbClr val="002060"/>
                          </a:solidFill>
                          <a:latin typeface="Cambria Math" panose="02040503050406030204" pitchFamily="18" charset="0"/>
                        </a:rPr>
                        <m:t>𝑫𝒐𝒏𝒅𝒆</m:t>
                      </m:r>
                      <m:r>
                        <a:rPr lang="es-MX" sz="2400" b="1" i="1" smtClean="0">
                          <a:solidFill>
                            <a:srgbClr val="002060"/>
                          </a:solidFill>
                          <a:latin typeface="Cambria Math" panose="02040503050406030204" pitchFamily="18" charset="0"/>
                        </a:rPr>
                        <m:t>       </m:t>
                      </m:r>
                      <m:acc>
                        <m:accPr>
                          <m:chr m:val="̅"/>
                          <m:ctrlPr>
                            <a:rPr lang="es-ES" sz="2400" b="1" i="1" dirty="0" smtClean="0">
                              <a:solidFill>
                                <a:srgbClr val="002060"/>
                              </a:solidFill>
                              <a:latin typeface="Cambria Math" panose="02040503050406030204" pitchFamily="18" charset="0"/>
                            </a:rPr>
                          </m:ctrlPr>
                        </m:accPr>
                        <m:e>
                          <m:r>
                            <a:rPr lang="es-MX" sz="2400" b="1" i="1" dirty="0" smtClean="0">
                              <a:solidFill>
                                <a:srgbClr val="002060"/>
                              </a:solidFill>
                              <a:latin typeface="Cambria Math"/>
                            </a:rPr>
                            <m:t>𝑹</m:t>
                          </m:r>
                        </m:e>
                      </m:acc>
                      <m:r>
                        <a:rPr lang="es-MX" sz="2400" b="1" i="1" dirty="0" smtClean="0">
                          <a:solidFill>
                            <a:srgbClr val="002060"/>
                          </a:solidFill>
                          <a:latin typeface="Cambria Math"/>
                        </a:rPr>
                        <m:t>=</m:t>
                      </m:r>
                      <m:nary>
                        <m:naryPr>
                          <m:chr m:val="∑"/>
                          <m:ctrlPr>
                            <a:rPr lang="es-MX" sz="2400" b="1" i="1" dirty="0" smtClean="0">
                              <a:solidFill>
                                <a:srgbClr val="002060"/>
                              </a:solidFill>
                              <a:latin typeface="Cambria Math" panose="02040503050406030204" pitchFamily="18" charset="0"/>
                            </a:rPr>
                          </m:ctrlPr>
                        </m:naryPr>
                        <m:sub>
                          <m:r>
                            <m:rPr>
                              <m:brk m:alnAt="23"/>
                            </m:rPr>
                            <a:rPr lang="es-MX" sz="2400" b="1" i="1" dirty="0" smtClean="0">
                              <a:solidFill>
                                <a:srgbClr val="002060"/>
                              </a:solidFill>
                              <a:latin typeface="Cambria Math"/>
                            </a:rPr>
                            <m:t>𝒊</m:t>
                          </m:r>
                          <m:r>
                            <a:rPr lang="es-MX" sz="2400" b="1" i="1" dirty="0" smtClean="0">
                              <a:solidFill>
                                <a:srgbClr val="002060"/>
                              </a:solidFill>
                              <a:latin typeface="Cambria Math"/>
                            </a:rPr>
                            <m:t>=</m:t>
                          </m:r>
                          <m:r>
                            <a:rPr lang="es-MX" sz="2400" b="1" i="1" dirty="0" smtClean="0">
                              <a:solidFill>
                                <a:srgbClr val="002060"/>
                              </a:solidFill>
                              <a:latin typeface="Cambria Math"/>
                            </a:rPr>
                            <m:t>𝟏</m:t>
                          </m:r>
                        </m:sub>
                        <m:sup>
                          <m:r>
                            <a:rPr lang="es-MX" sz="2400" b="1" i="1" dirty="0" smtClean="0">
                              <a:solidFill>
                                <a:srgbClr val="002060"/>
                              </a:solidFill>
                              <a:latin typeface="Cambria Math"/>
                            </a:rPr>
                            <m:t>𝒏</m:t>
                          </m:r>
                        </m:sup>
                        <m:e>
                          <m:f>
                            <m:fPr>
                              <m:ctrlPr>
                                <a:rPr lang="es-MX" sz="2400" b="1" i="1" dirty="0" smtClean="0">
                                  <a:solidFill>
                                    <a:srgbClr val="002060"/>
                                  </a:solidFill>
                                  <a:latin typeface="Cambria Math" panose="02040503050406030204" pitchFamily="18" charset="0"/>
                                </a:rPr>
                              </m:ctrlPr>
                            </m:fPr>
                            <m:num>
                              <m:sSub>
                                <m:sSubPr>
                                  <m:ctrlPr>
                                    <a:rPr lang="es-MX" sz="2400" b="1" i="1" dirty="0" smtClean="0">
                                      <a:solidFill>
                                        <a:srgbClr val="002060"/>
                                      </a:solidFill>
                                      <a:latin typeface="Cambria Math" panose="02040503050406030204" pitchFamily="18" charset="0"/>
                                    </a:rPr>
                                  </m:ctrlPr>
                                </m:sSubPr>
                                <m:e>
                                  <m:r>
                                    <a:rPr lang="es-MX" sz="2400" b="1" i="1" dirty="0" smtClean="0">
                                      <a:solidFill>
                                        <a:srgbClr val="002060"/>
                                      </a:solidFill>
                                      <a:latin typeface="Cambria Math"/>
                                    </a:rPr>
                                    <m:t>𝑹</m:t>
                                  </m:r>
                                </m:e>
                                <m:sub>
                                  <m:r>
                                    <a:rPr lang="es-MX" sz="2400" b="1" i="1" dirty="0" smtClean="0">
                                      <a:solidFill>
                                        <a:srgbClr val="002060"/>
                                      </a:solidFill>
                                      <a:latin typeface="Cambria Math"/>
                                    </a:rPr>
                                    <m:t>𝒊</m:t>
                                  </m:r>
                                </m:sub>
                              </m:sSub>
                            </m:num>
                            <m:den>
                              <m:r>
                                <a:rPr lang="es-MX" sz="2400" b="1" i="1" dirty="0" smtClean="0">
                                  <a:solidFill>
                                    <a:srgbClr val="002060"/>
                                  </a:solidFill>
                                  <a:latin typeface="Cambria Math"/>
                                </a:rPr>
                                <m:t>𝒏</m:t>
                              </m:r>
                            </m:den>
                          </m:f>
                        </m:e>
                      </m:nary>
                    </m:oMath>
                  </m:oMathPara>
                </a14:m>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marL="342900" indent="-342900" algn="just" eaLnBrk="0" fontAlgn="base" hangingPunct="0">
                  <a:spcBef>
                    <a:spcPct val="0"/>
                  </a:spcBef>
                  <a:spcAft>
                    <a:spcPct val="0"/>
                  </a:spcAft>
                  <a:buFont typeface="Wingdings" panose="05000000000000000000" pitchFamily="2" charset="2"/>
                  <a:buChar char="q"/>
                </a:pPr>
                <a:r>
                  <a:rPr lang="es-ES" sz="2400" b="1" dirty="0">
                    <a:solidFill>
                      <a:srgbClr val="002060"/>
                    </a:solidFill>
                    <a:latin typeface="Arial" charset="0"/>
                  </a:rPr>
                  <a:t>Mediante la desviación estándar </a:t>
                </a: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acc>
                        <m:accPr>
                          <m:chr m:val="̂"/>
                          <m:ctrlPr>
                            <a:rPr lang="es-ES_tradnl" sz="2400" b="1" i="1" smtClean="0">
                              <a:solidFill>
                                <a:srgbClr val="002060"/>
                              </a:solidFill>
                              <a:latin typeface="Cambria Math" panose="02040503050406030204" pitchFamily="18" charset="0"/>
                            </a:rPr>
                          </m:ctrlPr>
                        </m:accPr>
                        <m:e>
                          <m:r>
                            <a:rPr lang="es-ES_tradnl" sz="2400" b="1" i="1" smtClean="0">
                              <a:solidFill>
                                <a:srgbClr val="002060"/>
                              </a:solidFill>
                              <a:latin typeface="Cambria Math"/>
                              <a:ea typeface="Cambria Math"/>
                            </a:rPr>
                            <m:t>𝝈</m:t>
                          </m:r>
                        </m:e>
                      </m:acc>
                      <m:r>
                        <a:rPr lang="es-ES" sz="2400" b="1" i="1" smtClean="0">
                          <a:solidFill>
                            <a:srgbClr val="002060"/>
                          </a:solidFill>
                          <a:latin typeface="Cambria Math"/>
                        </a:rPr>
                        <m:t>=</m:t>
                      </m:r>
                      <m:r>
                        <a:rPr lang="es-ES" sz="2400" b="1" i="1" smtClean="0">
                          <a:solidFill>
                            <a:srgbClr val="002060"/>
                          </a:solidFill>
                          <a:latin typeface="Cambria Math"/>
                        </a:rPr>
                        <m:t>𝒔</m:t>
                      </m:r>
                    </m:oMath>
                  </m:oMathPara>
                </a14:m>
                <a:endParaRPr lang="es-ES_tradnl" sz="2400" b="1" dirty="0">
                  <a:solidFill>
                    <a:srgbClr val="002060"/>
                  </a:solidFill>
                  <a:latin typeface="Arial" charset="0"/>
                </a:endParaRPr>
              </a:p>
            </p:txBody>
          </p:sp>
        </mc:Choice>
        <mc:Fallback xmlns="">
          <p:sp>
            <p:nvSpPr>
              <p:cNvPr id="67588" name="Text Box 3"/>
              <p:cNvSpPr txBox="1">
                <a:spLocks noRot="1" noChangeAspect="1" noMove="1" noResize="1" noEditPoints="1" noAdjustHandles="1" noChangeArrowheads="1" noChangeShapeType="1" noTextEdit="1"/>
              </p:cNvSpPr>
              <p:nvPr/>
            </p:nvSpPr>
            <p:spPr bwMode="auto">
              <a:xfrm>
                <a:off x="755085" y="987506"/>
                <a:ext cx="7200800" cy="4422877"/>
              </a:xfrm>
              <a:prstGeom prst="rect">
                <a:avLst/>
              </a:prstGeom>
              <a:blipFill>
                <a:blip r:embed="rId4"/>
                <a:stretch>
                  <a:fillRect l="-1185" t="-1102"/>
                </a:stretch>
              </a:blipFill>
              <a:ln w="9525">
                <a:noFill/>
                <a:miter lim="800000"/>
                <a:headEnd/>
                <a:tailEnd/>
              </a:ln>
            </p:spPr>
            <p:txBody>
              <a:bodyPr/>
              <a:lstStyle/>
              <a:p>
                <a:r>
                  <a:rPr lang="es-MX">
                    <a:noFill/>
                  </a:rPr>
                  <a:t> </a:t>
                </a:r>
              </a:p>
            </p:txBody>
          </p:sp>
        </mc:Fallback>
      </mc:AlternateContent>
    </p:spTree>
    <p:extLst>
      <p:ext uri="{BB962C8B-B14F-4D97-AF65-F5344CB8AC3E}">
        <p14:creationId xmlns:p14="http://schemas.microsoft.com/office/powerpoint/2010/main" val="203892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60648"/>
            <a:ext cx="8892480" cy="5678478"/>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En general, mientras mayores sean sus valores de </a:t>
            </a:r>
            <a:r>
              <a:rPr lang="es-MX" sz="2200" b="1" dirty="0" err="1">
                <a:solidFill>
                  <a:srgbClr val="002060"/>
                </a:solidFill>
                <a:latin typeface="Arial" panose="020B0604020202020204" pitchFamily="34" charset="0"/>
                <a:cs typeface="Arial" panose="020B0604020202020204" pitchFamily="34" charset="0"/>
              </a:rPr>
              <a:t>Cp</a:t>
            </a:r>
            <a:r>
              <a:rPr lang="es-MX" sz="2200" b="1" dirty="0">
                <a:solidFill>
                  <a:srgbClr val="002060"/>
                </a:solidFill>
                <a:latin typeface="Arial" panose="020B0604020202020204" pitchFamily="34" charset="0"/>
                <a:cs typeface="Arial" panose="020B0604020202020204" pitchFamily="34" charset="0"/>
              </a:rPr>
              <a:t> y </a:t>
            </a:r>
            <a:r>
              <a:rPr lang="es-MX" sz="2200" b="1" dirty="0" err="1">
                <a:solidFill>
                  <a:srgbClr val="002060"/>
                </a:solidFill>
                <a:latin typeface="Arial" panose="020B0604020202020204" pitchFamily="34" charset="0"/>
                <a:cs typeface="Arial" panose="020B0604020202020204" pitchFamily="34" charset="0"/>
              </a:rPr>
              <a:t>Pp</a:t>
            </a:r>
            <a:r>
              <a:rPr lang="es-MX" sz="2200" b="1" dirty="0">
                <a:solidFill>
                  <a:srgbClr val="002060"/>
                </a:solidFill>
                <a:latin typeface="Arial" panose="020B0604020202020204" pitchFamily="34" charset="0"/>
                <a:cs typeface="Arial" panose="020B0604020202020204" pitchFamily="34" charset="0"/>
              </a:rPr>
              <a:t>, más capacidad tendrá su proceso.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Compare sus valores de </a:t>
            </a:r>
            <a:r>
              <a:rPr lang="es-MX" sz="2200" b="1" dirty="0" err="1">
                <a:solidFill>
                  <a:srgbClr val="002060"/>
                </a:solidFill>
                <a:latin typeface="Arial" panose="020B0604020202020204" pitchFamily="34" charset="0"/>
                <a:cs typeface="Arial" panose="020B0604020202020204" pitchFamily="34" charset="0"/>
              </a:rPr>
              <a:t>Cp</a:t>
            </a:r>
            <a:r>
              <a:rPr lang="es-MX" sz="2200" b="1" dirty="0">
                <a:solidFill>
                  <a:srgbClr val="002060"/>
                </a:solidFill>
                <a:latin typeface="Arial" panose="020B0604020202020204" pitchFamily="34" charset="0"/>
                <a:cs typeface="Arial" panose="020B0604020202020204" pitchFamily="34" charset="0"/>
              </a:rPr>
              <a:t> y </a:t>
            </a:r>
            <a:r>
              <a:rPr lang="es-MX" sz="2200" b="1" dirty="0" err="1">
                <a:solidFill>
                  <a:srgbClr val="002060"/>
                </a:solidFill>
                <a:latin typeface="Arial" panose="020B0604020202020204" pitchFamily="34" charset="0"/>
                <a:cs typeface="Arial" panose="020B0604020202020204" pitchFamily="34" charset="0"/>
              </a:rPr>
              <a:t>Pp</a:t>
            </a:r>
            <a:r>
              <a:rPr lang="es-MX" sz="2200" b="1" dirty="0">
                <a:solidFill>
                  <a:srgbClr val="002060"/>
                </a:solidFill>
                <a:latin typeface="Arial" panose="020B0604020202020204" pitchFamily="34" charset="0"/>
                <a:cs typeface="Arial" panose="020B0604020202020204" pitchFamily="34" charset="0"/>
              </a:rPr>
              <a:t> con los valores de referencia para determinar si debe mejorar su proceso. Aunque muchas industrias utilizan un valor de referencia de 1.33, los niveles que usted utilice dependerán de su producto en particular.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Por ejemplo, si la consecuencia de una falla es importante, como en el caso de un dispositivo médico, deberá utilizar un valor de referencia mucho más alto.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Si la consecuencia de la falla es menor, por ejemplo con partes no críticas, puede utilizar un valor de referencia más bajo.</a:t>
            </a:r>
          </a:p>
        </p:txBody>
      </p:sp>
    </p:spTree>
    <p:extLst>
      <p:ext uri="{BB962C8B-B14F-4D97-AF65-F5344CB8AC3E}">
        <p14:creationId xmlns:p14="http://schemas.microsoft.com/office/powerpoint/2010/main" val="3894112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2749&quot;&gt;&lt;/object&gt;&lt;object type=&quot;2&quot; unique_id=&quot;12750&quot;&gt;&lt;object type=&quot;3&quot; unique_id=&quot;13461&quot;&gt;&lt;property id=&quot;20148&quot; value=&quot;5&quot;/&gt;&lt;property id=&quot;20300&quot; value=&quot;Slide 1&quot;/&gt;&lt;property id=&quot;20307&quot; value=&quot;335&quot;/&gt;&lt;/object&gt;&lt;object type=&quot;3&quot; unique_id=&quot;13462&quot;&gt;&lt;property id=&quot;20148&quot; value=&quot;5&quot;/&gt;&lt;property id=&quot;20300&quot; value=&quot;Slide 2 - &amp;quot;Capacidad de procesos&amp;quot;&quot;/&gt;&lt;property id=&quot;20307&quot; value=&quot;336&quot;/&gt;&lt;/object&gt;&lt;object type=&quot;3&quot; unique_id=&quot;13463&quot;&gt;&lt;property id=&quot;20148&quot; value=&quot;5&quot;/&gt;&lt;property id=&quot;20300&quot; value=&quot;Slide 3&quot;/&gt;&lt;property id=&quot;20307&quot; value=&quot;337&quot;/&gt;&lt;/object&gt;&lt;object type=&quot;3&quot; unique_id=&quot;13464&quot;&gt;&lt;property id=&quot;20148&quot; value=&quot;5&quot;/&gt;&lt;property id=&quot;20300&quot; value=&quot;Slide 4&quot;/&gt;&lt;property id=&quot;20307&quot; value=&quot;338&quot;/&gt;&lt;/object&gt;&lt;object type=&quot;3&quot; unique_id=&quot;13465&quot;&gt;&lt;property id=&quot;20148&quot; value=&quot;5&quot;/&gt;&lt;property id=&quot;20300&quot; value=&quot;Slide 5&quot;/&gt;&lt;property id=&quot;20307&quot; value=&quot;339&quot;/&gt;&lt;/object&gt;&lt;object type=&quot;3&quot; unique_id=&quot;13466&quot;&gt;&lt;property id=&quot;20148&quot; value=&quot;5&quot;/&gt;&lt;property id=&quot;20300&quot; value=&quot;Slide 6&quot;/&gt;&lt;property id=&quot;20307&quot; value=&quot;340&quot;/&gt;&lt;/object&gt;&lt;object type=&quot;3&quot; unique_id=&quot;13467&quot;&gt;&lt;property id=&quot;20148&quot; value=&quot;5&quot;/&gt;&lt;property id=&quot;20300&quot; value=&quot;Slide 7&quot;/&gt;&lt;property id=&quot;20307&quot; value=&quot;341&quot;/&gt;&lt;/object&gt;&lt;object type=&quot;3&quot; unique_id=&quot;13468&quot;&gt;&lt;property id=&quot;20148&quot; value=&quot;5&quot;/&gt;&lt;property id=&quot;20300&quot; value=&quot;Slide 8&quot;/&gt;&lt;property id=&quot;20307&quot; value=&quot;342&quot;/&gt;&lt;/object&gt;&lt;object type=&quot;3&quot; unique_id=&quot;13469&quot;&gt;&lt;property id=&quot;20148&quot; value=&quot;5&quot;/&gt;&lt;property id=&quot;20300&quot; value=&quot;Slide 9&quot;/&gt;&lt;property id=&quot;20307&quot; value=&quot;343&quot;/&gt;&lt;/object&gt;&lt;object type=&quot;3&quot; unique_id=&quot;13472&quot;&gt;&lt;property id=&quot;20148&quot; value=&quot;5&quot;/&gt;&lt;property id=&quot;20300&quot; value=&quot;Slide 12&quot;/&gt;&lt;property id=&quot;20307&quot; value=&quot;346&quot;/&gt;&lt;/object&gt;&lt;object type=&quot;3&quot; unique_id=&quot;13475&quot;&gt;&lt;property id=&quot;20148&quot; value=&quot;5&quot;/&gt;&lt;property id=&quot;20300&quot; value=&quot;Slide 15&quot;/&gt;&lt;property id=&quot;20307&quot; value=&quot;349&quot;/&gt;&lt;/object&gt;&lt;object type=&quot;3&quot; unique_id=&quot;13510&quot;&gt;&lt;property id=&quot;20148&quot; value=&quot;5&quot;/&gt;&lt;property id=&quot;20300&quot; value=&quot;Slide 10&quot;/&gt;&lt;property id=&quot;20307&quot; value=&quot;350&quot;/&gt;&lt;/object&gt;&lt;object type=&quot;3&quot; unique_id=&quot;13511&quot;&gt;&lt;property id=&quot;20148&quot; value=&quot;5&quot;/&gt;&lt;property id=&quot;20300&quot; value=&quot;Slide 11&quot;/&gt;&lt;property id=&quot;20307&quot; value=&quot;351&quot;/&gt;&lt;/object&gt;&lt;object type=&quot;3&quot; unique_id=&quot;13620&quot;&gt;&lt;property id=&quot;20148&quot; value=&quot;5&quot;/&gt;&lt;property id=&quot;20300&quot; value=&quot;Slide 13&quot;/&gt;&lt;property id=&quot;20307&quot; value=&quot;352&quot;/&gt;&lt;/object&gt;&lt;object type=&quot;3&quot; unique_id=&quot;13638&quot;&gt;&lt;property id=&quot;20148&quot; value=&quot;5&quot;/&gt;&lt;property id=&quot;20300&quot; value=&quot;Slide 14&quot;/&gt;&lt;property id=&quot;20307&quot; value=&quot;353&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861</Words>
  <Application>Microsoft Macintosh PowerPoint</Application>
  <PresentationFormat>Presentación en pantalla (4:3)</PresentationFormat>
  <Paragraphs>140</Paragraphs>
  <Slides>16</Slides>
  <Notes>6</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16</vt:i4>
      </vt:variant>
    </vt:vector>
  </HeadingPairs>
  <TitlesOfParts>
    <vt:vector size="26" baseType="lpstr">
      <vt:lpstr>Arial</vt:lpstr>
      <vt:lpstr>Arial Narrow</vt:lpstr>
      <vt:lpstr>Calibri</vt:lpstr>
      <vt:lpstr>Cambria Math</vt:lpstr>
      <vt:lpstr>Tahoma</vt:lpstr>
      <vt:lpstr>Times New Roman</vt:lpstr>
      <vt:lpstr>Wingdings</vt:lpstr>
      <vt:lpstr>Tema de Office</vt:lpstr>
      <vt:lpstr>Imagen</vt:lpstr>
      <vt:lpstr>Ecuación</vt:lpstr>
      <vt:lpstr>Presentación de PowerPoint</vt:lpstr>
      <vt:lpstr>Capacidad de procesos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Valued Acer Customer</dc:creator>
  <cp:lastModifiedBy>PORFIRIO GTZ GLEZ</cp:lastModifiedBy>
  <cp:revision>87</cp:revision>
  <cp:lastPrinted>2012-04-26T00:06:03Z</cp:lastPrinted>
  <dcterms:created xsi:type="dcterms:W3CDTF">2012-04-20T03:22:56Z</dcterms:created>
  <dcterms:modified xsi:type="dcterms:W3CDTF">2019-12-01T15:26:36Z</dcterms:modified>
</cp:coreProperties>
</file>