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5" r:id="rId10"/>
    <p:sldId id="306" r:id="rId11"/>
    <p:sldId id="264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15" d="100"/>
          <a:sy n="15" d="100"/>
        </p:scale>
        <p:origin x="30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1988B-66EA-4442-A0A8-6D00D94735A6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2056A-2A7E-4A3D-8F29-4935E6E065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78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3F070-1549-4030-82FC-BEE9F7370FEE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712788"/>
            <a:ext cx="6184900" cy="34798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48" tIns="46474" rIns="92948" bIns="46474"/>
          <a:lstStyle/>
          <a:p>
            <a:pPr eaLnBrk="1" hangingPunct="1"/>
            <a:r>
              <a:rPr lang="es-ES_tradnl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477F5-22F5-4E1F-91A0-1F179B723C95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712788"/>
            <a:ext cx="6184900" cy="34798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48" tIns="46474" rIns="92948" bIns="46474"/>
          <a:lstStyle/>
          <a:p>
            <a:pPr eaLnBrk="1" hangingPunct="1"/>
            <a:r>
              <a:rPr lang="es-ES_tradnl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A4D65-75FD-4AEA-BD2A-D324391CB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0ACA7F-8AF7-425A-BD41-72A9D1D15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DAC4C5-2292-4923-901A-27B5D5AA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140537-A489-49AC-B45D-EBDB6FD7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39E8E6-B146-4C32-8ED5-501FA175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2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86A68-25CE-4860-A7FB-15A958F1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301D45-95BF-4542-81D3-41573AE0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7BAA0A-F675-48E6-B4BF-3DDFC81F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0F89DA-93A8-43E7-8AAC-6701BD17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B1BB57-175C-43C7-B5AB-3C037DB1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99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7DEABC-41AC-4F6A-8A36-AA8BC3D60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48A94C-E55C-4073-AFF1-02671BC10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D2B11-2CBB-4FCD-A15A-3D3AF5A3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08DC5C-EDAE-43A3-A816-F9DBE6C6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3FC599-01AC-4893-A1BA-A37B365E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1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CEB44-68ED-4634-BB92-1C2D9CA9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537617-0CF6-4D91-B472-087C804F6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292166-3329-4FBD-9B85-DFDC99DF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12A2B7-519B-48A8-8191-77805705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A4378-0866-4CAF-81C0-37312699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59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ED058-E738-491A-B07E-E7B43C03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7FCE68-7B3C-4CE4-A4E1-4F4AB87AD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CD017A-B659-4B78-8ABE-C686A9C1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389C87-8C98-4C77-ABE4-5070AB33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E25EB4-6498-4ABB-9A26-96AD6498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31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41EC6-9B53-4D0E-A0D9-A73B28A5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C4932D-E628-4854-B481-76AFF3CD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2626A8-9631-4FA1-ACE5-79D63CA6E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CA227-7147-41C2-BAF2-11C9DE13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B16A6F-13CB-4B3F-8A7F-BE3CBF28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EB7C9-C411-4D8F-BF25-4481BCA8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18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A007B-8EBD-45F1-8738-65867879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7F2E79-3B0F-4B07-9286-37908D29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8FD38D-278D-4C5B-91AF-23541AF22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1468FC-E2FB-436E-8605-E626628BA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88A8DE-DBCC-4E42-81FF-51BEE5D47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29B40A-6F66-4BC0-8FD3-E96EABAA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6DE986-C3AB-4821-BF74-A5B0A86B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E5D8CE-6C84-48E7-B1E2-7AFFD552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3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ED7E6-0AC4-4843-A8E6-82A9B7042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2A3172-9477-4024-96F2-754761915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D1F99B-F92F-423D-A7D5-EE94B628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BC89DE-C157-41FD-B693-1D3C6690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62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8CC358-64DE-49F8-8DCC-82EBD3F5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41BAAE-8F10-42F1-B8A2-A6A39CEF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DD5D0B-0B32-4DDA-AF6F-44C0BFA7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59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60DB-A45D-4CB8-ABD2-1D54AC8CA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57F85D-2BA3-4186-B57E-DB295019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BBD46D-9BAA-4190-A9D6-4F5F3B7DD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54E798-3842-4C03-A3AD-3C7A16EE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FBEFD7-F22D-4FD7-9348-FE4F4C90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EC3115-561C-444C-A17F-FA339CAD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29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C4534-36E4-41AE-9999-C88DAA61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1DCEC5-B18E-46EA-A6B7-F21F13467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95E1DD-621D-4A2F-8AD4-4ECB5064E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8220DC-58D4-4BCC-B70B-CE91CBE0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DFD1D5-C43C-40C6-B566-10DF9C82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482641-ADB5-4D6D-9F74-224B1F44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9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051034-805A-4DAD-A906-F181F239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E5BA64-3095-401D-BABC-7C719B411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6FC92-04F9-4714-B49B-C4C02CA61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22CD-48BD-4A94-946C-AE6CF8403289}" type="datetimeFigureOut">
              <a:rPr lang="es-ES" smtClean="0"/>
              <a:t>29/09/2019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01A904-520D-4388-A185-18898FCC6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AF3557-335E-4077-891F-7AFDE2C0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6691-D061-4AFD-A9C7-DACF83BA09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0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7B235E2-52D3-488D-9645-16AFAF6E2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8361"/>
            <a:ext cx="7626333" cy="477081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619" y="663881"/>
            <a:ext cx="10883885" cy="1162760"/>
          </a:xfrm>
        </p:spPr>
        <p:txBody>
          <a:bodyPr>
            <a:noAutofit/>
          </a:bodyPr>
          <a:lstStyle/>
          <a:p>
            <a:r>
              <a:rPr lang="es-ES" sz="4400" b="1" dirty="0">
                <a:latin typeface="Gabriola" panose="04040605051002020D02" pitchFamily="82" charset="0"/>
                <a:ea typeface="Cambria" panose="02040503050406030204" pitchFamily="18" charset="0"/>
              </a:rPr>
              <a:t>INTRODUCCIÓN A LAS CARTAS DE CONTROL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3EEBB24-83B5-4210-B761-4CBF0139D4B9}"/>
              </a:ext>
            </a:extLst>
          </p:cNvPr>
          <p:cNvCxnSpPr>
            <a:cxnSpLocks/>
          </p:cNvCxnSpPr>
          <p:nvPr/>
        </p:nvCxnSpPr>
        <p:spPr>
          <a:xfrm>
            <a:off x="2053652" y="2046807"/>
            <a:ext cx="848443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937148" y="465690"/>
            <a:ext cx="10133556" cy="183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800" b="1" dirty="0">
                <a:latin typeface="Gabriola" panose="04040605051002020D02" pitchFamily="82" charset="0"/>
              </a:rPr>
              <a:t>Adhesión a los límites de control: </a:t>
            </a:r>
            <a:r>
              <a:rPr lang="es-ES_tradnl" sz="2800" dirty="0">
                <a:solidFill>
                  <a:prstClr val="black"/>
                </a:solidFill>
                <a:latin typeface="Gabriola" panose="04040605051002020D02" pitchFamily="82" charset="0"/>
              </a:rPr>
              <a:t>para identificar este patrón de conducta es necesario subdividir el ancho de entre los límites de control superior e inferior en 6 partes iguales. Si 2 de 3 puntos consecutivos se ubican en los sextos cercanos a los límites de control superior o inferior se dice que el proceso presenta un patrón anormal de conducta.  </a:t>
            </a:r>
          </a:p>
        </p:txBody>
      </p:sp>
      <p:sp>
        <p:nvSpPr>
          <p:cNvPr id="64516" name="Line 3"/>
          <p:cNvSpPr>
            <a:spLocks noChangeShapeType="1"/>
          </p:cNvSpPr>
          <p:nvPr/>
        </p:nvSpPr>
        <p:spPr bwMode="auto">
          <a:xfrm>
            <a:off x="2346326" y="2637484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>
            <a:off x="2346326" y="3248128"/>
            <a:ext cx="609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8" name="Line 5"/>
          <p:cNvSpPr>
            <a:spLocks noChangeShapeType="1"/>
          </p:cNvSpPr>
          <p:nvPr/>
        </p:nvSpPr>
        <p:spPr bwMode="auto">
          <a:xfrm>
            <a:off x="2346326" y="3933928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8426452" y="2370242"/>
            <a:ext cx="6381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LSC</a:t>
            </a:r>
          </a:p>
        </p:txBody>
      </p:sp>
      <p:sp>
        <p:nvSpPr>
          <p:cNvPr id="64520" name="Text Box 7"/>
          <p:cNvSpPr txBox="1">
            <a:spLocks noChangeArrowheads="1"/>
          </p:cNvSpPr>
          <p:nvPr/>
        </p:nvSpPr>
        <p:spPr bwMode="auto">
          <a:xfrm>
            <a:off x="8426452" y="3056042"/>
            <a:ext cx="4857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LC</a:t>
            </a:r>
          </a:p>
        </p:txBody>
      </p: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8442327" y="3705328"/>
            <a:ext cx="549275" cy="376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LIC</a:t>
            </a:r>
          </a:p>
        </p:txBody>
      </p:sp>
      <p:sp>
        <p:nvSpPr>
          <p:cNvPr id="64522" name="Line 9"/>
          <p:cNvSpPr>
            <a:spLocks noChangeShapeType="1"/>
          </p:cNvSpPr>
          <p:nvPr/>
        </p:nvSpPr>
        <p:spPr bwMode="auto">
          <a:xfrm>
            <a:off x="2346326" y="3019528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>
            <a:off x="2346326" y="3476728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2346326" y="2790928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2346326" y="3705328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6" name="Rectangle 13"/>
          <p:cNvSpPr>
            <a:spLocks noChangeArrowheads="1"/>
          </p:cNvSpPr>
          <p:nvPr/>
        </p:nvSpPr>
        <p:spPr bwMode="auto">
          <a:xfrm>
            <a:off x="2422526" y="2567771"/>
            <a:ext cx="60960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7" name="Rectangle 14"/>
          <p:cNvSpPr>
            <a:spLocks noChangeArrowheads="1"/>
          </p:cNvSpPr>
          <p:nvPr/>
        </p:nvSpPr>
        <p:spPr bwMode="auto">
          <a:xfrm>
            <a:off x="2346326" y="3705328"/>
            <a:ext cx="60960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8" name="AutoShape 15"/>
          <p:cNvSpPr>
            <a:spLocks noChangeArrowheads="1"/>
          </p:cNvSpPr>
          <p:nvPr/>
        </p:nvSpPr>
        <p:spPr bwMode="auto">
          <a:xfrm>
            <a:off x="3184526" y="378152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29" name="AutoShape 16"/>
          <p:cNvSpPr>
            <a:spLocks noChangeArrowheads="1"/>
          </p:cNvSpPr>
          <p:nvPr/>
        </p:nvSpPr>
        <p:spPr bwMode="auto">
          <a:xfrm>
            <a:off x="3489326" y="309572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0" name="AutoShape 17"/>
          <p:cNvSpPr>
            <a:spLocks noChangeArrowheads="1"/>
          </p:cNvSpPr>
          <p:nvPr/>
        </p:nvSpPr>
        <p:spPr bwMode="auto">
          <a:xfrm>
            <a:off x="3794126" y="263852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1" name="AutoShape 18"/>
          <p:cNvSpPr>
            <a:spLocks noChangeArrowheads="1"/>
          </p:cNvSpPr>
          <p:nvPr/>
        </p:nvSpPr>
        <p:spPr bwMode="auto">
          <a:xfrm>
            <a:off x="6003926" y="378152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2" name="AutoShape 19"/>
          <p:cNvSpPr>
            <a:spLocks noChangeArrowheads="1"/>
          </p:cNvSpPr>
          <p:nvPr/>
        </p:nvSpPr>
        <p:spPr bwMode="auto">
          <a:xfrm>
            <a:off x="6232526" y="340052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3" name="AutoShape 20"/>
          <p:cNvSpPr>
            <a:spLocks noChangeArrowheads="1"/>
          </p:cNvSpPr>
          <p:nvPr/>
        </p:nvSpPr>
        <p:spPr bwMode="auto">
          <a:xfrm>
            <a:off x="6537326" y="378152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4" name="Freeform 21"/>
          <p:cNvSpPr>
            <a:spLocks/>
          </p:cNvSpPr>
          <p:nvPr/>
        </p:nvSpPr>
        <p:spPr bwMode="auto">
          <a:xfrm>
            <a:off x="2422526" y="2638528"/>
            <a:ext cx="5791200" cy="1219200"/>
          </a:xfrm>
          <a:custGeom>
            <a:avLst/>
            <a:gdLst>
              <a:gd name="T0" fmla="*/ 0 w 3648"/>
              <a:gd name="T1" fmla="*/ 480 h 768"/>
              <a:gd name="T2" fmla="*/ 144 w 3648"/>
              <a:gd name="T3" fmla="*/ 240 h 768"/>
              <a:gd name="T4" fmla="*/ 192 w 3648"/>
              <a:gd name="T5" fmla="*/ 528 h 768"/>
              <a:gd name="T6" fmla="*/ 336 w 3648"/>
              <a:gd name="T7" fmla="*/ 336 h 768"/>
              <a:gd name="T8" fmla="*/ 480 w 3648"/>
              <a:gd name="T9" fmla="*/ 720 h 768"/>
              <a:gd name="T10" fmla="*/ 672 w 3648"/>
              <a:gd name="T11" fmla="*/ 288 h 768"/>
              <a:gd name="T12" fmla="*/ 912 w 3648"/>
              <a:gd name="T13" fmla="*/ 0 h 768"/>
              <a:gd name="T14" fmla="*/ 960 w 3648"/>
              <a:gd name="T15" fmla="*/ 240 h 768"/>
              <a:gd name="T16" fmla="*/ 1104 w 3648"/>
              <a:gd name="T17" fmla="*/ 336 h 768"/>
              <a:gd name="T18" fmla="*/ 1152 w 3648"/>
              <a:gd name="T19" fmla="*/ 528 h 768"/>
              <a:gd name="T20" fmla="*/ 1296 w 3648"/>
              <a:gd name="T21" fmla="*/ 288 h 768"/>
              <a:gd name="T22" fmla="*/ 1392 w 3648"/>
              <a:gd name="T23" fmla="*/ 528 h 768"/>
              <a:gd name="T24" fmla="*/ 1632 w 3648"/>
              <a:gd name="T25" fmla="*/ 192 h 768"/>
              <a:gd name="T26" fmla="*/ 1728 w 3648"/>
              <a:gd name="T27" fmla="*/ 576 h 768"/>
              <a:gd name="T28" fmla="*/ 1872 w 3648"/>
              <a:gd name="T29" fmla="*/ 432 h 768"/>
              <a:gd name="T30" fmla="*/ 1920 w 3648"/>
              <a:gd name="T31" fmla="*/ 624 h 768"/>
              <a:gd name="T32" fmla="*/ 2112 w 3648"/>
              <a:gd name="T33" fmla="*/ 432 h 768"/>
              <a:gd name="T34" fmla="*/ 2256 w 3648"/>
              <a:gd name="T35" fmla="*/ 720 h 768"/>
              <a:gd name="T36" fmla="*/ 2448 w 3648"/>
              <a:gd name="T37" fmla="*/ 480 h 768"/>
              <a:gd name="T38" fmla="*/ 2640 w 3648"/>
              <a:gd name="T39" fmla="*/ 768 h 768"/>
              <a:gd name="T40" fmla="*/ 2688 w 3648"/>
              <a:gd name="T41" fmla="*/ 480 h 768"/>
              <a:gd name="T42" fmla="*/ 2832 w 3648"/>
              <a:gd name="T43" fmla="*/ 576 h 768"/>
              <a:gd name="T44" fmla="*/ 2976 w 3648"/>
              <a:gd name="T45" fmla="*/ 240 h 768"/>
              <a:gd name="T46" fmla="*/ 3120 w 3648"/>
              <a:gd name="T47" fmla="*/ 432 h 768"/>
              <a:gd name="T48" fmla="*/ 3168 w 3648"/>
              <a:gd name="T49" fmla="*/ 144 h 768"/>
              <a:gd name="T50" fmla="*/ 3408 w 3648"/>
              <a:gd name="T51" fmla="*/ 432 h 768"/>
              <a:gd name="T52" fmla="*/ 3552 w 3648"/>
              <a:gd name="T53" fmla="*/ 48 h 768"/>
              <a:gd name="T54" fmla="*/ 3648 w 3648"/>
              <a:gd name="T55" fmla="*/ 336 h 76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648"/>
              <a:gd name="T85" fmla="*/ 0 h 768"/>
              <a:gd name="T86" fmla="*/ 3648 w 3648"/>
              <a:gd name="T87" fmla="*/ 768 h 76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648" h="768">
                <a:moveTo>
                  <a:pt x="0" y="480"/>
                </a:moveTo>
                <a:lnTo>
                  <a:pt x="144" y="240"/>
                </a:lnTo>
                <a:lnTo>
                  <a:pt x="192" y="528"/>
                </a:lnTo>
                <a:lnTo>
                  <a:pt x="336" y="336"/>
                </a:lnTo>
                <a:lnTo>
                  <a:pt x="480" y="720"/>
                </a:lnTo>
                <a:lnTo>
                  <a:pt x="672" y="288"/>
                </a:lnTo>
                <a:lnTo>
                  <a:pt x="912" y="0"/>
                </a:lnTo>
                <a:lnTo>
                  <a:pt x="960" y="240"/>
                </a:lnTo>
                <a:lnTo>
                  <a:pt x="1104" y="336"/>
                </a:lnTo>
                <a:lnTo>
                  <a:pt x="1152" y="528"/>
                </a:lnTo>
                <a:lnTo>
                  <a:pt x="1296" y="288"/>
                </a:lnTo>
                <a:lnTo>
                  <a:pt x="1392" y="528"/>
                </a:lnTo>
                <a:lnTo>
                  <a:pt x="1632" y="192"/>
                </a:lnTo>
                <a:lnTo>
                  <a:pt x="1728" y="576"/>
                </a:lnTo>
                <a:lnTo>
                  <a:pt x="1872" y="432"/>
                </a:lnTo>
                <a:lnTo>
                  <a:pt x="1920" y="624"/>
                </a:lnTo>
                <a:lnTo>
                  <a:pt x="2112" y="432"/>
                </a:lnTo>
                <a:lnTo>
                  <a:pt x="2256" y="720"/>
                </a:lnTo>
                <a:lnTo>
                  <a:pt x="2448" y="480"/>
                </a:lnTo>
                <a:lnTo>
                  <a:pt x="2640" y="768"/>
                </a:lnTo>
                <a:lnTo>
                  <a:pt x="2688" y="480"/>
                </a:lnTo>
                <a:lnTo>
                  <a:pt x="2832" y="576"/>
                </a:lnTo>
                <a:lnTo>
                  <a:pt x="2976" y="240"/>
                </a:lnTo>
                <a:lnTo>
                  <a:pt x="3120" y="432"/>
                </a:lnTo>
                <a:lnTo>
                  <a:pt x="3168" y="144"/>
                </a:lnTo>
                <a:lnTo>
                  <a:pt x="3408" y="432"/>
                </a:lnTo>
                <a:lnTo>
                  <a:pt x="3552" y="48"/>
                </a:lnTo>
                <a:lnTo>
                  <a:pt x="3648" y="33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5" name="Text Box 22"/>
          <p:cNvSpPr txBox="1">
            <a:spLocks noChangeArrowheads="1"/>
          </p:cNvSpPr>
          <p:nvPr/>
        </p:nvSpPr>
        <p:spPr bwMode="auto">
          <a:xfrm>
            <a:off x="790183" y="4066920"/>
            <a:ext cx="104592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800" b="1" dirty="0">
                <a:latin typeface="Gabriola" panose="04040605051002020D02" pitchFamily="82" charset="0"/>
              </a:rPr>
              <a:t> Periodicidad: </a:t>
            </a:r>
            <a:r>
              <a:rPr lang="es-ES_tradnl" sz="2800" dirty="0">
                <a:latin typeface="Gabriola" panose="04040605051002020D02" pitchFamily="82" charset="0"/>
              </a:rPr>
              <a:t>es la forma en que los puntos se mueven en ciclos iguales a intervalos regulares de tiempo.</a:t>
            </a:r>
          </a:p>
        </p:txBody>
      </p:sp>
      <p:sp>
        <p:nvSpPr>
          <p:cNvPr id="64536" name="Line 23"/>
          <p:cNvSpPr>
            <a:spLocks noChangeShapeType="1"/>
          </p:cNvSpPr>
          <p:nvPr/>
        </p:nvSpPr>
        <p:spPr bwMode="auto">
          <a:xfrm>
            <a:off x="2362200" y="48768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7" name="Line 24"/>
          <p:cNvSpPr>
            <a:spLocks noChangeShapeType="1"/>
          </p:cNvSpPr>
          <p:nvPr/>
        </p:nvSpPr>
        <p:spPr bwMode="auto">
          <a:xfrm>
            <a:off x="2362200" y="53340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8" name="Line 25"/>
          <p:cNvSpPr>
            <a:spLocks noChangeShapeType="1"/>
          </p:cNvSpPr>
          <p:nvPr/>
        </p:nvSpPr>
        <p:spPr bwMode="auto">
          <a:xfrm>
            <a:off x="2362200" y="58674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39" name="Text Box 26"/>
          <p:cNvSpPr txBox="1">
            <a:spLocks noChangeArrowheads="1"/>
          </p:cNvSpPr>
          <p:nvPr/>
        </p:nvSpPr>
        <p:spPr bwMode="auto">
          <a:xfrm>
            <a:off x="8442326" y="4684714"/>
            <a:ext cx="6381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LSC</a:t>
            </a:r>
          </a:p>
        </p:txBody>
      </p:sp>
      <p:sp>
        <p:nvSpPr>
          <p:cNvPr id="64540" name="Text Box 27"/>
          <p:cNvSpPr txBox="1">
            <a:spLocks noChangeArrowheads="1"/>
          </p:cNvSpPr>
          <p:nvPr/>
        </p:nvSpPr>
        <p:spPr bwMode="auto">
          <a:xfrm>
            <a:off x="8442326" y="5141914"/>
            <a:ext cx="4857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LC</a:t>
            </a:r>
          </a:p>
        </p:txBody>
      </p:sp>
      <p:sp>
        <p:nvSpPr>
          <p:cNvPr id="64541" name="Text Box 28"/>
          <p:cNvSpPr txBox="1">
            <a:spLocks noChangeArrowheads="1"/>
          </p:cNvSpPr>
          <p:nvPr/>
        </p:nvSpPr>
        <p:spPr bwMode="auto">
          <a:xfrm>
            <a:off x="8458201" y="5638800"/>
            <a:ext cx="549275" cy="376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LIC</a:t>
            </a:r>
          </a:p>
        </p:txBody>
      </p:sp>
      <p:sp>
        <p:nvSpPr>
          <p:cNvPr id="64542" name="AutoShape 29"/>
          <p:cNvSpPr>
            <a:spLocks noChangeArrowheads="1"/>
          </p:cNvSpPr>
          <p:nvPr/>
        </p:nvSpPr>
        <p:spPr bwMode="auto">
          <a:xfrm>
            <a:off x="2667000" y="5410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3" name="AutoShape 30"/>
          <p:cNvSpPr>
            <a:spLocks noChangeArrowheads="1"/>
          </p:cNvSpPr>
          <p:nvPr/>
        </p:nvSpPr>
        <p:spPr bwMode="auto">
          <a:xfrm>
            <a:off x="2895600" y="5257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4" name="AutoShape 31"/>
          <p:cNvSpPr>
            <a:spLocks noChangeArrowheads="1"/>
          </p:cNvSpPr>
          <p:nvPr/>
        </p:nvSpPr>
        <p:spPr bwMode="auto">
          <a:xfrm>
            <a:off x="3048000" y="5410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5" name="AutoShape 32"/>
          <p:cNvSpPr>
            <a:spLocks noChangeArrowheads="1"/>
          </p:cNvSpPr>
          <p:nvPr/>
        </p:nvSpPr>
        <p:spPr bwMode="auto">
          <a:xfrm>
            <a:off x="3352800" y="5181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6" name="AutoShape 33"/>
          <p:cNvSpPr>
            <a:spLocks noChangeArrowheads="1"/>
          </p:cNvSpPr>
          <p:nvPr/>
        </p:nvSpPr>
        <p:spPr bwMode="auto">
          <a:xfrm>
            <a:off x="3581400" y="5410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7" name="AutoShape 34"/>
          <p:cNvSpPr>
            <a:spLocks noChangeArrowheads="1"/>
          </p:cNvSpPr>
          <p:nvPr/>
        </p:nvSpPr>
        <p:spPr bwMode="auto">
          <a:xfrm>
            <a:off x="3962400" y="5181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8" name="AutoShape 35"/>
          <p:cNvSpPr>
            <a:spLocks noChangeArrowheads="1"/>
          </p:cNvSpPr>
          <p:nvPr/>
        </p:nvSpPr>
        <p:spPr bwMode="auto">
          <a:xfrm>
            <a:off x="4114800" y="5410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49" name="AutoShape 36"/>
          <p:cNvSpPr>
            <a:spLocks noChangeArrowheads="1"/>
          </p:cNvSpPr>
          <p:nvPr/>
        </p:nvSpPr>
        <p:spPr bwMode="auto">
          <a:xfrm>
            <a:off x="4419600" y="5257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0" name="AutoShape 37"/>
          <p:cNvSpPr>
            <a:spLocks noChangeArrowheads="1"/>
          </p:cNvSpPr>
          <p:nvPr/>
        </p:nvSpPr>
        <p:spPr bwMode="auto">
          <a:xfrm>
            <a:off x="4724400" y="5486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1" name="Line 38"/>
          <p:cNvSpPr>
            <a:spLocks noChangeShapeType="1"/>
          </p:cNvSpPr>
          <p:nvPr/>
        </p:nvSpPr>
        <p:spPr bwMode="auto">
          <a:xfrm flipV="1">
            <a:off x="2743200" y="5257800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2" name="Line 39"/>
          <p:cNvSpPr>
            <a:spLocks noChangeShapeType="1"/>
          </p:cNvSpPr>
          <p:nvPr/>
        </p:nvSpPr>
        <p:spPr bwMode="auto">
          <a:xfrm>
            <a:off x="2971800" y="53340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3" name="Line 40"/>
          <p:cNvSpPr>
            <a:spLocks noChangeShapeType="1"/>
          </p:cNvSpPr>
          <p:nvPr/>
        </p:nvSpPr>
        <p:spPr bwMode="auto">
          <a:xfrm flipV="1">
            <a:off x="3048000" y="51816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4" name="Line 41"/>
          <p:cNvSpPr>
            <a:spLocks noChangeShapeType="1"/>
          </p:cNvSpPr>
          <p:nvPr/>
        </p:nvSpPr>
        <p:spPr bwMode="auto">
          <a:xfrm>
            <a:off x="3352800" y="5181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5" name="Line 42"/>
          <p:cNvSpPr>
            <a:spLocks noChangeShapeType="1"/>
          </p:cNvSpPr>
          <p:nvPr/>
        </p:nvSpPr>
        <p:spPr bwMode="auto">
          <a:xfrm flipV="1">
            <a:off x="3581400" y="51816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6" name="Line 43"/>
          <p:cNvSpPr>
            <a:spLocks noChangeShapeType="1"/>
          </p:cNvSpPr>
          <p:nvPr/>
        </p:nvSpPr>
        <p:spPr bwMode="auto">
          <a:xfrm>
            <a:off x="4038600" y="5257800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7" name="Line 44"/>
          <p:cNvSpPr>
            <a:spLocks noChangeShapeType="1"/>
          </p:cNvSpPr>
          <p:nvPr/>
        </p:nvSpPr>
        <p:spPr bwMode="auto">
          <a:xfrm flipV="1">
            <a:off x="4191000" y="5257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8" name="Line 45"/>
          <p:cNvSpPr>
            <a:spLocks noChangeShapeType="1"/>
          </p:cNvSpPr>
          <p:nvPr/>
        </p:nvSpPr>
        <p:spPr bwMode="auto">
          <a:xfrm>
            <a:off x="4419600" y="52578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59" name="AutoShape 46"/>
          <p:cNvSpPr>
            <a:spLocks noChangeArrowheads="1"/>
          </p:cNvSpPr>
          <p:nvPr/>
        </p:nvSpPr>
        <p:spPr bwMode="auto">
          <a:xfrm>
            <a:off x="5867400" y="5105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0" name="AutoShape 47"/>
          <p:cNvSpPr>
            <a:spLocks noChangeArrowheads="1"/>
          </p:cNvSpPr>
          <p:nvPr/>
        </p:nvSpPr>
        <p:spPr bwMode="auto">
          <a:xfrm>
            <a:off x="6096000" y="5105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1" name="AutoShape 48"/>
          <p:cNvSpPr>
            <a:spLocks noChangeArrowheads="1"/>
          </p:cNvSpPr>
          <p:nvPr/>
        </p:nvSpPr>
        <p:spPr bwMode="auto">
          <a:xfrm>
            <a:off x="6324600" y="5562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2" name="AutoShape 49"/>
          <p:cNvSpPr>
            <a:spLocks noChangeArrowheads="1"/>
          </p:cNvSpPr>
          <p:nvPr/>
        </p:nvSpPr>
        <p:spPr bwMode="auto">
          <a:xfrm>
            <a:off x="6553200" y="5562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3" name="AutoShape 50"/>
          <p:cNvSpPr>
            <a:spLocks noChangeArrowheads="1"/>
          </p:cNvSpPr>
          <p:nvPr/>
        </p:nvSpPr>
        <p:spPr bwMode="auto">
          <a:xfrm>
            <a:off x="6705600" y="5105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4" name="AutoShape 51"/>
          <p:cNvSpPr>
            <a:spLocks noChangeArrowheads="1"/>
          </p:cNvSpPr>
          <p:nvPr/>
        </p:nvSpPr>
        <p:spPr bwMode="auto">
          <a:xfrm>
            <a:off x="6934200" y="5105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5" name="AutoShape 52"/>
          <p:cNvSpPr>
            <a:spLocks noChangeArrowheads="1"/>
          </p:cNvSpPr>
          <p:nvPr/>
        </p:nvSpPr>
        <p:spPr bwMode="auto">
          <a:xfrm>
            <a:off x="7086600" y="5562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6" name="AutoShape 53"/>
          <p:cNvSpPr>
            <a:spLocks noChangeArrowheads="1"/>
          </p:cNvSpPr>
          <p:nvPr/>
        </p:nvSpPr>
        <p:spPr bwMode="auto">
          <a:xfrm>
            <a:off x="7315200" y="5562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7" name="AutoShape 54"/>
          <p:cNvSpPr>
            <a:spLocks noChangeArrowheads="1"/>
          </p:cNvSpPr>
          <p:nvPr/>
        </p:nvSpPr>
        <p:spPr bwMode="auto">
          <a:xfrm>
            <a:off x="7543800" y="5105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8" name="Line 55"/>
          <p:cNvSpPr>
            <a:spLocks noChangeShapeType="1"/>
          </p:cNvSpPr>
          <p:nvPr/>
        </p:nvSpPr>
        <p:spPr bwMode="auto">
          <a:xfrm>
            <a:off x="6096000" y="51054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69" name="Line 56"/>
          <p:cNvSpPr>
            <a:spLocks noChangeShapeType="1"/>
          </p:cNvSpPr>
          <p:nvPr/>
        </p:nvSpPr>
        <p:spPr bwMode="auto">
          <a:xfrm>
            <a:off x="6324600" y="5562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0" name="Line 57"/>
          <p:cNvSpPr>
            <a:spLocks noChangeShapeType="1"/>
          </p:cNvSpPr>
          <p:nvPr/>
        </p:nvSpPr>
        <p:spPr bwMode="auto">
          <a:xfrm flipV="1">
            <a:off x="6629400" y="51054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1" name="Line 58"/>
          <p:cNvSpPr>
            <a:spLocks noChangeShapeType="1"/>
          </p:cNvSpPr>
          <p:nvPr/>
        </p:nvSpPr>
        <p:spPr bwMode="auto">
          <a:xfrm>
            <a:off x="6781800" y="5105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2" name="Line 59"/>
          <p:cNvSpPr>
            <a:spLocks noChangeShapeType="1"/>
          </p:cNvSpPr>
          <p:nvPr/>
        </p:nvSpPr>
        <p:spPr bwMode="auto">
          <a:xfrm>
            <a:off x="6934200" y="51054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3" name="Line 60"/>
          <p:cNvSpPr>
            <a:spLocks noChangeShapeType="1"/>
          </p:cNvSpPr>
          <p:nvPr/>
        </p:nvSpPr>
        <p:spPr bwMode="auto">
          <a:xfrm>
            <a:off x="7162800" y="5562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4" name="Line 61"/>
          <p:cNvSpPr>
            <a:spLocks noChangeShapeType="1"/>
          </p:cNvSpPr>
          <p:nvPr/>
        </p:nvSpPr>
        <p:spPr bwMode="auto">
          <a:xfrm flipV="1">
            <a:off x="7315200" y="51054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5" name="Freeform 62"/>
          <p:cNvSpPr>
            <a:spLocks/>
          </p:cNvSpPr>
          <p:nvPr/>
        </p:nvSpPr>
        <p:spPr bwMode="auto">
          <a:xfrm>
            <a:off x="4800600" y="4953000"/>
            <a:ext cx="1143000" cy="838200"/>
          </a:xfrm>
          <a:custGeom>
            <a:avLst/>
            <a:gdLst>
              <a:gd name="T0" fmla="*/ 0 w 720"/>
              <a:gd name="T1" fmla="*/ 384 h 528"/>
              <a:gd name="T2" fmla="*/ 96 w 720"/>
              <a:gd name="T3" fmla="*/ 144 h 528"/>
              <a:gd name="T4" fmla="*/ 192 w 720"/>
              <a:gd name="T5" fmla="*/ 480 h 528"/>
              <a:gd name="T6" fmla="*/ 288 w 720"/>
              <a:gd name="T7" fmla="*/ 96 h 528"/>
              <a:gd name="T8" fmla="*/ 384 w 720"/>
              <a:gd name="T9" fmla="*/ 528 h 528"/>
              <a:gd name="T10" fmla="*/ 480 w 720"/>
              <a:gd name="T11" fmla="*/ 0 h 528"/>
              <a:gd name="T12" fmla="*/ 576 w 720"/>
              <a:gd name="T13" fmla="*/ 432 h 528"/>
              <a:gd name="T14" fmla="*/ 720 w 720"/>
              <a:gd name="T15" fmla="*/ 96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0"/>
              <a:gd name="T25" fmla="*/ 0 h 528"/>
              <a:gd name="T26" fmla="*/ 720 w 720"/>
              <a:gd name="T27" fmla="*/ 528 h 5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0" h="528">
                <a:moveTo>
                  <a:pt x="0" y="384"/>
                </a:moveTo>
                <a:lnTo>
                  <a:pt x="96" y="144"/>
                </a:lnTo>
                <a:lnTo>
                  <a:pt x="192" y="480"/>
                </a:lnTo>
                <a:lnTo>
                  <a:pt x="288" y="96"/>
                </a:lnTo>
                <a:lnTo>
                  <a:pt x="384" y="528"/>
                </a:lnTo>
                <a:lnTo>
                  <a:pt x="480" y="0"/>
                </a:lnTo>
                <a:lnTo>
                  <a:pt x="576" y="432"/>
                </a:lnTo>
                <a:lnTo>
                  <a:pt x="720" y="9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76" name="Line 63"/>
          <p:cNvSpPr>
            <a:spLocks noChangeShapeType="1"/>
          </p:cNvSpPr>
          <p:nvPr/>
        </p:nvSpPr>
        <p:spPr bwMode="auto">
          <a:xfrm>
            <a:off x="5943600" y="5105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9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D7C24-C8B8-45F8-851C-0CD47A45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Gabriola" panose="04040605051002020D02" pitchFamily="82" charset="0"/>
              </a:rPr>
              <a:t>TIPOS DE  CARTAS DE CONTROL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787EBE-6A35-472C-9596-9F44FF8196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90688"/>
                <a:ext cx="10760901" cy="4486275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just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s-ES_tradnl" dirty="0">
                    <a:latin typeface="Gabriola" panose="04040605051002020D02" pitchFamily="82" charset="0"/>
                    <a:cs typeface="Arial" panose="020B0604020202020204" pitchFamily="34" charset="0"/>
                  </a:rPr>
                  <a:t>Las gráficas de control se clasifican en dos grandes categorías definidas por el tipo de variable que se desea analizar.</a:t>
                </a:r>
              </a:p>
              <a:p>
                <a:pPr marL="0" indent="0">
                  <a:buNone/>
                </a:pPr>
                <a:r>
                  <a:rPr lang="es-ES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GRAFICAS PARA VARIALBES CONTINUAS (DATOS CONTINUOS, NUMERICOS)</a:t>
                </a:r>
              </a:p>
              <a:p>
                <a:pPr lv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</a:pP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Gráfica de datos individuales  y rangos móviles   	</a:t>
                </a:r>
                <a:r>
                  <a:rPr lang="es-ES_tradnl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          X - R</a:t>
                </a:r>
              </a:p>
              <a:p>
                <a:pPr lv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</a:pP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Gráfica de X- barra y R  (datos agrupados)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_tradnl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 – R</a:t>
                </a:r>
              </a:p>
              <a:p>
                <a:pPr lv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</a:pPr>
                <a:endParaRPr lang="es-ES_tradnl" b="1" dirty="0">
                  <a:solidFill>
                    <a:srgbClr val="C00000"/>
                  </a:solidFill>
                  <a:latin typeface="Gabriola" panose="04040605051002020D02" pitchFamily="82" charset="0"/>
                </a:endParaRPr>
              </a:p>
              <a:p>
                <a:pPr marL="0" indent="0">
                  <a:buNone/>
                </a:pPr>
                <a:r>
                  <a:rPr lang="es-ES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GRAFICAS PARA VARIABLES DISCRETAS (Atributos, defectuoso o no defectuoso)</a:t>
                </a:r>
              </a:p>
              <a:p>
                <a:pPr lv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</a:pP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Gráfica de porcentajes de defectuosos  (Proporciones)   </a:t>
                </a:r>
                <a:r>
                  <a:rPr lang="es-ES_tradnl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p</a:t>
                </a:r>
              </a:p>
              <a:p>
                <a:pPr lv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</a:pP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Gráfica de numero  de piezas defectuosas  </a:t>
                </a:r>
                <a:r>
                  <a:rPr lang="es-ES_tradnl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np</a:t>
                </a:r>
              </a:p>
              <a:p>
                <a:pPr lv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ü"/>
                </a:pP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Graficas de numero de defectos por unidad, carta </a:t>
                </a:r>
                <a:r>
                  <a:rPr lang="es-ES_tradnl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c</a:t>
                </a: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 y carta </a:t>
                </a:r>
                <a:r>
                  <a:rPr lang="es-ES_tradnl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u</a:t>
                </a:r>
                <a:r>
                  <a:rPr lang="es-ES_tradnl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.</a:t>
                </a:r>
              </a:p>
              <a:p>
                <a:endParaRPr lang="es-ES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787EBE-6A35-472C-9596-9F44FF8196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90688"/>
                <a:ext cx="10760901" cy="4486275"/>
              </a:xfrm>
              <a:blipFill>
                <a:blip r:embed="rId2"/>
                <a:stretch>
                  <a:fillRect l="-1133" t="-2310" r="-11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43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DAF2B-BEED-4665-93F1-5C32413D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984"/>
            <a:ext cx="10515600" cy="1325563"/>
          </a:xfrm>
        </p:spPr>
        <p:txBody>
          <a:bodyPr/>
          <a:lstStyle/>
          <a:p>
            <a:r>
              <a:rPr lang="es-ES" b="1" dirty="0">
                <a:latin typeface="Gabriola" panose="04040605051002020D02" pitchFamily="82" charset="0"/>
              </a:rPr>
              <a:t>Tipos de variación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7EBB6-AACF-49BF-B5D5-932470079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7190"/>
            <a:ext cx="10515600" cy="2177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>
                <a:latin typeface="Gabriola" panose="04040605051002020D02" pitchFamily="82" charset="0"/>
              </a:rPr>
              <a:t>En un proceso se puede producir dos tipos de variaciones: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3600" dirty="0">
                <a:latin typeface="Gabriola" panose="04040605051002020D02" pitchFamily="82" charset="0"/>
              </a:rPr>
              <a:t>Variaciones Comunes (Aleatorias)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3600" dirty="0">
                <a:latin typeface="Gabriola" panose="04040605051002020D02" pitchFamily="82" charset="0"/>
              </a:rPr>
              <a:t>Variaciones especiales (Atribuibles)</a:t>
            </a:r>
          </a:p>
        </p:txBody>
      </p:sp>
    </p:spTree>
    <p:extLst>
      <p:ext uri="{BB962C8B-B14F-4D97-AF65-F5344CB8AC3E}">
        <p14:creationId xmlns:p14="http://schemas.microsoft.com/office/powerpoint/2010/main" val="9681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E50AB-2FE0-4F08-907F-F4FAAFC0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4"/>
            <a:ext cx="10515600" cy="837374"/>
          </a:xfrm>
        </p:spPr>
        <p:txBody>
          <a:bodyPr>
            <a:norm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VARIACIONES COMUNES (ALEATORIAS)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BD2843-A313-427B-BDC6-1696DCD70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variación debida a causas comunes (azar) es :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aquella que permanece día a día, lote a lote; es parte de las 6 </a:t>
            </a:r>
            <a:r>
              <a:rPr lang="es-ES_tradnl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M´s</a:t>
            </a: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s-ES_tradnl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inherente al proceso y es resultado de la acumulación y combinación de diferentes fuentes de variabilidad.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s-ES_tradnl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causas son difíciles de identificar y eliminar.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s-ES_tradnl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Representan a largo plazo la mayor oportunidad de mejora.</a:t>
            </a:r>
            <a:endParaRPr lang="es-MX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356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75ACC-F3BD-4F4D-B8EF-79CC55ED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604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ESPECIALES (ATRIBUIBLES)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5FD097-1C08-4F0D-8612-3114A05AE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420" y="1139797"/>
            <a:ext cx="10515600" cy="435133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variación debida a causas especiales ( Atribuibles) </a:t>
            </a:r>
            <a:r>
              <a:rPr lang="es-ES_tradn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algo especial, que produce cambios  de variabilidad en las 6M´s.</a:t>
            </a:r>
          </a:p>
          <a:p>
            <a:pPr marL="0" indent="0">
              <a:buNone/>
            </a:pPr>
            <a:endParaRPr lang="es-ES_tradnl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Falla de una pieza de maquina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Empleo de materiales no habituales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Fallas en una maquina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de operadores no capacitados</a:t>
            </a: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ES_tradn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naturaleza, a menudo pueden ser identificadas y eliminadas si se cuenta con los conocimientos y condiciones para ello.</a:t>
            </a:r>
            <a:endParaRPr lang="es-MX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300" b="1" dirty="0">
                <a:latin typeface="Arial" panose="020B0604020202020204" pitchFamily="34" charset="0"/>
                <a:cs typeface="Arial" panose="020B0604020202020204" pitchFamily="34" charset="0"/>
              </a:rPr>
              <a:t>¿Como puedo identificar que tipo de variación afecta al proceso?</a:t>
            </a:r>
          </a:p>
        </p:txBody>
      </p:sp>
    </p:spTree>
    <p:extLst>
      <p:ext uri="{BB962C8B-B14F-4D97-AF65-F5344CB8AC3E}">
        <p14:creationId xmlns:p14="http://schemas.microsoft.com/office/powerpoint/2010/main" val="54366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07458C96-83A4-422E-85EA-47B0EB0F4A2F}"/>
              </a:ext>
            </a:extLst>
          </p:cNvPr>
          <p:cNvSpPr/>
          <p:nvPr/>
        </p:nvSpPr>
        <p:spPr>
          <a:xfrm>
            <a:off x="7341704" y="681037"/>
            <a:ext cx="4655420" cy="58118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6089AD-C919-49D4-84BD-C859347C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Gabriola" panose="04040605051002020D02" pitchFamily="82" charset="0"/>
              </a:rPr>
              <a:t>CARTAS  DE 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6AF5BF-4190-41FC-9730-58A6735AC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6" y="1825625"/>
            <a:ext cx="7260109" cy="3382247"/>
          </a:xfrm>
        </p:spPr>
        <p:txBody>
          <a:bodyPr/>
          <a:lstStyle/>
          <a:p>
            <a:pPr marL="0" indent="0" eaLnBrk="0" fontAlgn="base" hangingPunct="0">
              <a:spcBef>
                <a:spcPct val="0"/>
              </a:spcBef>
              <a:spcAft>
                <a:spcPts val="1000"/>
              </a:spcAft>
              <a:buNone/>
            </a:pPr>
            <a:r>
              <a:rPr lang="es-ES_tradnl" sz="3200" dirty="0">
                <a:solidFill>
                  <a:prstClr val="black"/>
                </a:solidFill>
                <a:latin typeface="Gabriola" panose="04040605051002020D02" pitchFamily="82" charset="0"/>
              </a:rPr>
              <a:t>Es un gráfico de desarrollo con límites de control estadísticamente determinados.</a:t>
            </a: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s-ES_tradnl" sz="3200" dirty="0">
                <a:solidFill>
                  <a:prstClr val="black"/>
                </a:solidFill>
                <a:latin typeface="Gabriola" panose="04040605051002020D02" pitchFamily="82" charset="0"/>
              </a:rPr>
              <a:t>Estos se denominan Límite de Control Superior (LCS) y Límite de Control Inferior (LCI). </a:t>
            </a: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s-ES_tradnl" sz="3200" dirty="0">
                <a:solidFill>
                  <a:prstClr val="black"/>
                </a:solidFill>
                <a:latin typeface="Gabriola" panose="04040605051002020D02" pitchFamily="82" charset="0"/>
              </a:rPr>
              <a:t>Se colocan equidistantes a ambos lados de una línea central  (LC) que indica el promedio de un proceso</a:t>
            </a:r>
            <a:r>
              <a:rPr lang="es-ES_tradnl" sz="3200" dirty="0">
                <a:solidFill>
                  <a:prstClr val="black"/>
                </a:solidFill>
              </a:rPr>
              <a:t>. 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5744E237-88E6-4196-BE5C-9024E5DC3577}"/>
              </a:ext>
            </a:extLst>
          </p:cNvPr>
          <p:cNvGrpSpPr>
            <a:grpSpLocks/>
          </p:cNvGrpSpPr>
          <p:nvPr/>
        </p:nvGrpSpPr>
        <p:grpSpPr bwMode="auto">
          <a:xfrm>
            <a:off x="7460974" y="1215215"/>
            <a:ext cx="3892826" cy="4735011"/>
            <a:chOff x="814" y="313"/>
            <a:chExt cx="4466" cy="401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88D4787-604B-43F1-BEDB-A2157848194F}"/>
                </a:ext>
              </a:extLst>
            </p:cNvPr>
            <p:cNvSpPr>
              <a:spLocks/>
            </p:cNvSpPr>
            <p:nvPr/>
          </p:nvSpPr>
          <p:spPr bwMode="auto">
            <a:xfrm rot="-5362673">
              <a:off x="590" y="1567"/>
              <a:ext cx="2304" cy="1856"/>
            </a:xfrm>
            <a:custGeom>
              <a:avLst/>
              <a:gdLst>
                <a:gd name="T0" fmla="*/ 0 w 9147"/>
                <a:gd name="T1" fmla="*/ 3710 h 3712"/>
                <a:gd name="T2" fmla="*/ 186 w 9147"/>
                <a:gd name="T3" fmla="*/ 3710 h 3712"/>
                <a:gd name="T4" fmla="*/ 369 w 9147"/>
                <a:gd name="T5" fmla="*/ 3708 h 3712"/>
                <a:gd name="T6" fmla="*/ 550 w 9147"/>
                <a:gd name="T7" fmla="*/ 3703 h 3712"/>
                <a:gd name="T8" fmla="*/ 730 w 9147"/>
                <a:gd name="T9" fmla="*/ 3710 h 3712"/>
                <a:gd name="T10" fmla="*/ 916 w 9147"/>
                <a:gd name="T11" fmla="*/ 3712 h 3712"/>
                <a:gd name="T12" fmla="*/ 1098 w 9147"/>
                <a:gd name="T13" fmla="*/ 3703 h 3712"/>
                <a:gd name="T14" fmla="*/ 1278 w 9147"/>
                <a:gd name="T15" fmla="*/ 3697 h 3712"/>
                <a:gd name="T16" fmla="*/ 1460 w 9147"/>
                <a:gd name="T17" fmla="*/ 3697 h 3712"/>
                <a:gd name="T18" fmla="*/ 1639 w 9147"/>
                <a:gd name="T19" fmla="*/ 3681 h 3712"/>
                <a:gd name="T20" fmla="*/ 1829 w 9147"/>
                <a:gd name="T21" fmla="*/ 3667 h 3712"/>
                <a:gd name="T22" fmla="*/ 2012 w 9147"/>
                <a:gd name="T23" fmla="*/ 3633 h 3712"/>
                <a:gd name="T24" fmla="*/ 2188 w 9147"/>
                <a:gd name="T25" fmla="*/ 3581 h 3712"/>
                <a:gd name="T26" fmla="*/ 2373 w 9147"/>
                <a:gd name="T27" fmla="*/ 3498 h 3712"/>
                <a:gd name="T28" fmla="*/ 2562 w 9147"/>
                <a:gd name="T29" fmla="*/ 3377 h 3712"/>
                <a:gd name="T30" fmla="*/ 2742 w 9147"/>
                <a:gd name="T31" fmla="*/ 3201 h 3712"/>
                <a:gd name="T32" fmla="*/ 2925 w 9147"/>
                <a:gd name="T33" fmla="*/ 2975 h 3712"/>
                <a:gd name="T34" fmla="*/ 3106 w 9147"/>
                <a:gd name="T35" fmla="*/ 2672 h 3712"/>
                <a:gd name="T36" fmla="*/ 3292 w 9147"/>
                <a:gd name="T37" fmla="*/ 2317 h 3712"/>
                <a:gd name="T38" fmla="*/ 3478 w 9147"/>
                <a:gd name="T39" fmla="*/ 1899 h 3712"/>
                <a:gd name="T40" fmla="*/ 3655 w 9147"/>
                <a:gd name="T41" fmla="*/ 1460 h 3712"/>
                <a:gd name="T42" fmla="*/ 3838 w 9147"/>
                <a:gd name="T43" fmla="*/ 1016 h 3712"/>
                <a:gd name="T44" fmla="*/ 4026 w 9147"/>
                <a:gd name="T45" fmla="*/ 614 h 3712"/>
                <a:gd name="T46" fmla="*/ 4206 w 9147"/>
                <a:gd name="T47" fmla="*/ 289 h 3712"/>
                <a:gd name="T48" fmla="*/ 4391 w 9147"/>
                <a:gd name="T49" fmla="*/ 71 h 3712"/>
                <a:gd name="T50" fmla="*/ 4568 w 9147"/>
                <a:gd name="T51" fmla="*/ 0 h 3712"/>
                <a:gd name="T52" fmla="*/ 4749 w 9147"/>
                <a:gd name="T53" fmla="*/ 71 h 3712"/>
                <a:gd name="T54" fmla="*/ 4938 w 9147"/>
                <a:gd name="T55" fmla="*/ 284 h 3712"/>
                <a:gd name="T56" fmla="*/ 5118 w 9147"/>
                <a:gd name="T57" fmla="*/ 612 h 3712"/>
                <a:gd name="T58" fmla="*/ 5302 w 9147"/>
                <a:gd name="T59" fmla="*/ 1017 h 3712"/>
                <a:gd name="T60" fmla="*/ 5479 w 9147"/>
                <a:gd name="T61" fmla="*/ 1464 h 3712"/>
                <a:gd name="T62" fmla="*/ 5661 w 9147"/>
                <a:gd name="T63" fmla="*/ 1899 h 3712"/>
                <a:gd name="T64" fmla="*/ 5851 w 9147"/>
                <a:gd name="T65" fmla="*/ 2317 h 3712"/>
                <a:gd name="T66" fmla="*/ 6037 w 9147"/>
                <a:gd name="T67" fmla="*/ 2672 h 3712"/>
                <a:gd name="T68" fmla="*/ 6212 w 9147"/>
                <a:gd name="T69" fmla="*/ 2973 h 3712"/>
                <a:gd name="T70" fmla="*/ 6395 w 9147"/>
                <a:gd name="T71" fmla="*/ 3205 h 3712"/>
                <a:gd name="T72" fmla="*/ 6578 w 9147"/>
                <a:gd name="T73" fmla="*/ 3377 h 3712"/>
                <a:gd name="T74" fmla="*/ 6767 w 9147"/>
                <a:gd name="T75" fmla="*/ 3500 h 3712"/>
                <a:gd name="T76" fmla="*/ 6945 w 9147"/>
                <a:gd name="T77" fmla="*/ 3584 h 3712"/>
                <a:gd name="T78" fmla="*/ 7130 w 9147"/>
                <a:gd name="T79" fmla="*/ 3633 h 3712"/>
                <a:gd name="T80" fmla="*/ 7314 w 9147"/>
                <a:gd name="T81" fmla="*/ 3670 h 3712"/>
                <a:gd name="T82" fmla="*/ 7500 w 9147"/>
                <a:gd name="T83" fmla="*/ 3681 h 3712"/>
                <a:gd name="T84" fmla="*/ 7677 w 9147"/>
                <a:gd name="T85" fmla="*/ 3695 h 3712"/>
                <a:gd name="T86" fmla="*/ 7860 w 9147"/>
                <a:gd name="T87" fmla="*/ 3700 h 3712"/>
                <a:gd name="T88" fmla="*/ 8045 w 9147"/>
                <a:gd name="T89" fmla="*/ 3705 h 3712"/>
                <a:gd name="T90" fmla="*/ 8231 w 9147"/>
                <a:gd name="T91" fmla="*/ 3705 h 3712"/>
                <a:gd name="T92" fmla="*/ 8414 w 9147"/>
                <a:gd name="T93" fmla="*/ 3708 h 3712"/>
                <a:gd name="T94" fmla="*/ 8595 w 9147"/>
                <a:gd name="T95" fmla="*/ 3710 h 3712"/>
                <a:gd name="T96" fmla="*/ 8775 w 9147"/>
                <a:gd name="T97" fmla="*/ 3708 h 3712"/>
                <a:gd name="T98" fmla="*/ 8961 w 9147"/>
                <a:gd name="T99" fmla="*/ 3710 h 3712"/>
                <a:gd name="T100" fmla="*/ 9147 w 9147"/>
                <a:gd name="T101" fmla="*/ 3710 h 3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47" h="3712">
                  <a:moveTo>
                    <a:pt x="0" y="3710"/>
                  </a:moveTo>
                  <a:lnTo>
                    <a:pt x="186" y="3710"/>
                  </a:lnTo>
                  <a:lnTo>
                    <a:pt x="369" y="3708"/>
                  </a:lnTo>
                  <a:lnTo>
                    <a:pt x="550" y="3703"/>
                  </a:lnTo>
                  <a:lnTo>
                    <a:pt x="730" y="3710"/>
                  </a:lnTo>
                  <a:lnTo>
                    <a:pt x="916" y="3712"/>
                  </a:lnTo>
                  <a:lnTo>
                    <a:pt x="1098" y="3703"/>
                  </a:lnTo>
                  <a:lnTo>
                    <a:pt x="1278" y="3697"/>
                  </a:lnTo>
                  <a:lnTo>
                    <a:pt x="1460" y="3697"/>
                  </a:lnTo>
                  <a:lnTo>
                    <a:pt x="1639" y="3681"/>
                  </a:lnTo>
                  <a:lnTo>
                    <a:pt x="1829" y="3667"/>
                  </a:lnTo>
                  <a:lnTo>
                    <a:pt x="2012" y="3633"/>
                  </a:lnTo>
                  <a:lnTo>
                    <a:pt x="2188" y="3581"/>
                  </a:lnTo>
                  <a:lnTo>
                    <a:pt x="2373" y="3498"/>
                  </a:lnTo>
                  <a:lnTo>
                    <a:pt x="2562" y="3377"/>
                  </a:lnTo>
                  <a:lnTo>
                    <a:pt x="2742" y="3201"/>
                  </a:lnTo>
                  <a:lnTo>
                    <a:pt x="2925" y="2975"/>
                  </a:lnTo>
                  <a:lnTo>
                    <a:pt x="3106" y="2672"/>
                  </a:lnTo>
                  <a:lnTo>
                    <a:pt x="3292" y="2317"/>
                  </a:lnTo>
                  <a:lnTo>
                    <a:pt x="3478" y="1899"/>
                  </a:lnTo>
                  <a:lnTo>
                    <a:pt x="3655" y="1460"/>
                  </a:lnTo>
                  <a:lnTo>
                    <a:pt x="3838" y="1016"/>
                  </a:lnTo>
                  <a:lnTo>
                    <a:pt x="4026" y="614"/>
                  </a:lnTo>
                  <a:lnTo>
                    <a:pt x="4206" y="289"/>
                  </a:lnTo>
                  <a:lnTo>
                    <a:pt x="4391" y="71"/>
                  </a:lnTo>
                  <a:lnTo>
                    <a:pt x="4568" y="0"/>
                  </a:lnTo>
                  <a:lnTo>
                    <a:pt x="4749" y="71"/>
                  </a:lnTo>
                  <a:lnTo>
                    <a:pt x="4938" y="284"/>
                  </a:lnTo>
                  <a:lnTo>
                    <a:pt x="5118" y="612"/>
                  </a:lnTo>
                  <a:lnTo>
                    <a:pt x="5302" y="1017"/>
                  </a:lnTo>
                  <a:lnTo>
                    <a:pt x="5479" y="1464"/>
                  </a:lnTo>
                  <a:lnTo>
                    <a:pt x="5661" y="1899"/>
                  </a:lnTo>
                  <a:lnTo>
                    <a:pt x="5851" y="2317"/>
                  </a:lnTo>
                  <a:lnTo>
                    <a:pt x="6037" y="2672"/>
                  </a:lnTo>
                  <a:lnTo>
                    <a:pt x="6212" y="2973"/>
                  </a:lnTo>
                  <a:lnTo>
                    <a:pt x="6395" y="3205"/>
                  </a:lnTo>
                  <a:lnTo>
                    <a:pt x="6578" y="3377"/>
                  </a:lnTo>
                  <a:lnTo>
                    <a:pt x="6767" y="3500"/>
                  </a:lnTo>
                  <a:lnTo>
                    <a:pt x="6945" y="3584"/>
                  </a:lnTo>
                  <a:lnTo>
                    <a:pt x="7130" y="3633"/>
                  </a:lnTo>
                  <a:lnTo>
                    <a:pt x="7314" y="3670"/>
                  </a:lnTo>
                  <a:lnTo>
                    <a:pt x="7500" y="3681"/>
                  </a:lnTo>
                  <a:lnTo>
                    <a:pt x="7677" y="3695"/>
                  </a:lnTo>
                  <a:lnTo>
                    <a:pt x="7860" y="3700"/>
                  </a:lnTo>
                  <a:lnTo>
                    <a:pt x="8045" y="3705"/>
                  </a:lnTo>
                  <a:lnTo>
                    <a:pt x="8231" y="3705"/>
                  </a:lnTo>
                  <a:lnTo>
                    <a:pt x="8414" y="3708"/>
                  </a:lnTo>
                  <a:lnTo>
                    <a:pt x="8595" y="3710"/>
                  </a:lnTo>
                  <a:lnTo>
                    <a:pt x="8775" y="3708"/>
                  </a:lnTo>
                  <a:lnTo>
                    <a:pt x="8961" y="3710"/>
                  </a:lnTo>
                  <a:lnTo>
                    <a:pt x="9147" y="371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218DF022-D749-47EC-8426-C6B3FEADC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792"/>
              <a:ext cx="26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E711C5F8-59BD-444D-A15E-9CB4829FB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1056"/>
              <a:ext cx="0" cy="2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F56D79EC-1E91-4C0B-9127-BDB3FB9E0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360"/>
              <a:ext cx="2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133EF7B1-083C-4D3C-8333-153A00727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584"/>
              <a:ext cx="22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467E5D37-6187-4A6E-AFEC-2EFA75F13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220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ABCE6FF7-2A5B-4DBF-9FC7-1E3C5D171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4" y="3408"/>
              <a:ext cx="20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MX" dirty="0">
                  <a:solidFill>
                    <a:srgbClr val="000000"/>
                  </a:solidFill>
                </a:rPr>
                <a:t>Límite de control inferior</a:t>
              </a:r>
              <a:endParaRPr lang="es-MX" sz="3200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919905D8-7E58-4045-821B-513172CC7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1291"/>
              <a:ext cx="21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MX" dirty="0">
                  <a:solidFill>
                    <a:srgbClr val="000000"/>
                  </a:solidFill>
                </a:rPr>
                <a:t>Límite de control superior</a:t>
              </a:r>
              <a:endParaRPr lang="es-MX" sz="32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521B08A0-CA51-42D5-8038-6DD3F0247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" y="2472"/>
              <a:ext cx="11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MX" dirty="0">
                  <a:solidFill>
                    <a:srgbClr val="000000"/>
                  </a:solidFill>
                </a:rPr>
                <a:t>Línea central</a:t>
              </a:r>
              <a:endParaRPr lang="es-MX" sz="32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0D585290-4C7D-4586-A65A-C6A608A81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4037"/>
              <a:ext cx="7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Tiempo</a:t>
              </a:r>
              <a:endParaRPr lang="es-MX" sz="3200">
                <a:solidFill>
                  <a:srgbClr val="000000"/>
                </a:solidFill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27EE06F2-57FD-4D0A-9065-EC97626AE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359947">
              <a:off x="1809" y="858"/>
              <a:ext cx="1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Variación de  W</a:t>
              </a:r>
              <a:endParaRPr lang="es-MX" sz="3200">
                <a:solidFill>
                  <a:srgbClr val="000000"/>
                </a:solidFill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7EFE167C-C567-48D7-8425-050E62E194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256"/>
              <a:ext cx="14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C703C93F-21E7-4434-8211-179AAE3FA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56"/>
              <a:ext cx="96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3590C8DC-DA2F-4F72-B7F3-555DE4939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160"/>
              <a:ext cx="144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C3C05B88-E529-40B8-96C8-B69DC348CF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144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6F6B0B1-D854-4CB1-B31A-892229390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592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2E51C2E2-4704-40CC-A5A9-50A013F90A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592"/>
              <a:ext cx="144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75B256C2-66F1-4456-B7AB-073E906DF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064"/>
              <a:ext cx="240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872A5922-F16D-4FC8-9911-5E90F9AEB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064"/>
              <a:ext cx="96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49F339A1-2C5D-4F4F-9288-0BA37E3D5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160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F5A30633-FDAC-4C16-99CA-AC71E24A72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8" y="2304"/>
              <a:ext cx="9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735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96618F-4D34-45A9-960A-3DE7299F9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198"/>
            <a:ext cx="10515600" cy="5600766"/>
          </a:xfrm>
        </p:spPr>
        <p:txBody>
          <a:bodyPr/>
          <a:lstStyle/>
          <a:p>
            <a:r>
              <a:rPr lang="es-ES_tradnl" sz="3600" noProof="1">
                <a:latin typeface="Gabriola" panose="04040605051002020D02" pitchFamily="82" charset="0"/>
              </a:rPr>
              <a:t>Los límites de control son calculados de acuerdo a un </a:t>
            </a:r>
            <a:r>
              <a:rPr lang="es-ES_tradnl" sz="3600" noProof="1">
                <a:latin typeface="Gabriola" panose="04040605051002020D02" pitchFamily="82" charset="0"/>
                <a:cs typeface="Arial" panose="020B0604020202020204" pitchFamily="34" charset="0"/>
              </a:rPr>
              <a:t>procedimiento</a:t>
            </a:r>
            <a:r>
              <a:rPr lang="es-ES_tradnl" sz="3600" dirty="0">
                <a:latin typeface="Gabriola" panose="04040605051002020D02" pitchFamily="82" charset="0"/>
              </a:rPr>
              <a:t> </a:t>
            </a:r>
            <a:r>
              <a:rPr lang="es-ES_tradnl" sz="3600" noProof="1">
                <a:latin typeface="Gabriola" panose="04040605051002020D02" pitchFamily="82" charset="0"/>
              </a:rPr>
              <a:t>matemático, tomando muestras e insertando los promedios de las</a:t>
            </a:r>
            <a:r>
              <a:rPr lang="es-ES_tradnl" sz="3600" dirty="0">
                <a:latin typeface="Gabriola" panose="04040605051002020D02" pitchFamily="82" charset="0"/>
              </a:rPr>
              <a:t> </a:t>
            </a:r>
            <a:r>
              <a:rPr lang="es-ES_tradnl" sz="3600" noProof="1">
                <a:latin typeface="Gabriola" panose="04040605051002020D02" pitchFamily="82" charset="0"/>
              </a:rPr>
              <a:t>muestras en una carta de control</a:t>
            </a:r>
            <a:r>
              <a:rPr lang="es-ES_tradnl" sz="3600" noProof="1">
                <a:solidFill>
                  <a:prstClr val="black"/>
                </a:solidFill>
              </a:rPr>
              <a:t>.</a:t>
            </a:r>
          </a:p>
          <a:p>
            <a:endParaRPr lang="es-ES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734B1AD2-17CB-4A6C-9623-F4B35F7F5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866266"/>
              </p:ext>
            </p:extLst>
          </p:nvPr>
        </p:nvGraphicFramePr>
        <p:xfrm>
          <a:off x="2534159" y="2377185"/>
          <a:ext cx="7123681" cy="379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Hoja de cálculo" r:id="rId5" imgW="7035800" imgH="5283200" progId="Excel.Sheet.8">
                  <p:embed/>
                </p:oleObj>
              </mc:Choice>
              <mc:Fallback>
                <p:oleObj name="Hoja de cálculo" r:id="rId5" imgW="7035800" imgH="5283200" progId="Excel.Sheet.8">
                  <p:embed/>
                  <p:pic>
                    <p:nvPicPr>
                      <p:cNvPr id="13005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159" y="2377185"/>
                        <a:ext cx="7123681" cy="3799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3">
            <a:extLst>
              <a:ext uri="{FF2B5EF4-FFF2-40B4-BE49-F238E27FC236}">
                <a16:creationId xmlns:a16="http://schemas.microsoft.com/office/drawing/2014/main" id="{CC7B460F-DCDD-429B-8189-D3126913A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478" y="3367439"/>
            <a:ext cx="454025" cy="4540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F99EA885-E035-4BA5-8071-24CA74757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81503" y="3367439"/>
            <a:ext cx="377825" cy="4540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8EA323E-74D6-44C2-BA37-2E651EBF6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6561" y="3403033"/>
            <a:ext cx="454025" cy="12160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5264AC7D-0F1E-44E1-9E79-19034C2E27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0885" y="2984851"/>
            <a:ext cx="454025" cy="16732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8E9FCECD-8686-43D6-90E1-787C6599C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208" y="3024538"/>
            <a:ext cx="454025" cy="11398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368F050F-AB1F-416D-ACD2-2096D5147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233" y="4165034"/>
            <a:ext cx="377825" cy="1492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11F8E4FB-A13C-44BB-999A-17DF654C3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8058" y="3327751"/>
            <a:ext cx="377825" cy="9874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03A4E62B-A364-4A4F-B8FB-78B4B5B4E5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05883" y="3184378"/>
            <a:ext cx="377825" cy="1492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1B4EABD2-D030-475C-B7C2-BC4301B17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4206" y="3217124"/>
            <a:ext cx="377825" cy="3778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DDE60992-EDC7-4CD0-8307-46EDBFF83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1278" y="3594450"/>
            <a:ext cx="530225" cy="6826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684848F9-A678-496B-9229-259283FD5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1503" y="3707832"/>
            <a:ext cx="377825" cy="606425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BD3EB-D7A4-432A-8716-5B2F9940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latin typeface="Gabriola" panose="04040605051002020D02" pitchFamily="82" charset="0"/>
              </a:rPr>
              <a:t>¿Cuándo utilizar un gráfico de control?  </a:t>
            </a:r>
            <a:br>
              <a:rPr lang="es-ES_tradnl" b="1" dirty="0">
                <a:latin typeface="Gabriola" panose="04040605051002020D02" pitchFamily="82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7BFD8F-4069-4297-8B86-B8B58F75D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0" y="1424792"/>
            <a:ext cx="10515600" cy="4351338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ts val="1000"/>
              </a:spcAft>
              <a:buNone/>
            </a:pPr>
            <a:r>
              <a:rPr lang="es-ES_tradnl" sz="3500" dirty="0">
                <a:latin typeface="Gabriola" panose="04040605051002020D02" pitchFamily="82" charset="0"/>
                <a:cs typeface="Arial" panose="020B0604020202020204" pitchFamily="34" charset="0"/>
              </a:rPr>
              <a:t>Cuando se necesite saber si la variabilidad de un proceso es debida a causas aleatorias o si es debida a casusas especiales.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ts val="1000"/>
              </a:spcAft>
              <a:buNone/>
            </a:pPr>
            <a:endParaRPr lang="es-ES_tradnl" sz="3500" dirty="0">
              <a:latin typeface="Gabriola" panose="04040605051002020D02" pitchFamily="82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es-ES_tradnl" sz="3600" dirty="0">
                <a:latin typeface="Gabriola" panose="04040605051002020D02" pitchFamily="82" charset="0"/>
                <a:cs typeface="Arial" panose="020B0604020202020204" pitchFamily="34" charset="0"/>
              </a:rPr>
              <a:t>Si el proceso  opera sólo con causas comunes se dice que está estable ( el proceso está en control estadístico).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es-ES_tradnl" sz="3600" dirty="0">
                <a:latin typeface="Gabriola" panose="04040605051002020D02" pitchFamily="82" charset="0"/>
                <a:cs typeface="Arial" panose="020B0604020202020204" pitchFamily="34" charset="0"/>
              </a:rPr>
              <a:t>Si el  proceso opera con causas especiales se dice que es inestable ( el proceso está fuera de control estadístico).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138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D9591-8407-4887-8033-397985E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8" y="173554"/>
            <a:ext cx="11711836" cy="881696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ES_tradnl" sz="3200" b="1" dirty="0">
                <a:latin typeface="Gabriola" panose="04040605051002020D02" pitchFamily="82" charset="0"/>
                <a:ea typeface="+mn-ea"/>
                <a:cs typeface="Arial" panose="020B0604020202020204" pitchFamily="34" charset="0"/>
              </a:rPr>
              <a:t>PATRONES ANORMALES DE CONDUCTAS A TRAVÉS </a:t>
            </a:r>
            <a:br>
              <a:rPr lang="es-ES_tradnl" sz="3200" b="1" dirty="0">
                <a:latin typeface="Gabriola" panose="04040605051002020D02" pitchFamily="82" charset="0"/>
                <a:ea typeface="+mn-ea"/>
                <a:cs typeface="Arial" panose="020B0604020202020204" pitchFamily="34" charset="0"/>
              </a:rPr>
            </a:br>
            <a:r>
              <a:rPr lang="es-ES_tradnl" sz="3200" b="1" dirty="0">
                <a:latin typeface="Gabriola" panose="04040605051002020D02" pitchFamily="82" charset="0"/>
                <a:ea typeface="+mn-ea"/>
                <a:cs typeface="Arial" panose="020B0604020202020204" pitchFamily="34" charset="0"/>
              </a:rPr>
              <a:t>DE GRÁFICAS DE CONTROL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C0C0D9-C6EF-4E0A-9255-64C2AD712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250"/>
            <a:ext cx="10515600" cy="5127387"/>
          </a:xfrm>
        </p:spPr>
        <p:txBody>
          <a:bodyPr/>
          <a:lstStyle/>
          <a:p>
            <a:r>
              <a:rPr lang="es-ES_tradnl" dirty="0">
                <a:solidFill>
                  <a:prstClr val="black"/>
                </a:solidFill>
                <a:latin typeface="Gabriola" panose="04040605051002020D02" pitchFamily="82" charset="0"/>
              </a:rPr>
              <a:t> </a:t>
            </a:r>
            <a:r>
              <a:rPr lang="es-ES_tradnl" b="1" dirty="0">
                <a:latin typeface="Gabriola" panose="04040605051002020D02" pitchFamily="82" charset="0"/>
              </a:rPr>
              <a:t>Puntos fuera de control:  E</a:t>
            </a:r>
            <a:r>
              <a:rPr lang="es-ES_tradnl" dirty="0">
                <a:latin typeface="Gabriola" panose="04040605051002020D02" pitchFamily="82" charset="0"/>
              </a:rPr>
              <a:t>s una marca o puntos que exceden los límites de control . </a:t>
            </a:r>
            <a:r>
              <a:rPr lang="es-ES_tradnl" dirty="0">
                <a:solidFill>
                  <a:srgbClr val="C00000"/>
                </a:solidFill>
                <a:latin typeface="Gabriola" panose="04040605051002020D02" pitchFamily="82" charset="0"/>
              </a:rPr>
              <a:t>En este caso se puede establecer que el proceso esta fuera de control estadístico.  Existe  una variación atribuible.</a:t>
            </a:r>
          </a:p>
          <a:p>
            <a:endParaRPr lang="es-ES_tradnl" dirty="0">
              <a:latin typeface="Gabriola" panose="04040605051002020D02" pitchFamily="82" charset="0"/>
            </a:endParaRPr>
          </a:p>
          <a:p>
            <a:endParaRPr lang="es-ES_tradnl" dirty="0">
              <a:latin typeface="Gabriola" panose="04040605051002020D02" pitchFamily="82" charset="0"/>
            </a:endParaRPr>
          </a:p>
          <a:p>
            <a:endParaRPr lang="es-ES_tradnl" dirty="0">
              <a:latin typeface="Gabriola" panose="04040605051002020D02" pitchFamily="82" charset="0"/>
            </a:endParaRPr>
          </a:p>
          <a:p>
            <a:r>
              <a:rPr lang="es-ES_tradnl" b="1" dirty="0">
                <a:latin typeface="Gabriola" panose="04040605051002020D02" pitchFamily="82" charset="0"/>
              </a:rPr>
              <a:t>Corrida: </a:t>
            </a:r>
            <a:r>
              <a:rPr lang="es-ES_tradnl" dirty="0">
                <a:latin typeface="Gabriola" panose="04040605051002020D02" pitchFamily="82" charset="0"/>
              </a:rPr>
              <a:t>Es la forma en que los puntos se mueven por arriba o debajo de la línea central de control descrita por 7 o más puntos consecutivos.</a:t>
            </a:r>
          </a:p>
          <a:p>
            <a:endParaRPr lang="es-ES_tradnl" dirty="0">
              <a:solidFill>
                <a:prstClr val="black"/>
              </a:solidFill>
            </a:endParaRPr>
          </a:p>
          <a:p>
            <a:endParaRPr lang="es-ES" dirty="0"/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4A814A3F-B83A-4C4D-8BD0-AFB11BCA5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0738" y="2743199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091B4B56-5FC1-456E-BD0F-5FF85CE1B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926" y="3193255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5BA9BF08-DEB4-4DA1-8D09-953FDA320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0738" y="3545175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EFC11DD2-B302-4EC7-AF8D-70CE6F404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2534" y="2555081"/>
            <a:ext cx="6381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000099"/>
                </a:solidFill>
                <a:latin typeface="Arial" charset="0"/>
              </a:rPr>
              <a:t>LSC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FBAA9E55-FB8D-4095-9CA5-1328D2B3E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8522" y="3008589"/>
            <a:ext cx="638175" cy="36933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000099"/>
                </a:solidFill>
                <a:latin typeface="Arial" charset="0"/>
              </a:rPr>
              <a:t>LC</a:t>
            </a: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2307A82B-0A7B-4D42-B2AF-6F140F4E3D69}"/>
              </a:ext>
            </a:extLst>
          </p:cNvPr>
          <p:cNvSpPr>
            <a:spLocks/>
          </p:cNvSpPr>
          <p:nvPr/>
        </p:nvSpPr>
        <p:spPr bwMode="auto">
          <a:xfrm>
            <a:off x="2880691" y="2326929"/>
            <a:ext cx="5334000" cy="1600200"/>
          </a:xfrm>
          <a:custGeom>
            <a:avLst/>
            <a:gdLst>
              <a:gd name="T0" fmla="*/ 0 w 3360"/>
              <a:gd name="T1" fmla="*/ 360 h 1008"/>
              <a:gd name="T2" fmla="*/ 72 w 3360"/>
              <a:gd name="T3" fmla="*/ 384 h 1008"/>
              <a:gd name="T4" fmla="*/ 432 w 3360"/>
              <a:gd name="T5" fmla="*/ 624 h 1008"/>
              <a:gd name="T6" fmla="*/ 528 w 3360"/>
              <a:gd name="T7" fmla="*/ 384 h 1008"/>
              <a:gd name="T8" fmla="*/ 576 w 3360"/>
              <a:gd name="T9" fmla="*/ 528 h 1008"/>
              <a:gd name="T10" fmla="*/ 768 w 3360"/>
              <a:gd name="T11" fmla="*/ 336 h 1008"/>
              <a:gd name="T12" fmla="*/ 912 w 3360"/>
              <a:gd name="T13" fmla="*/ 672 h 1008"/>
              <a:gd name="T14" fmla="*/ 1152 w 3360"/>
              <a:gd name="T15" fmla="*/ 48 h 1008"/>
              <a:gd name="T16" fmla="*/ 1152 w 3360"/>
              <a:gd name="T17" fmla="*/ 336 h 1008"/>
              <a:gd name="T18" fmla="*/ 1248 w 3360"/>
              <a:gd name="T19" fmla="*/ 432 h 1008"/>
              <a:gd name="T20" fmla="*/ 1296 w 3360"/>
              <a:gd name="T21" fmla="*/ 672 h 1008"/>
              <a:gd name="T22" fmla="*/ 1440 w 3360"/>
              <a:gd name="T23" fmla="*/ 384 h 1008"/>
              <a:gd name="T24" fmla="*/ 1536 w 3360"/>
              <a:gd name="T25" fmla="*/ 528 h 1008"/>
              <a:gd name="T26" fmla="*/ 1584 w 3360"/>
              <a:gd name="T27" fmla="*/ 336 h 1008"/>
              <a:gd name="T28" fmla="*/ 1776 w 3360"/>
              <a:gd name="T29" fmla="*/ 528 h 1008"/>
              <a:gd name="T30" fmla="*/ 1968 w 3360"/>
              <a:gd name="T31" fmla="*/ 0 h 1008"/>
              <a:gd name="T32" fmla="*/ 2160 w 3360"/>
              <a:gd name="T33" fmla="*/ 624 h 1008"/>
              <a:gd name="T34" fmla="*/ 2208 w 3360"/>
              <a:gd name="T35" fmla="*/ 336 h 1008"/>
              <a:gd name="T36" fmla="*/ 2352 w 3360"/>
              <a:gd name="T37" fmla="*/ 624 h 1008"/>
              <a:gd name="T38" fmla="*/ 2448 w 3360"/>
              <a:gd name="T39" fmla="*/ 384 h 1008"/>
              <a:gd name="T40" fmla="*/ 2592 w 3360"/>
              <a:gd name="T41" fmla="*/ 1008 h 1008"/>
              <a:gd name="T42" fmla="*/ 2784 w 3360"/>
              <a:gd name="T43" fmla="*/ 432 h 1008"/>
              <a:gd name="T44" fmla="*/ 2976 w 3360"/>
              <a:gd name="T45" fmla="*/ 336 h 1008"/>
              <a:gd name="T46" fmla="*/ 3072 w 3360"/>
              <a:gd name="T47" fmla="*/ 624 h 1008"/>
              <a:gd name="T48" fmla="*/ 3360 w 3360"/>
              <a:gd name="T49" fmla="*/ 288 h 10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60"/>
              <a:gd name="T76" fmla="*/ 0 h 1008"/>
              <a:gd name="T77" fmla="*/ 3360 w 3360"/>
              <a:gd name="T78" fmla="*/ 1008 h 10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60" h="1008">
                <a:moveTo>
                  <a:pt x="0" y="360"/>
                </a:moveTo>
                <a:cubicBezTo>
                  <a:pt x="76" y="373"/>
                  <a:pt x="72" y="348"/>
                  <a:pt x="72" y="384"/>
                </a:cubicBezTo>
                <a:lnTo>
                  <a:pt x="432" y="624"/>
                </a:lnTo>
                <a:lnTo>
                  <a:pt x="528" y="384"/>
                </a:lnTo>
                <a:lnTo>
                  <a:pt x="576" y="528"/>
                </a:lnTo>
                <a:lnTo>
                  <a:pt x="768" y="336"/>
                </a:lnTo>
                <a:lnTo>
                  <a:pt x="912" y="672"/>
                </a:lnTo>
                <a:lnTo>
                  <a:pt x="1152" y="48"/>
                </a:lnTo>
                <a:lnTo>
                  <a:pt x="1152" y="336"/>
                </a:lnTo>
                <a:lnTo>
                  <a:pt x="1248" y="432"/>
                </a:lnTo>
                <a:lnTo>
                  <a:pt x="1296" y="672"/>
                </a:lnTo>
                <a:lnTo>
                  <a:pt x="1440" y="384"/>
                </a:lnTo>
                <a:lnTo>
                  <a:pt x="1536" y="528"/>
                </a:lnTo>
                <a:lnTo>
                  <a:pt x="1584" y="336"/>
                </a:lnTo>
                <a:lnTo>
                  <a:pt x="1776" y="528"/>
                </a:lnTo>
                <a:lnTo>
                  <a:pt x="1968" y="0"/>
                </a:lnTo>
                <a:lnTo>
                  <a:pt x="2160" y="624"/>
                </a:lnTo>
                <a:lnTo>
                  <a:pt x="2208" y="336"/>
                </a:lnTo>
                <a:lnTo>
                  <a:pt x="2352" y="624"/>
                </a:lnTo>
                <a:lnTo>
                  <a:pt x="2448" y="384"/>
                </a:lnTo>
                <a:lnTo>
                  <a:pt x="2592" y="1008"/>
                </a:lnTo>
                <a:lnTo>
                  <a:pt x="2784" y="432"/>
                </a:lnTo>
                <a:lnTo>
                  <a:pt x="2976" y="336"/>
                </a:lnTo>
                <a:lnTo>
                  <a:pt x="3072" y="624"/>
                </a:lnTo>
                <a:lnTo>
                  <a:pt x="3360" y="2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D4DE1BD-0E3A-4F29-974D-BEEAF800C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9514" y="3531605"/>
            <a:ext cx="638175" cy="36933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>
                <a:solidFill>
                  <a:srgbClr val="000099"/>
                </a:solidFill>
                <a:latin typeface="Arial" charset="0"/>
              </a:rPr>
              <a:t>LIC</a:t>
            </a:r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A339C7C8-1860-4331-9F31-910BE9454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116949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99295F9A-2168-4BB2-8E98-52B0041D1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74149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Line 25">
            <a:extLst>
              <a:ext uri="{FF2B5EF4-FFF2-40B4-BE49-F238E27FC236}">
                <a16:creationId xmlns:a16="http://schemas.microsoft.com/office/drawing/2014/main" id="{A5CD5B6D-84C7-4C6F-BC6B-04A2D5E8E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6107549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E46AFAB1-ED23-4745-8EFC-5192CF20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925" y="4924862"/>
            <a:ext cx="6381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LSC</a:t>
            </a: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9DB2A6FD-969E-4DAC-A61B-7788CD08E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925" y="5382062"/>
            <a:ext cx="4857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LC</a:t>
            </a: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F7DEB2CE-217D-4BA2-B1B0-31D73C53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878949"/>
            <a:ext cx="549275" cy="376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LIC</a:t>
            </a:r>
          </a:p>
        </p:txBody>
      </p:sp>
      <p:sp>
        <p:nvSpPr>
          <p:cNvPr id="19" name="AutoShape 29">
            <a:extLst>
              <a:ext uri="{FF2B5EF4-FFF2-40B4-BE49-F238E27FC236}">
                <a16:creationId xmlns:a16="http://schemas.microsoft.com/office/drawing/2014/main" id="{6CF4D866-B3E4-497F-94AA-E6C1D68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6503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AutoShape 30">
            <a:extLst>
              <a:ext uri="{FF2B5EF4-FFF2-40B4-BE49-F238E27FC236}">
                <a16:creationId xmlns:a16="http://schemas.microsoft.com/office/drawing/2014/main" id="{125AC859-1566-4FA4-8B1B-EEA02FC34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4979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AutoShape 31">
            <a:extLst>
              <a:ext uri="{FF2B5EF4-FFF2-40B4-BE49-F238E27FC236}">
                <a16:creationId xmlns:a16="http://schemas.microsoft.com/office/drawing/2014/main" id="{8914E711-D7C9-4F20-B8EE-10332B41B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6503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id="{D5DCA7A8-CCE4-46F9-84D7-6C7DD7722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4217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AutoShape 33">
            <a:extLst>
              <a:ext uri="{FF2B5EF4-FFF2-40B4-BE49-F238E27FC236}">
                <a16:creationId xmlns:a16="http://schemas.microsoft.com/office/drawing/2014/main" id="{09810276-4E65-4D2C-9A75-15FE8FD2F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6503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AutoShape 34">
            <a:extLst>
              <a:ext uri="{FF2B5EF4-FFF2-40B4-BE49-F238E27FC236}">
                <a16:creationId xmlns:a16="http://schemas.microsoft.com/office/drawing/2014/main" id="{0681E89F-E30B-4055-8949-16954640F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4217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AutoShape 35">
            <a:extLst>
              <a:ext uri="{FF2B5EF4-FFF2-40B4-BE49-F238E27FC236}">
                <a16:creationId xmlns:a16="http://schemas.microsoft.com/office/drawing/2014/main" id="{529843D3-969E-437B-96F5-A12E69985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503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4123119F-1BC3-45AB-B8A0-3B901CE59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4979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AutoShape 37">
            <a:extLst>
              <a:ext uri="{FF2B5EF4-FFF2-40B4-BE49-F238E27FC236}">
                <a16:creationId xmlns:a16="http://schemas.microsoft.com/office/drawing/2014/main" id="{4928182A-94D7-4BDC-997D-84B31CF46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7265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Line 38">
            <a:extLst>
              <a:ext uri="{FF2B5EF4-FFF2-40B4-BE49-F238E27FC236}">
                <a16:creationId xmlns:a16="http://schemas.microsoft.com/office/drawing/2014/main" id="{77E1DB66-33A9-46BF-AEFC-94BE35C3D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497949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Line 39">
            <a:extLst>
              <a:ext uri="{FF2B5EF4-FFF2-40B4-BE49-F238E27FC236}">
                <a16:creationId xmlns:a16="http://schemas.microsoft.com/office/drawing/2014/main" id="{CC093DE0-D82C-4F68-B6BD-821783F83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74149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Line 40">
            <a:extLst>
              <a:ext uri="{FF2B5EF4-FFF2-40B4-BE49-F238E27FC236}">
                <a16:creationId xmlns:a16="http://schemas.microsoft.com/office/drawing/2014/main" id="{3E5E4CEE-229B-417E-B56C-1D9ADDC905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421749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" name="Line 41">
            <a:extLst>
              <a:ext uri="{FF2B5EF4-FFF2-40B4-BE49-F238E27FC236}">
                <a16:creationId xmlns:a16="http://schemas.microsoft.com/office/drawing/2014/main" id="{D8262235-C7D9-4B3B-BD70-FC88254B2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421749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" name="Line 42">
            <a:extLst>
              <a:ext uri="{FF2B5EF4-FFF2-40B4-BE49-F238E27FC236}">
                <a16:creationId xmlns:a16="http://schemas.microsoft.com/office/drawing/2014/main" id="{0552E3DE-210E-468D-9D92-E4F01AB14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421749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" name="Line 43">
            <a:extLst>
              <a:ext uri="{FF2B5EF4-FFF2-40B4-BE49-F238E27FC236}">
                <a16:creationId xmlns:a16="http://schemas.microsoft.com/office/drawing/2014/main" id="{A0B6E952-7F9C-4C02-9046-3DAE20CBB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497949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" name="Line 44">
            <a:extLst>
              <a:ext uri="{FF2B5EF4-FFF2-40B4-BE49-F238E27FC236}">
                <a16:creationId xmlns:a16="http://schemas.microsoft.com/office/drawing/2014/main" id="{7825DEBD-7965-44AF-8B5C-4BB2E3588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497949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" name="Line 45">
            <a:extLst>
              <a:ext uri="{FF2B5EF4-FFF2-40B4-BE49-F238E27FC236}">
                <a16:creationId xmlns:a16="http://schemas.microsoft.com/office/drawing/2014/main" id="{861D3441-F74B-4DE1-B692-D2CA7962F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497949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" name="AutoShape 46">
            <a:extLst>
              <a:ext uri="{FF2B5EF4-FFF2-40B4-BE49-F238E27FC236}">
                <a16:creationId xmlns:a16="http://schemas.microsoft.com/office/drawing/2014/main" id="{61DC210E-FB44-424C-9621-0C199159B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455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AutoShape 47">
            <a:extLst>
              <a:ext uri="{FF2B5EF4-FFF2-40B4-BE49-F238E27FC236}">
                <a16:creationId xmlns:a16="http://schemas.microsoft.com/office/drawing/2014/main" id="{B47FE62B-CB5F-42FB-B3ED-276284E7C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3455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AutoShape 48">
            <a:extLst>
              <a:ext uri="{FF2B5EF4-FFF2-40B4-BE49-F238E27FC236}">
                <a16:creationId xmlns:a16="http://schemas.microsoft.com/office/drawing/2014/main" id="{376DB036-815A-4CC5-9AD5-3172F2BE5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8027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" name="AutoShape 49">
            <a:extLst>
              <a:ext uri="{FF2B5EF4-FFF2-40B4-BE49-F238E27FC236}">
                <a16:creationId xmlns:a16="http://schemas.microsoft.com/office/drawing/2014/main" id="{AF3B8130-CB7C-475D-86C0-B7FBCF36E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8027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" name="AutoShape 50">
            <a:extLst>
              <a:ext uri="{FF2B5EF4-FFF2-40B4-BE49-F238E27FC236}">
                <a16:creationId xmlns:a16="http://schemas.microsoft.com/office/drawing/2014/main" id="{2BA946BB-AD7B-4408-927F-503B408C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3455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" name="AutoShape 51">
            <a:extLst>
              <a:ext uri="{FF2B5EF4-FFF2-40B4-BE49-F238E27FC236}">
                <a16:creationId xmlns:a16="http://schemas.microsoft.com/office/drawing/2014/main" id="{38A1773B-E3D7-442E-9CFA-5A09945E2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455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" name="AutoShape 52">
            <a:extLst>
              <a:ext uri="{FF2B5EF4-FFF2-40B4-BE49-F238E27FC236}">
                <a16:creationId xmlns:a16="http://schemas.microsoft.com/office/drawing/2014/main" id="{96A38038-852B-444A-B4BA-81638B97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8027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" name="AutoShape 53">
            <a:extLst>
              <a:ext uri="{FF2B5EF4-FFF2-40B4-BE49-F238E27FC236}">
                <a16:creationId xmlns:a16="http://schemas.microsoft.com/office/drawing/2014/main" id="{12ED8329-27F6-4C4A-A2D2-29864C660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8027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4" name="AutoShape 54">
            <a:extLst>
              <a:ext uri="{FF2B5EF4-FFF2-40B4-BE49-F238E27FC236}">
                <a16:creationId xmlns:a16="http://schemas.microsoft.com/office/drawing/2014/main" id="{680A5612-746A-4E47-9C41-DCBC42F8B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34554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" name="Line 55">
            <a:extLst>
              <a:ext uri="{FF2B5EF4-FFF2-40B4-BE49-F238E27FC236}">
                <a16:creationId xmlns:a16="http://schemas.microsoft.com/office/drawing/2014/main" id="{F4BF2F00-67B9-4A58-95F1-F415CE40E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345549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" name="Line 56">
            <a:extLst>
              <a:ext uri="{FF2B5EF4-FFF2-40B4-BE49-F238E27FC236}">
                <a16:creationId xmlns:a16="http://schemas.microsoft.com/office/drawing/2014/main" id="{91D44669-7127-46FE-9E53-A9049EBA8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802749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" name="Line 57">
            <a:extLst>
              <a:ext uri="{FF2B5EF4-FFF2-40B4-BE49-F238E27FC236}">
                <a16:creationId xmlns:a16="http://schemas.microsoft.com/office/drawing/2014/main" id="{09DC1435-CBE0-44AB-B8D9-EA1D2C860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5345549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" name="Line 58">
            <a:extLst>
              <a:ext uri="{FF2B5EF4-FFF2-40B4-BE49-F238E27FC236}">
                <a16:creationId xmlns:a16="http://schemas.microsoft.com/office/drawing/2014/main" id="{71B27C6F-0A62-4ED2-AD62-BFB132B55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345549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Line 59">
            <a:extLst>
              <a:ext uri="{FF2B5EF4-FFF2-40B4-BE49-F238E27FC236}">
                <a16:creationId xmlns:a16="http://schemas.microsoft.com/office/drawing/2014/main" id="{C3A8D03E-B1F0-47E1-A416-05CCF2836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345549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Line 60">
            <a:extLst>
              <a:ext uri="{FF2B5EF4-FFF2-40B4-BE49-F238E27FC236}">
                <a16:creationId xmlns:a16="http://schemas.microsoft.com/office/drawing/2014/main" id="{5E6AD1AE-396D-4F36-972E-74EC6B0EA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802749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" name="Line 61">
            <a:extLst>
              <a:ext uri="{FF2B5EF4-FFF2-40B4-BE49-F238E27FC236}">
                <a16:creationId xmlns:a16="http://schemas.microsoft.com/office/drawing/2014/main" id="{128D638D-5C0F-435F-9451-F52DC8576B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345549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" name="Freeform 62">
            <a:extLst>
              <a:ext uri="{FF2B5EF4-FFF2-40B4-BE49-F238E27FC236}">
                <a16:creationId xmlns:a16="http://schemas.microsoft.com/office/drawing/2014/main" id="{D7074534-588B-413C-A36F-09C2A72F6DE6}"/>
              </a:ext>
            </a:extLst>
          </p:cNvPr>
          <p:cNvSpPr>
            <a:spLocks/>
          </p:cNvSpPr>
          <p:nvPr/>
        </p:nvSpPr>
        <p:spPr bwMode="auto">
          <a:xfrm>
            <a:off x="4976191" y="5193149"/>
            <a:ext cx="1143000" cy="838200"/>
          </a:xfrm>
          <a:custGeom>
            <a:avLst/>
            <a:gdLst>
              <a:gd name="T0" fmla="*/ 0 w 720"/>
              <a:gd name="T1" fmla="*/ 384 h 528"/>
              <a:gd name="T2" fmla="*/ 96 w 720"/>
              <a:gd name="T3" fmla="*/ 144 h 528"/>
              <a:gd name="T4" fmla="*/ 192 w 720"/>
              <a:gd name="T5" fmla="*/ 480 h 528"/>
              <a:gd name="T6" fmla="*/ 288 w 720"/>
              <a:gd name="T7" fmla="*/ 96 h 528"/>
              <a:gd name="T8" fmla="*/ 384 w 720"/>
              <a:gd name="T9" fmla="*/ 528 h 528"/>
              <a:gd name="T10" fmla="*/ 480 w 720"/>
              <a:gd name="T11" fmla="*/ 0 h 528"/>
              <a:gd name="T12" fmla="*/ 576 w 720"/>
              <a:gd name="T13" fmla="*/ 432 h 528"/>
              <a:gd name="T14" fmla="*/ 720 w 720"/>
              <a:gd name="T15" fmla="*/ 96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0"/>
              <a:gd name="T25" fmla="*/ 0 h 528"/>
              <a:gd name="T26" fmla="*/ 720 w 720"/>
              <a:gd name="T27" fmla="*/ 528 h 5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0" h="528">
                <a:moveTo>
                  <a:pt x="0" y="384"/>
                </a:moveTo>
                <a:lnTo>
                  <a:pt x="96" y="144"/>
                </a:lnTo>
                <a:lnTo>
                  <a:pt x="192" y="480"/>
                </a:lnTo>
                <a:lnTo>
                  <a:pt x="288" y="96"/>
                </a:lnTo>
                <a:lnTo>
                  <a:pt x="384" y="528"/>
                </a:lnTo>
                <a:lnTo>
                  <a:pt x="480" y="0"/>
                </a:lnTo>
                <a:lnTo>
                  <a:pt x="576" y="432"/>
                </a:lnTo>
                <a:lnTo>
                  <a:pt x="720" y="9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" name="Line 63">
            <a:extLst>
              <a:ext uri="{FF2B5EF4-FFF2-40B4-BE49-F238E27FC236}">
                <a16:creationId xmlns:a16="http://schemas.microsoft.com/office/drawing/2014/main" id="{77733767-736F-4465-A89F-8DA18070F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345549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9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2590800" y="5257800"/>
            <a:ext cx="60960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783581" y="352708"/>
            <a:ext cx="91770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800" b="1" dirty="0">
                <a:latin typeface="Gabriola" panose="04040605051002020D02" pitchFamily="82" charset="0"/>
              </a:rPr>
              <a:t> Tendencias: </a:t>
            </a:r>
            <a:r>
              <a:rPr lang="es-ES_tradnl" sz="2800" dirty="0">
                <a:solidFill>
                  <a:prstClr val="black"/>
                </a:solidFill>
                <a:latin typeface="Gabriola" panose="04040605051002020D02" pitchFamily="82" charset="0"/>
              </a:rPr>
              <a:t>es la forma en que los puntos se mueven hacia arriba o hacia abajo construida por 7 o más puntos consecutivos.</a:t>
            </a:r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>
            <a:off x="2590800" y="14478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>
            <a:off x="2590800" y="19050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>
            <a:off x="2590800" y="24384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6" name="Text Box 7"/>
          <p:cNvSpPr txBox="1">
            <a:spLocks noChangeArrowheads="1"/>
          </p:cNvSpPr>
          <p:nvPr/>
        </p:nvSpPr>
        <p:spPr bwMode="auto">
          <a:xfrm>
            <a:off x="8670926" y="1255714"/>
            <a:ext cx="6381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LSC</a:t>
            </a:r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8670926" y="1712914"/>
            <a:ext cx="4857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LC</a:t>
            </a:r>
          </a:p>
        </p:txBody>
      </p:sp>
      <p:sp>
        <p:nvSpPr>
          <p:cNvPr id="63498" name="Text Box 9"/>
          <p:cNvSpPr txBox="1">
            <a:spLocks noChangeArrowheads="1"/>
          </p:cNvSpPr>
          <p:nvPr/>
        </p:nvSpPr>
        <p:spPr bwMode="auto">
          <a:xfrm>
            <a:off x="8686801" y="2209800"/>
            <a:ext cx="549275" cy="376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LIC</a:t>
            </a:r>
          </a:p>
        </p:txBody>
      </p:sp>
      <p:sp>
        <p:nvSpPr>
          <p:cNvPr id="63499" name="AutoShape 10"/>
          <p:cNvSpPr>
            <a:spLocks noChangeArrowheads="1"/>
          </p:cNvSpPr>
          <p:nvPr/>
        </p:nvSpPr>
        <p:spPr bwMode="auto">
          <a:xfrm>
            <a:off x="6324600" y="2743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0" name="AutoShape 11"/>
          <p:cNvSpPr>
            <a:spLocks noChangeArrowheads="1"/>
          </p:cNvSpPr>
          <p:nvPr/>
        </p:nvSpPr>
        <p:spPr bwMode="auto">
          <a:xfrm>
            <a:off x="3048000" y="1600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1" name="AutoShape 12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2" name="AutoShape 13"/>
          <p:cNvSpPr>
            <a:spLocks noChangeArrowheads="1"/>
          </p:cNvSpPr>
          <p:nvPr/>
        </p:nvSpPr>
        <p:spPr bwMode="auto">
          <a:xfrm>
            <a:off x="3581400" y="19050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3" name="AutoShape 14"/>
          <p:cNvSpPr>
            <a:spLocks noChangeArrowheads="1"/>
          </p:cNvSpPr>
          <p:nvPr/>
        </p:nvSpPr>
        <p:spPr bwMode="auto">
          <a:xfrm>
            <a:off x="3733800" y="2057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4" name="AutoShape 15"/>
          <p:cNvSpPr>
            <a:spLocks noChangeArrowheads="1"/>
          </p:cNvSpPr>
          <p:nvPr/>
        </p:nvSpPr>
        <p:spPr bwMode="auto">
          <a:xfrm>
            <a:off x="3962400" y="2209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5" name="AutoShape 16"/>
          <p:cNvSpPr>
            <a:spLocks noChangeArrowheads="1"/>
          </p:cNvSpPr>
          <p:nvPr/>
        </p:nvSpPr>
        <p:spPr bwMode="auto">
          <a:xfrm>
            <a:off x="4191000" y="2438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6" name="AutoShape 17"/>
          <p:cNvSpPr>
            <a:spLocks noChangeArrowheads="1"/>
          </p:cNvSpPr>
          <p:nvPr/>
        </p:nvSpPr>
        <p:spPr bwMode="auto">
          <a:xfrm>
            <a:off x="4343400" y="26670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7" name="AutoShape 18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8" name="AutoShape 19"/>
          <p:cNvSpPr>
            <a:spLocks noChangeArrowheads="1"/>
          </p:cNvSpPr>
          <p:nvPr/>
        </p:nvSpPr>
        <p:spPr bwMode="auto">
          <a:xfrm>
            <a:off x="6629400" y="2362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9" name="AutoShape 20"/>
          <p:cNvSpPr>
            <a:spLocks noChangeArrowheads="1"/>
          </p:cNvSpPr>
          <p:nvPr/>
        </p:nvSpPr>
        <p:spPr bwMode="auto">
          <a:xfrm>
            <a:off x="6781800" y="20574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0" name="AutoShape 21"/>
          <p:cNvSpPr>
            <a:spLocks noChangeArrowheads="1"/>
          </p:cNvSpPr>
          <p:nvPr/>
        </p:nvSpPr>
        <p:spPr bwMode="auto">
          <a:xfrm>
            <a:off x="7086600" y="1981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1" name="AutoShape 22"/>
          <p:cNvSpPr>
            <a:spLocks noChangeArrowheads="1"/>
          </p:cNvSpPr>
          <p:nvPr/>
        </p:nvSpPr>
        <p:spPr bwMode="auto">
          <a:xfrm>
            <a:off x="7315200" y="1752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2" name="AutoShape 23"/>
          <p:cNvSpPr>
            <a:spLocks noChangeArrowheads="1"/>
          </p:cNvSpPr>
          <p:nvPr/>
        </p:nvSpPr>
        <p:spPr bwMode="auto">
          <a:xfrm>
            <a:off x="7620000" y="1447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3" name="Freeform 24"/>
          <p:cNvSpPr>
            <a:spLocks/>
          </p:cNvSpPr>
          <p:nvPr/>
        </p:nvSpPr>
        <p:spPr bwMode="auto">
          <a:xfrm>
            <a:off x="3048000" y="1428736"/>
            <a:ext cx="4648200" cy="1295400"/>
          </a:xfrm>
          <a:custGeom>
            <a:avLst/>
            <a:gdLst>
              <a:gd name="T0" fmla="*/ 0 w 2928"/>
              <a:gd name="T1" fmla="*/ 96 h 816"/>
              <a:gd name="T2" fmla="*/ 192 w 2928"/>
              <a:gd name="T3" fmla="*/ 192 h 816"/>
              <a:gd name="T4" fmla="*/ 336 w 2928"/>
              <a:gd name="T5" fmla="*/ 288 h 816"/>
              <a:gd name="T6" fmla="*/ 480 w 2928"/>
              <a:gd name="T7" fmla="*/ 432 h 816"/>
              <a:gd name="T8" fmla="*/ 576 w 2928"/>
              <a:gd name="T9" fmla="*/ 480 h 816"/>
              <a:gd name="T10" fmla="*/ 720 w 2928"/>
              <a:gd name="T11" fmla="*/ 624 h 816"/>
              <a:gd name="T12" fmla="*/ 816 w 2928"/>
              <a:gd name="T13" fmla="*/ 768 h 816"/>
              <a:gd name="T14" fmla="*/ 1104 w 2928"/>
              <a:gd name="T15" fmla="*/ 384 h 816"/>
              <a:gd name="T16" fmla="*/ 1248 w 2928"/>
              <a:gd name="T17" fmla="*/ 576 h 816"/>
              <a:gd name="T18" fmla="*/ 1488 w 2928"/>
              <a:gd name="T19" fmla="*/ 144 h 816"/>
              <a:gd name="T20" fmla="*/ 1536 w 2928"/>
              <a:gd name="T21" fmla="*/ 528 h 816"/>
              <a:gd name="T22" fmla="*/ 1728 w 2928"/>
              <a:gd name="T23" fmla="*/ 144 h 816"/>
              <a:gd name="T24" fmla="*/ 1776 w 2928"/>
              <a:gd name="T25" fmla="*/ 576 h 816"/>
              <a:gd name="T26" fmla="*/ 1968 w 2928"/>
              <a:gd name="T27" fmla="*/ 96 h 816"/>
              <a:gd name="T28" fmla="*/ 2064 w 2928"/>
              <a:gd name="T29" fmla="*/ 816 h 816"/>
              <a:gd name="T30" fmla="*/ 2160 w 2928"/>
              <a:gd name="T31" fmla="*/ 720 h 816"/>
              <a:gd name="T32" fmla="*/ 2304 w 2928"/>
              <a:gd name="T33" fmla="*/ 576 h 816"/>
              <a:gd name="T34" fmla="*/ 2352 w 2928"/>
              <a:gd name="T35" fmla="*/ 384 h 816"/>
              <a:gd name="T36" fmla="*/ 2544 w 2928"/>
              <a:gd name="T37" fmla="*/ 336 h 816"/>
              <a:gd name="T38" fmla="*/ 2736 w 2928"/>
              <a:gd name="T39" fmla="*/ 192 h 816"/>
              <a:gd name="T40" fmla="*/ 2928 w 2928"/>
              <a:gd name="T41" fmla="*/ 0 h 8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928"/>
              <a:gd name="T64" fmla="*/ 0 h 816"/>
              <a:gd name="T65" fmla="*/ 2928 w 2928"/>
              <a:gd name="T66" fmla="*/ 816 h 81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928" h="816">
                <a:moveTo>
                  <a:pt x="0" y="96"/>
                </a:moveTo>
                <a:lnTo>
                  <a:pt x="192" y="192"/>
                </a:lnTo>
                <a:lnTo>
                  <a:pt x="336" y="288"/>
                </a:lnTo>
                <a:lnTo>
                  <a:pt x="480" y="432"/>
                </a:lnTo>
                <a:lnTo>
                  <a:pt x="576" y="480"/>
                </a:lnTo>
                <a:lnTo>
                  <a:pt x="720" y="624"/>
                </a:lnTo>
                <a:lnTo>
                  <a:pt x="816" y="768"/>
                </a:lnTo>
                <a:lnTo>
                  <a:pt x="1104" y="384"/>
                </a:lnTo>
                <a:lnTo>
                  <a:pt x="1248" y="576"/>
                </a:lnTo>
                <a:lnTo>
                  <a:pt x="1488" y="144"/>
                </a:lnTo>
                <a:lnTo>
                  <a:pt x="1536" y="528"/>
                </a:lnTo>
                <a:lnTo>
                  <a:pt x="1728" y="144"/>
                </a:lnTo>
                <a:lnTo>
                  <a:pt x="1776" y="576"/>
                </a:lnTo>
                <a:lnTo>
                  <a:pt x="1968" y="96"/>
                </a:lnTo>
                <a:lnTo>
                  <a:pt x="2064" y="816"/>
                </a:lnTo>
                <a:lnTo>
                  <a:pt x="2160" y="720"/>
                </a:lnTo>
                <a:lnTo>
                  <a:pt x="2304" y="576"/>
                </a:lnTo>
                <a:lnTo>
                  <a:pt x="2352" y="384"/>
                </a:lnTo>
                <a:lnTo>
                  <a:pt x="2544" y="336"/>
                </a:lnTo>
                <a:lnTo>
                  <a:pt x="2736" y="192"/>
                </a:lnTo>
                <a:lnTo>
                  <a:pt x="292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4" name="Text Box 25"/>
          <p:cNvSpPr txBox="1">
            <a:spLocks noChangeArrowheads="1"/>
          </p:cNvSpPr>
          <p:nvPr/>
        </p:nvSpPr>
        <p:spPr bwMode="auto">
          <a:xfrm>
            <a:off x="926926" y="3006106"/>
            <a:ext cx="1033397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 </a:t>
            </a:r>
            <a:r>
              <a:rPr lang="es-ES_tradnl" sz="2800" b="1" dirty="0">
                <a:latin typeface="Gabriola" panose="04040605051002020D02" pitchFamily="82" charset="0"/>
              </a:rPr>
              <a:t>Adhesión a la línea central: </a:t>
            </a:r>
            <a:r>
              <a:rPr lang="es-ES_tradnl" sz="2800" dirty="0">
                <a:solidFill>
                  <a:prstClr val="black"/>
                </a:solidFill>
                <a:latin typeface="Gabriola" panose="04040605051002020D02" pitchFamily="82" charset="0"/>
              </a:rPr>
              <a:t>para analizar este patrón de conducta anormal es necesario subdividir el ancho de entre los límites de control superior e inferior en 3 partes y si el 75% de los datos se encuentran ubicados en el tercio central se concluye que el proceso está siendo afectado por alguna variable.</a:t>
            </a:r>
          </a:p>
        </p:txBody>
      </p:sp>
      <p:sp>
        <p:nvSpPr>
          <p:cNvPr id="63515" name="Line 26"/>
          <p:cNvSpPr>
            <a:spLocks noChangeShapeType="1"/>
          </p:cNvSpPr>
          <p:nvPr/>
        </p:nvSpPr>
        <p:spPr bwMode="auto">
          <a:xfrm>
            <a:off x="2590800" y="49530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6" name="Line 27"/>
          <p:cNvSpPr>
            <a:spLocks noChangeShapeType="1"/>
          </p:cNvSpPr>
          <p:nvPr/>
        </p:nvSpPr>
        <p:spPr bwMode="auto">
          <a:xfrm>
            <a:off x="2606675" y="5526088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7" name="Line 28"/>
          <p:cNvSpPr>
            <a:spLocks noChangeShapeType="1"/>
          </p:cNvSpPr>
          <p:nvPr/>
        </p:nvSpPr>
        <p:spPr bwMode="auto">
          <a:xfrm>
            <a:off x="2590800" y="6096000"/>
            <a:ext cx="6096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18" name="Text Box 29"/>
          <p:cNvSpPr txBox="1">
            <a:spLocks noChangeArrowheads="1"/>
          </p:cNvSpPr>
          <p:nvPr/>
        </p:nvSpPr>
        <p:spPr bwMode="auto">
          <a:xfrm>
            <a:off x="8670926" y="4760914"/>
            <a:ext cx="638175" cy="37623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LSC</a:t>
            </a:r>
          </a:p>
        </p:txBody>
      </p:sp>
      <p:sp>
        <p:nvSpPr>
          <p:cNvPr id="63519" name="Text Box 30"/>
          <p:cNvSpPr txBox="1">
            <a:spLocks noChangeArrowheads="1"/>
          </p:cNvSpPr>
          <p:nvPr/>
        </p:nvSpPr>
        <p:spPr bwMode="auto">
          <a:xfrm>
            <a:off x="8686801" y="5334000"/>
            <a:ext cx="485775" cy="376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LC</a:t>
            </a:r>
          </a:p>
        </p:txBody>
      </p:sp>
      <p:sp>
        <p:nvSpPr>
          <p:cNvPr id="63520" name="Text Box 31"/>
          <p:cNvSpPr txBox="1">
            <a:spLocks noChangeArrowheads="1"/>
          </p:cNvSpPr>
          <p:nvPr/>
        </p:nvSpPr>
        <p:spPr bwMode="auto">
          <a:xfrm>
            <a:off x="8686801" y="5867400"/>
            <a:ext cx="549275" cy="376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>
                <a:solidFill>
                  <a:srgbClr val="000099"/>
                </a:solidFill>
                <a:latin typeface="Arial" charset="0"/>
              </a:rPr>
              <a:t>LIC</a:t>
            </a:r>
          </a:p>
        </p:txBody>
      </p:sp>
      <p:sp>
        <p:nvSpPr>
          <p:cNvPr id="63521" name="Freeform 32"/>
          <p:cNvSpPr>
            <a:spLocks/>
          </p:cNvSpPr>
          <p:nvPr/>
        </p:nvSpPr>
        <p:spPr bwMode="auto">
          <a:xfrm>
            <a:off x="2819400" y="5105400"/>
            <a:ext cx="5410200" cy="914400"/>
          </a:xfrm>
          <a:custGeom>
            <a:avLst/>
            <a:gdLst>
              <a:gd name="T0" fmla="*/ 0 w 3408"/>
              <a:gd name="T1" fmla="*/ 144 h 576"/>
              <a:gd name="T2" fmla="*/ 144 w 3408"/>
              <a:gd name="T3" fmla="*/ 384 h 576"/>
              <a:gd name="T4" fmla="*/ 288 w 3408"/>
              <a:gd name="T5" fmla="*/ 144 h 576"/>
              <a:gd name="T6" fmla="*/ 336 w 3408"/>
              <a:gd name="T7" fmla="*/ 240 h 576"/>
              <a:gd name="T8" fmla="*/ 480 w 3408"/>
              <a:gd name="T9" fmla="*/ 0 h 576"/>
              <a:gd name="T10" fmla="*/ 528 w 3408"/>
              <a:gd name="T11" fmla="*/ 240 h 576"/>
              <a:gd name="T12" fmla="*/ 624 w 3408"/>
              <a:gd name="T13" fmla="*/ 384 h 576"/>
              <a:gd name="T14" fmla="*/ 768 w 3408"/>
              <a:gd name="T15" fmla="*/ 192 h 576"/>
              <a:gd name="T16" fmla="*/ 816 w 3408"/>
              <a:gd name="T17" fmla="*/ 384 h 576"/>
              <a:gd name="T18" fmla="*/ 960 w 3408"/>
              <a:gd name="T19" fmla="*/ 144 h 576"/>
              <a:gd name="T20" fmla="*/ 1056 w 3408"/>
              <a:gd name="T21" fmla="*/ 384 h 576"/>
              <a:gd name="T22" fmla="*/ 1200 w 3408"/>
              <a:gd name="T23" fmla="*/ 144 h 576"/>
              <a:gd name="T24" fmla="*/ 1296 w 3408"/>
              <a:gd name="T25" fmla="*/ 240 h 576"/>
              <a:gd name="T26" fmla="*/ 1392 w 3408"/>
              <a:gd name="T27" fmla="*/ 384 h 576"/>
              <a:gd name="T28" fmla="*/ 1488 w 3408"/>
              <a:gd name="T29" fmla="*/ 192 h 576"/>
              <a:gd name="T30" fmla="*/ 1632 w 3408"/>
              <a:gd name="T31" fmla="*/ 432 h 576"/>
              <a:gd name="T32" fmla="*/ 1776 w 3408"/>
              <a:gd name="T33" fmla="*/ 144 h 576"/>
              <a:gd name="T34" fmla="*/ 1968 w 3408"/>
              <a:gd name="T35" fmla="*/ 576 h 576"/>
              <a:gd name="T36" fmla="*/ 2064 w 3408"/>
              <a:gd name="T37" fmla="*/ 336 h 576"/>
              <a:gd name="T38" fmla="*/ 2208 w 3408"/>
              <a:gd name="T39" fmla="*/ 144 h 576"/>
              <a:gd name="T40" fmla="*/ 2304 w 3408"/>
              <a:gd name="T41" fmla="*/ 336 h 576"/>
              <a:gd name="T42" fmla="*/ 2400 w 3408"/>
              <a:gd name="T43" fmla="*/ 240 h 576"/>
              <a:gd name="T44" fmla="*/ 2496 w 3408"/>
              <a:gd name="T45" fmla="*/ 336 h 576"/>
              <a:gd name="T46" fmla="*/ 2592 w 3408"/>
              <a:gd name="T47" fmla="*/ 144 h 576"/>
              <a:gd name="T48" fmla="*/ 2640 w 3408"/>
              <a:gd name="T49" fmla="*/ 384 h 576"/>
              <a:gd name="T50" fmla="*/ 2784 w 3408"/>
              <a:gd name="T51" fmla="*/ 192 h 576"/>
              <a:gd name="T52" fmla="*/ 2880 w 3408"/>
              <a:gd name="T53" fmla="*/ 384 h 576"/>
              <a:gd name="T54" fmla="*/ 3120 w 3408"/>
              <a:gd name="T55" fmla="*/ 0 h 576"/>
              <a:gd name="T56" fmla="*/ 3168 w 3408"/>
              <a:gd name="T57" fmla="*/ 336 h 576"/>
              <a:gd name="T58" fmla="*/ 3312 w 3408"/>
              <a:gd name="T59" fmla="*/ 192 h 576"/>
              <a:gd name="T60" fmla="*/ 3408 w 3408"/>
              <a:gd name="T61" fmla="*/ 384 h 5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408"/>
              <a:gd name="T94" fmla="*/ 0 h 576"/>
              <a:gd name="T95" fmla="*/ 3408 w 3408"/>
              <a:gd name="T96" fmla="*/ 576 h 57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408" h="576">
                <a:moveTo>
                  <a:pt x="0" y="144"/>
                </a:moveTo>
                <a:lnTo>
                  <a:pt x="144" y="384"/>
                </a:lnTo>
                <a:lnTo>
                  <a:pt x="288" y="144"/>
                </a:lnTo>
                <a:lnTo>
                  <a:pt x="336" y="240"/>
                </a:lnTo>
                <a:lnTo>
                  <a:pt x="480" y="0"/>
                </a:lnTo>
                <a:lnTo>
                  <a:pt x="528" y="240"/>
                </a:lnTo>
                <a:lnTo>
                  <a:pt x="624" y="384"/>
                </a:lnTo>
                <a:lnTo>
                  <a:pt x="768" y="192"/>
                </a:lnTo>
                <a:lnTo>
                  <a:pt x="816" y="384"/>
                </a:lnTo>
                <a:lnTo>
                  <a:pt x="960" y="144"/>
                </a:lnTo>
                <a:lnTo>
                  <a:pt x="1056" y="384"/>
                </a:lnTo>
                <a:lnTo>
                  <a:pt x="1200" y="144"/>
                </a:lnTo>
                <a:lnTo>
                  <a:pt x="1296" y="240"/>
                </a:lnTo>
                <a:lnTo>
                  <a:pt x="1392" y="384"/>
                </a:lnTo>
                <a:lnTo>
                  <a:pt x="1488" y="192"/>
                </a:lnTo>
                <a:lnTo>
                  <a:pt x="1632" y="432"/>
                </a:lnTo>
                <a:lnTo>
                  <a:pt x="1776" y="144"/>
                </a:lnTo>
                <a:lnTo>
                  <a:pt x="1968" y="576"/>
                </a:lnTo>
                <a:lnTo>
                  <a:pt x="2064" y="336"/>
                </a:lnTo>
                <a:lnTo>
                  <a:pt x="2208" y="144"/>
                </a:lnTo>
                <a:lnTo>
                  <a:pt x="2304" y="336"/>
                </a:lnTo>
                <a:lnTo>
                  <a:pt x="2400" y="240"/>
                </a:lnTo>
                <a:lnTo>
                  <a:pt x="2496" y="336"/>
                </a:lnTo>
                <a:lnTo>
                  <a:pt x="2592" y="144"/>
                </a:lnTo>
                <a:lnTo>
                  <a:pt x="2640" y="384"/>
                </a:lnTo>
                <a:lnTo>
                  <a:pt x="2784" y="192"/>
                </a:lnTo>
                <a:lnTo>
                  <a:pt x="2880" y="384"/>
                </a:lnTo>
                <a:lnTo>
                  <a:pt x="3120" y="0"/>
                </a:lnTo>
                <a:lnTo>
                  <a:pt x="3168" y="336"/>
                </a:lnTo>
                <a:lnTo>
                  <a:pt x="3312" y="192"/>
                </a:lnTo>
                <a:lnTo>
                  <a:pt x="3408" y="38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62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665</Words>
  <Application>Microsoft Office PowerPoint</Application>
  <PresentationFormat>Panorámica</PresentationFormat>
  <Paragraphs>83</Paragraphs>
  <Slides>11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Gabriola</vt:lpstr>
      <vt:lpstr>Wingdings</vt:lpstr>
      <vt:lpstr>Tema de Office</vt:lpstr>
      <vt:lpstr>Hoja de cálculo</vt:lpstr>
      <vt:lpstr>INTRODUCCIÓN A LAS CARTAS DE CONTROL</vt:lpstr>
      <vt:lpstr>Tipos de variación</vt:lpstr>
      <vt:lpstr>VARIACIONES COMUNES (ALEATORIAS)</vt:lpstr>
      <vt:lpstr>VARIACIONES ESPECIALES (ATRIBUIBLES)</vt:lpstr>
      <vt:lpstr>CARTAS  DE CONTROL</vt:lpstr>
      <vt:lpstr>Presentación de PowerPoint</vt:lpstr>
      <vt:lpstr>¿Cuándo utilizar un gráfico de control?   </vt:lpstr>
      <vt:lpstr>PATRONES ANORMALES DE CONDUCTAS A TRAVÉS  DE GRÁFICAS DE CONTROL</vt:lpstr>
      <vt:lpstr>Presentación de PowerPoint</vt:lpstr>
      <vt:lpstr>Presentación de PowerPoint</vt:lpstr>
      <vt:lpstr>TIPOS DE  CARTAS DE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LAS CARTAS DE CONTROL</dc:title>
  <dc:creator>Jessica MV</dc:creator>
  <cp:lastModifiedBy>PORFIRIO GUTIERREZ</cp:lastModifiedBy>
  <cp:revision>40</cp:revision>
  <dcterms:created xsi:type="dcterms:W3CDTF">2018-12-12T19:02:53Z</dcterms:created>
  <dcterms:modified xsi:type="dcterms:W3CDTF">2019-09-29T14:53:04Z</dcterms:modified>
</cp:coreProperties>
</file>