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8"/>
  </p:notesMasterIdLst>
  <p:handoutMasterIdLst>
    <p:handoutMasterId r:id="rId9"/>
  </p:handoutMasterIdLst>
  <p:sldIdLst>
    <p:sldId id="357" r:id="rId2"/>
    <p:sldId id="358" r:id="rId3"/>
    <p:sldId id="359" r:id="rId4"/>
    <p:sldId id="362" r:id="rId5"/>
    <p:sldId id="360" r:id="rId6"/>
    <p:sldId id="361" r:id="rId7"/>
  </p:sldIdLst>
  <p:sldSz cx="9144000" cy="6858000" type="screen4x3"/>
  <p:notesSz cx="6858000" cy="9144000"/>
  <p:custDataLst>
    <p:tags r:id="rId10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55"/>
  </p:normalViewPr>
  <p:slideViewPr>
    <p:cSldViewPr>
      <p:cViewPr varScale="1">
        <p:scale>
          <a:sx n="94" d="100"/>
          <a:sy n="94" d="100"/>
        </p:scale>
        <p:origin x="191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49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80EE9-3308-4CEC-9C62-2861D3EF6E9E}" type="datetimeFigureOut">
              <a:rPr lang="es-MX" smtClean="0"/>
              <a:t>16/11/19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8B86E-5A5E-4164-B7A4-73ED188753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82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40C5D-3152-4FC4-B330-EC27EF3B70D5}" type="datetimeFigureOut">
              <a:rPr lang="es-MX" smtClean="0"/>
              <a:t>16/11/19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557EB-B507-42EC-8202-A96869623E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4526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Impact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Impact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Impact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fld id="{A38FCF57-A82E-4363-BC59-DD3E8C98F257}" type="slidenum">
              <a:rPr lang="es-MX" sz="1200">
                <a:solidFill>
                  <a:prstClr val="black"/>
                </a:solidFill>
                <a:latin typeface="Times New Roman" pitchFamily="18" charset="0"/>
              </a:rPr>
              <a:pPr/>
              <a:t>1</a:t>
            </a:fld>
            <a:endParaRPr lang="es-MX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5710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176DEA-BB31-4689-B269-1CFB4FFEACDD}" type="slidenum">
              <a:rPr lang="es-ES">
                <a:solidFill>
                  <a:prstClr val="black"/>
                </a:solidFill>
              </a:rPr>
              <a:pPr/>
              <a:t>3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5325"/>
            <a:ext cx="4527550" cy="3395663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35" y="4321275"/>
            <a:ext cx="5032332" cy="4170368"/>
          </a:xfrm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7778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F8E99-0DD8-4C0B-A284-C2D7A61F9F0A}" type="slidenum">
              <a:rPr lang="es-MX">
                <a:solidFill>
                  <a:prstClr val="black"/>
                </a:solidFill>
              </a:rPr>
              <a:pPr/>
              <a:t>4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8998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B6C27A-9D12-49E6-AB93-E0B71F90C491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26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A05133-EBC7-41E4-8B08-E170DD3CC93B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223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E1D746-5A26-4F70-9B09-3F1DCED6365A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876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68A423-C04A-4C3B-A15E-AB6965B006C1}" type="slidenum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49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9D32A4-403E-45CA-82D7-259B458DDF82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003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84872A-F9EA-4531-ADC7-3BDCC31BE9B2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276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CD9C76-6DBA-49C3-82D2-EB900DAA788F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2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52567-73F6-4790-9E5F-00B7436B3D11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75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F9D590-C9C8-4618-9DEA-30F67892A5CD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74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1C05B0-4281-4925-A89C-6BC0BB085818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84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1FA10-06F4-45B8-8871-3B8FB4895695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06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B6A153-DC85-4443-929E-1CBFEAC2BCEC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282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6 CuadroTexto"/>
          <p:cNvSpPr txBox="1"/>
          <p:nvPr userDrawn="1"/>
        </p:nvSpPr>
        <p:spPr>
          <a:xfrm>
            <a:off x="714348" y="6335933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prstClr val="black"/>
                </a:solidFill>
              </a:rPr>
              <a:t> PGG  </a:t>
            </a: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6500826" y="6335933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E06FE69-5F7E-439F-A4E2-5FA4BC949AF0}" type="slidenum">
              <a:rPr lang="es-MX" sz="1400" smtClean="0">
                <a:solidFill>
                  <a:prstClr val="black"/>
                </a:solidFill>
              </a:rPr>
              <a:pPr algn="r"/>
              <a:t>‹Nº›</a:t>
            </a:fld>
            <a:endParaRPr lang="es-MX" sz="1400" dirty="0">
              <a:solidFill>
                <a:prstClr val="black"/>
              </a:solidFill>
            </a:endParaRPr>
          </a:p>
        </p:txBody>
      </p:sp>
      <p:cxnSp>
        <p:nvCxnSpPr>
          <p:cNvPr id="10" name="9 Conector recto"/>
          <p:cNvCxnSpPr/>
          <p:nvPr userDrawn="1"/>
        </p:nvCxnSpPr>
        <p:spPr>
          <a:xfrm>
            <a:off x="500034" y="6334345"/>
            <a:ext cx="82153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17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58" y="163496"/>
            <a:ext cx="8358246" cy="908050"/>
          </a:xfrm>
        </p:spPr>
        <p:txBody>
          <a:bodyPr>
            <a:noAutofit/>
          </a:bodyPr>
          <a:lstStyle/>
          <a:p>
            <a:r>
              <a:rPr lang="es-ES_tradnl" sz="3200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Hoja de verificación (obtención de datos)</a:t>
            </a:r>
            <a:endParaRPr lang="es-MX" sz="3200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85786" y="1214422"/>
            <a:ext cx="7772400" cy="3929090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kumimoji="0" lang="es-ES_tradnl" sz="2200" dirty="0">
                <a:cs typeface="Arial" panose="020B0604020202020204" pitchFamily="34" charset="0"/>
              </a:rPr>
              <a:t>Es un formato construido especialmente para recolectar datos, de tal forma que:</a:t>
            </a:r>
          </a:p>
          <a:p>
            <a:pPr algn="just"/>
            <a:r>
              <a:rPr kumimoji="0" lang="es-ES_tradnl" sz="2200" dirty="0">
                <a:cs typeface="Arial" panose="020B0604020202020204" pitchFamily="34" charset="0"/>
              </a:rPr>
              <a:t>Sea sencillo su registro sistemático.</a:t>
            </a:r>
          </a:p>
          <a:p>
            <a:pPr algn="just"/>
            <a:r>
              <a:rPr kumimoji="0" lang="es-ES_tradnl" sz="2200" dirty="0">
                <a:cs typeface="Arial" panose="020B0604020202020204" pitchFamily="34" charset="0"/>
              </a:rPr>
              <a:t>Sea fácil de analizar visualmente la magnitud y localización de los problemas principales.</a:t>
            </a:r>
          </a:p>
          <a:p>
            <a:pPr lvl="0" algn="just"/>
            <a:r>
              <a:rPr lang="es-ES_tradnl" sz="2200" dirty="0">
                <a:cs typeface="Arial" panose="020B0604020202020204" pitchFamily="34" charset="0"/>
              </a:rPr>
              <a:t>Describa resultados de operación o de inspección.</a:t>
            </a:r>
          </a:p>
          <a:p>
            <a:pPr algn="just"/>
            <a:r>
              <a:rPr lang="es-ES_tradnl" sz="2200" dirty="0">
                <a:cs typeface="Arial" panose="020B0604020202020204" pitchFamily="34" charset="0"/>
              </a:rPr>
              <a:t>Examine artículos defectuosos (identificando razones, tipos de fallas, área de donde procede; etc.)</a:t>
            </a:r>
          </a:p>
          <a:p>
            <a:pPr lvl="0" algn="just"/>
            <a:r>
              <a:rPr lang="es-ES_tradnl" sz="2200" dirty="0">
                <a:cs typeface="Arial" panose="020B0604020202020204" pitchFamily="34" charset="0"/>
              </a:rPr>
              <a:t>Confirme posibles causas de problemas de calidad.</a:t>
            </a:r>
          </a:p>
          <a:p>
            <a:pPr algn="just"/>
            <a:r>
              <a:rPr lang="es-ES_tradnl" sz="2200" dirty="0">
                <a:cs typeface="Arial" panose="020B0604020202020204" pitchFamily="34" charset="0"/>
              </a:rPr>
              <a:t>Evalúe planes de mejora.</a:t>
            </a:r>
            <a:endParaRPr lang="es-MX" sz="2200" dirty="0">
              <a:cs typeface="Arial" panose="020B0604020202020204" pitchFamily="34" charset="0"/>
            </a:endParaRPr>
          </a:p>
          <a:p>
            <a:pPr lvl="0" algn="just"/>
            <a:endParaRPr lang="es-ES_tradnl" sz="2200" dirty="0">
              <a:cs typeface="Arial" panose="020B0604020202020204" pitchFamily="34" charset="0"/>
            </a:endParaRPr>
          </a:p>
          <a:p>
            <a:pPr algn="just"/>
            <a:endParaRPr lang="es-ES_tradnl" sz="2200" dirty="0">
              <a:cs typeface="Arial" panose="020B0604020202020204" pitchFamily="34" charset="0"/>
            </a:endParaRPr>
          </a:p>
          <a:p>
            <a:pPr lvl="0" algn="just"/>
            <a:endParaRPr lang="es-ES_tradnl" sz="2200" dirty="0">
              <a:cs typeface="Arial" panose="020B0604020202020204" pitchFamily="34" charset="0"/>
            </a:endParaRPr>
          </a:p>
          <a:p>
            <a:pPr algn="just"/>
            <a:endParaRPr kumimoji="0" lang="es-ES_tradnl" sz="2200" dirty="0">
              <a:cs typeface="Arial" panose="020B0604020202020204" pitchFamily="34" charset="0"/>
            </a:endParaRPr>
          </a:p>
        </p:txBody>
      </p:sp>
      <p:pic>
        <p:nvPicPr>
          <p:cNvPr id="21506" name="Picture 2" descr="C:\Documents and Settings\Laura Cortes Navarro\Configuración local\Archivos temporales de Internet\Content.IE5\EE3BJFK2\MC90035395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206" y="4786322"/>
            <a:ext cx="1512596" cy="1401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5072074"/>
            <a:ext cx="181133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8836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57224" y="500042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es-ES_tradnl" sz="2400" dirty="0">
                <a:solidFill>
                  <a:prstClr val="black"/>
                </a:solidFill>
                <a:cs typeface="Arial" panose="020B0604020202020204" pitchFamily="34" charset="0"/>
              </a:rPr>
              <a:t>Para la elaboración de una hoja de inspección o verificación se requiere lo siguiente</a:t>
            </a:r>
            <a:r>
              <a:rPr lang="es-ES_tradnl" sz="2400" dirty="0">
                <a:solidFill>
                  <a:srgbClr val="4F81BD">
                    <a:lumMod val="50000"/>
                  </a:srgbClr>
                </a:solidFill>
              </a:rPr>
              <a:t>:</a:t>
            </a:r>
          </a:p>
        </p:txBody>
      </p:sp>
      <p:sp>
        <p:nvSpPr>
          <p:cNvPr id="3" name="2 Rectángulo"/>
          <p:cNvSpPr/>
          <p:nvPr/>
        </p:nvSpPr>
        <p:spPr>
          <a:xfrm>
            <a:off x="928662" y="1643612"/>
            <a:ext cx="754640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0" hangingPunct="0">
              <a:buFont typeface="+mj-lt"/>
              <a:buAutoNum type="arabicPeriod"/>
            </a:pPr>
            <a:r>
              <a:rPr lang="es-ES_tradnl" sz="2400" dirty="0">
                <a:solidFill>
                  <a:prstClr val="black"/>
                </a:solidFill>
              </a:rPr>
              <a:t>Estar de acuerdo sobre qué evento está exactamente siendo observado.</a:t>
            </a:r>
          </a:p>
          <a:p>
            <a:pPr marL="342900" indent="-342900" algn="just" eaLnBrk="0" hangingPunct="0">
              <a:buFont typeface="+mj-lt"/>
              <a:buAutoNum type="arabicPeriod"/>
            </a:pPr>
            <a:r>
              <a:rPr lang="es-ES_tradnl" sz="2400" dirty="0">
                <a:solidFill>
                  <a:prstClr val="black"/>
                </a:solidFill>
              </a:rPr>
              <a:t>Decidir el período de tiempo durante el cual serán recolectados los datos.</a:t>
            </a:r>
          </a:p>
          <a:p>
            <a:pPr marL="342900" indent="-342900" algn="just" eaLnBrk="0" hangingPunct="0">
              <a:buFont typeface="+mj-lt"/>
              <a:buAutoNum type="arabicPeriod"/>
            </a:pPr>
            <a:r>
              <a:rPr lang="es-ES_tradnl" sz="2400" dirty="0">
                <a:solidFill>
                  <a:prstClr val="black"/>
                </a:solidFill>
              </a:rPr>
              <a:t>Diseñar una forma que sea clara.  Asegúrese de que todas las columnas están claramente descritas y de que haya suficiente espacio para registrar los datos.</a:t>
            </a:r>
          </a:p>
          <a:p>
            <a:pPr marL="342900" indent="-342900" algn="just" eaLnBrk="0" hangingPunct="0">
              <a:buFont typeface="+mj-lt"/>
              <a:buAutoNum type="arabicPeriod"/>
            </a:pPr>
            <a:r>
              <a:rPr lang="es-ES_tradnl" sz="2400" dirty="0">
                <a:solidFill>
                  <a:prstClr val="black"/>
                </a:solidFill>
              </a:rPr>
              <a:t>Obtener los datos de una manera consistente y honesta.  Asegúrese de que se ha dedicado el tiempo necesario para esta labor.</a:t>
            </a:r>
          </a:p>
        </p:txBody>
      </p:sp>
    </p:spTree>
    <p:extLst>
      <p:ext uri="{BB962C8B-B14F-4D97-AF65-F5344CB8AC3E}">
        <p14:creationId xmlns:p14="http://schemas.microsoft.com/office/powerpoint/2010/main" val="2845717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1857356" y="1500174"/>
            <a:ext cx="495917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2200" b="1" dirty="0">
                <a:solidFill>
                  <a:prstClr val="black"/>
                </a:solidFill>
                <a:cs typeface="Tahoma" pitchFamily="34" charset="0"/>
              </a:rPr>
              <a:t>Tipo de quejas  de servicio de un hospital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089157"/>
              </p:ext>
            </p:extLst>
          </p:nvPr>
        </p:nvGraphicFramePr>
        <p:xfrm>
          <a:off x="1115616" y="2204864"/>
          <a:ext cx="7802563" cy="3312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Hoja de cálculo" r:id="rId4" imgW="5362568" imgH="2200341" progId="Excel.Sheet.8">
                  <p:embed/>
                </p:oleObj>
              </mc:Choice>
              <mc:Fallback>
                <p:oleObj name="Hoja de cálculo" r:id="rId4" imgW="5362568" imgH="220034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204864"/>
                        <a:ext cx="7802563" cy="33123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Rectángulo"/>
          <p:cNvSpPr/>
          <p:nvPr/>
        </p:nvSpPr>
        <p:spPr>
          <a:xfrm>
            <a:off x="1000100" y="428604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b="1" dirty="0">
                <a:solidFill>
                  <a:srgbClr val="C00000"/>
                </a:solidFill>
              </a:rPr>
              <a:t>Ejemplo</a:t>
            </a:r>
            <a:endParaRPr lang="es-MX" sz="2400" dirty="0">
              <a:solidFill>
                <a:srgbClr val="C00000"/>
              </a:solidFill>
            </a:endParaRPr>
          </a:p>
        </p:txBody>
      </p:sp>
      <p:pic>
        <p:nvPicPr>
          <p:cNvPr id="3122" name="Picture 5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32174"/>
            <a:ext cx="158417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595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05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290"/>
            <a:ext cx="9144000" cy="647700"/>
          </a:xfrm>
        </p:spPr>
        <p:txBody>
          <a:bodyPr>
            <a:normAutofit/>
          </a:bodyPr>
          <a:lstStyle/>
          <a:p>
            <a:r>
              <a:rPr lang="es-ES_tradnl" sz="3200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Diagrama de </a:t>
            </a:r>
            <a:r>
              <a:rPr lang="es-ES_tradnl" sz="3200" dirty="0" err="1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Pareto</a:t>
            </a:r>
            <a:endParaRPr lang="es-MX" sz="3200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9939" name="Rectangle 2051"/>
          <p:cNvSpPr>
            <a:spLocks noGrp="1" noChangeArrowheads="1"/>
          </p:cNvSpPr>
          <p:nvPr>
            <p:ph idx="4294967295"/>
          </p:nvPr>
        </p:nvSpPr>
        <p:spPr>
          <a:xfrm>
            <a:off x="785786" y="1071546"/>
            <a:ext cx="7497762" cy="2592387"/>
          </a:xfrm>
        </p:spPr>
        <p:txBody>
          <a:bodyPr anchor="ctr" anchorCtr="0">
            <a:normAutofit/>
          </a:bodyPr>
          <a:lstStyle/>
          <a:p>
            <a:pPr algn="just"/>
            <a:r>
              <a:rPr lang="es-ES_tradnl" sz="2400" dirty="0"/>
              <a:t>Ayuda a localizar el problema principal y su  causa más importante. </a:t>
            </a:r>
          </a:p>
          <a:p>
            <a:pPr algn="just"/>
            <a:r>
              <a:rPr lang="es-ES_tradnl" sz="2400" dirty="0"/>
              <a:t>Principio de </a:t>
            </a:r>
            <a:r>
              <a:rPr lang="es-ES_tradnl" sz="2400" dirty="0" err="1"/>
              <a:t>Pareto</a:t>
            </a:r>
            <a:r>
              <a:rPr lang="es-ES_tradnl" sz="2400" dirty="0"/>
              <a:t>: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_tradnl" sz="2400" dirty="0"/>
              <a:t>Ley “80-20”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_tradnl" sz="2400" dirty="0"/>
              <a:t>Pocos vitales, muchos triviales" </a:t>
            </a:r>
            <a:endParaRPr lang="es-MX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77072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90" y="3929066"/>
            <a:ext cx="3429024" cy="209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4643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85786" y="188640"/>
            <a:ext cx="74888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1" dirty="0">
                <a:solidFill>
                  <a:srgbClr val="C00000"/>
                </a:solidFill>
              </a:rPr>
              <a:t>Problema</a:t>
            </a:r>
          </a:p>
          <a:p>
            <a:pPr algn="just"/>
            <a:r>
              <a:rPr lang="es-MX" sz="2200" dirty="0">
                <a:solidFill>
                  <a:prstClr val="black"/>
                </a:solidFill>
              </a:rPr>
              <a:t>En un hospital se hace la inspección sobre los defectos en la rotulación de empaque  de 276 productos farmacéuticos de un proveedor, los  resultados encontrados se muestran en la siguiente tabla.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331217"/>
              </p:ext>
            </p:extLst>
          </p:nvPr>
        </p:nvGraphicFramePr>
        <p:xfrm>
          <a:off x="785786" y="2004515"/>
          <a:ext cx="7170590" cy="4061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56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3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74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2000" u="none" strike="noStrike" dirty="0">
                          <a:effectLst/>
                        </a:rPr>
                        <a:t>Defectos en la rotulación del empaque del fármaco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748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</a:rPr>
                        <a:t>Defecto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>
                          <a:effectLst/>
                        </a:rPr>
                        <a:t>Frecuencia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748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</a:rPr>
                        <a:t>A: Ausencia del nombre genérico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u="none" strike="noStrike" dirty="0">
                          <a:effectLst/>
                        </a:rPr>
                        <a:t>5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748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</a:rPr>
                        <a:t>B: Ausencia del numero de registro sanitario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u="none" strike="noStrike" dirty="0">
                          <a:effectLst/>
                        </a:rPr>
                        <a:t>10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748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</a:rPr>
                        <a:t>C: Ausencia de forma farmaceutica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u="none" strike="noStrike" dirty="0">
                          <a:effectLst/>
                        </a:rPr>
                        <a:t>8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748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</a:rPr>
                        <a:t>D: Ausencia numero de lote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u="none" strike="noStrike" dirty="0">
                          <a:effectLst/>
                        </a:rPr>
                        <a:t>15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748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</a:rPr>
                        <a:t>E: Ausencia de fecha de expiración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u="none" strike="noStrike" dirty="0">
                          <a:effectLst/>
                        </a:rPr>
                        <a:t>32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748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</a:rPr>
                        <a:t>F: Ausencia de formulación del producto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u="none" strike="noStrike" dirty="0">
                          <a:effectLst/>
                        </a:rPr>
                        <a:t>13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748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</a:rPr>
                        <a:t>G: Ausencia de cantidad o volumen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u="none" strike="noStrike" dirty="0">
                          <a:effectLst/>
                        </a:rPr>
                        <a:t>36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748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</a:rPr>
                        <a:t>H: Formulación erronea o mal expresada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u="none" strike="noStrike" dirty="0">
                          <a:effectLst/>
                        </a:rPr>
                        <a:t>8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5748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</a:rPr>
                        <a:t>I: Fecha de expiración borrosa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u="none" strike="noStrike" dirty="0">
                          <a:effectLst/>
                        </a:rPr>
                        <a:t>45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5748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</a:rPr>
                        <a:t>J: Numero de registro sanitario borroso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u="none" strike="noStrike" dirty="0">
                          <a:effectLst/>
                        </a:rPr>
                        <a:t>66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5748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>
                          <a:effectLst/>
                        </a:rPr>
                        <a:t>K: nombre </a:t>
                      </a:r>
                      <a:r>
                        <a:rPr lang="es-MX" sz="2000" u="none" strike="noStrike" dirty="0" err="1">
                          <a:effectLst/>
                        </a:rPr>
                        <a:t>generico</a:t>
                      </a:r>
                      <a:r>
                        <a:rPr lang="es-MX" sz="2000" u="none" strike="noStrike" dirty="0">
                          <a:effectLst/>
                        </a:rPr>
                        <a:t> borroso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u="none" strike="noStrike" dirty="0">
                          <a:effectLst/>
                        </a:rPr>
                        <a:t>38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644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043608" y="188640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C00000"/>
                </a:solidFill>
              </a:rPr>
              <a:t>Diagrama de Pareto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356220"/>
              </p:ext>
            </p:extLst>
          </p:nvPr>
        </p:nvGraphicFramePr>
        <p:xfrm>
          <a:off x="899592" y="650305"/>
          <a:ext cx="6804756" cy="3893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Graph" r:id="rId3" imgW="5486400" imgH="3657600" progId="MtbGraph.Document.16">
                  <p:embed/>
                </p:oleObj>
              </mc:Choice>
              <mc:Fallback>
                <p:oleObj name="Graph" r:id="rId3" imgW="5486400" imgH="3657600" progId="MtbGraph.Document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650305"/>
                        <a:ext cx="6804756" cy="38934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ángulo 4"/>
          <p:cNvSpPr/>
          <p:nvPr/>
        </p:nvSpPr>
        <p:spPr>
          <a:xfrm>
            <a:off x="889962" y="4543766"/>
            <a:ext cx="38568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s-MX" dirty="0"/>
              <a:t>J: Numero de registro sanitario borroso</a:t>
            </a:r>
            <a:endParaRPr lang="es-MX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903855" y="4913098"/>
            <a:ext cx="302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s-MX" dirty="0"/>
              <a:t>I: Fecha de expiración borrosa</a:t>
            </a:r>
            <a:endParaRPr lang="es-MX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899592" y="5282430"/>
            <a:ext cx="2812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s-MX" dirty="0"/>
              <a:t>K: nombre genérico borroso</a:t>
            </a:r>
            <a:endParaRPr lang="es-MX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883300" y="5589240"/>
            <a:ext cx="3490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s-MX" dirty="0"/>
              <a:t>G: Ausencia de cantidad o volumen</a:t>
            </a:r>
            <a:endParaRPr lang="es-MX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883300" y="5871851"/>
            <a:ext cx="3418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s-MX" dirty="0"/>
              <a:t>E: Ausencia de fecha de expiración</a:t>
            </a:r>
            <a:endParaRPr lang="es-MX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7348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2156&quot;&gt;&lt;property id=&quot;20148&quot; value=&quot;5&quot;/&gt;&lt;property id=&quot;20300&quot; value=&quot;Slide 1 - &amp;quot;Hoja de verificación (obtención de datos)&amp;quot;&quot;/&gt;&lt;property id=&quot;20307&quot; value=&quot;357&quot;/&gt;&lt;/object&gt;&lt;object type=&quot;3&quot; unique_id=&quot;12157&quot;&gt;&lt;property id=&quot;20148&quot; value=&quot;5&quot;/&gt;&lt;property id=&quot;20300&quot; value=&quot;Slide 2&quot;/&gt;&lt;property id=&quot;20307&quot; value=&quot;358&quot;/&gt;&lt;/object&gt;&lt;object type=&quot;3&quot; unique_id=&quot;12158&quot;&gt;&lt;property id=&quot;20148&quot; value=&quot;5&quot;/&gt;&lt;property id=&quot;20300&quot; value=&quot;Slide 3&quot;/&gt;&lt;property id=&quot;20307&quot; value=&quot;359&quot;/&gt;&lt;/object&gt;&lt;object type=&quot;3&quot; unique_id=&quot;12159&quot;&gt;&lt;property id=&quot;20148&quot; value=&quot;5&quot;/&gt;&lt;property id=&quot;20300&quot; value=&quot;Slide 5&quot;/&gt;&lt;property id=&quot;20307&quot; value=&quot;360&quot;/&gt;&lt;/object&gt;&lt;object type=&quot;3&quot; unique_id=&quot;12160&quot;&gt;&lt;property id=&quot;20148&quot; value=&quot;5&quot;/&gt;&lt;property id=&quot;20300&quot; value=&quot;Slide 6&quot;/&gt;&lt;property id=&quot;20307&quot; value=&quot;361&quot;/&gt;&lt;/object&gt;&lt;object type=&quot;3&quot; unique_id=&quot;12161&quot;&gt;&lt;property id=&quot;20148&quot; value=&quot;5&quot;/&gt;&lt;property id=&quot;20300&quot; value=&quot;Slide 4 - &amp;quot;Diagrama de Pareto&amp;quot;&quot;/&gt;&lt;property id=&quot;20307&quot; value=&quot;3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1725</TotalTime>
  <Words>373</Words>
  <Application>Microsoft Macintosh PowerPoint</Application>
  <PresentationFormat>Presentación en pantalla (4:3)</PresentationFormat>
  <Paragraphs>58</Paragraphs>
  <Slides>6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Tahoma</vt:lpstr>
      <vt:lpstr>Times New Roman</vt:lpstr>
      <vt:lpstr>Wingdings</vt:lpstr>
      <vt:lpstr>Tema de Office</vt:lpstr>
      <vt:lpstr>Hoja de cálculo</vt:lpstr>
      <vt:lpstr>Graph</vt:lpstr>
      <vt:lpstr>Hoja de verificación (obtención de datos)</vt:lpstr>
      <vt:lpstr>Presentación de PowerPoint</vt:lpstr>
      <vt:lpstr>Presentación de PowerPoint</vt:lpstr>
      <vt:lpstr>Diagrama de Pareto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ESTADÍSTICA EN LA TOMA DE DECISIONES</dc:title>
  <dc:creator>LAURA</dc:creator>
  <cp:lastModifiedBy>PORFIRIO GTZ GLEZ</cp:lastModifiedBy>
  <cp:revision>114</cp:revision>
  <dcterms:created xsi:type="dcterms:W3CDTF">2012-03-13T02:06:35Z</dcterms:created>
  <dcterms:modified xsi:type="dcterms:W3CDTF">2019-11-16T18:54:19Z</dcterms:modified>
</cp:coreProperties>
</file>