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9"/>
  </p:notesMasterIdLst>
  <p:handoutMasterIdLst>
    <p:handoutMasterId r:id="rId10"/>
  </p:handoutMasterIdLst>
  <p:sldIdLst>
    <p:sldId id="357" r:id="rId2"/>
    <p:sldId id="358" r:id="rId3"/>
    <p:sldId id="359" r:id="rId4"/>
    <p:sldId id="379" r:id="rId5"/>
    <p:sldId id="369" r:id="rId6"/>
    <p:sldId id="380" r:id="rId7"/>
    <p:sldId id="375" r:id="rId8"/>
  </p:sldIdLst>
  <p:sldSz cx="9144000" cy="6858000" type="screen4x3"/>
  <p:notesSz cx="6797675" cy="9928225"/>
  <p:custDataLst>
    <p:tags r:id="rId11"/>
  </p:custDataLst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5"/>
  </p:normalViewPr>
  <p:slideViewPr>
    <p:cSldViewPr>
      <p:cViewPr varScale="1">
        <p:scale>
          <a:sx n="94" d="100"/>
          <a:sy n="94" d="100"/>
        </p:scale>
        <p:origin x="162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2496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80EE9-3308-4CEC-9C62-2861D3EF6E9E}" type="datetimeFigureOut">
              <a:rPr lang="es-MX" smtClean="0"/>
              <a:t>01/12/19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E8B86E-5A5E-4164-B7A4-73ED188753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82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40C5D-3152-4FC4-B330-EC27EF3B70D5}" type="datetimeFigureOut">
              <a:rPr lang="es-MX" smtClean="0"/>
              <a:t>01/12/19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557EB-B507-42EC-8202-A96869623E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4526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Impact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Impact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Impact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Impact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Impact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Impact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Impact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Impact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Impact" pitchFamily="34" charset="0"/>
              </a:defRPr>
            </a:lvl9pPr>
          </a:lstStyle>
          <a:p>
            <a:fld id="{A38FCF57-A82E-4363-BC59-DD3E8C98F257}" type="slidenum">
              <a:rPr lang="es-MX" sz="1200">
                <a:solidFill>
                  <a:prstClr val="black"/>
                </a:solidFill>
                <a:latin typeface="Times New Roman" pitchFamily="18" charset="0"/>
              </a:rPr>
              <a:pPr/>
              <a:t>1</a:t>
            </a:fld>
            <a:endParaRPr lang="es-MX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5710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176DEA-BB31-4689-B269-1CFB4FFEACDD}" type="slidenum">
              <a:rPr lang="es-ES">
                <a:solidFill>
                  <a:prstClr val="black"/>
                </a:solidFill>
              </a:rPr>
              <a:pPr/>
              <a:t>3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1388" y="755650"/>
            <a:ext cx="4914900" cy="3686175"/>
          </a:xfrm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05" y="4691884"/>
            <a:ext cx="4988066" cy="4528035"/>
          </a:xfrm>
          <a:noFill/>
          <a:ln/>
        </p:spPr>
        <p:txBody>
          <a:bodyPr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7778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2F8E99-0DD8-4C0B-A284-C2D7A61F9F0A}" type="slidenum">
              <a:rPr lang="es-MX">
                <a:solidFill>
                  <a:prstClr val="black"/>
                </a:solidFill>
              </a:rPr>
              <a:pPr/>
              <a:t>4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8054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Impact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Impact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Impact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Impact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Impact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Impact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Impact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Impact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Impact" pitchFamily="34" charset="0"/>
              </a:defRPr>
            </a:lvl9pPr>
          </a:lstStyle>
          <a:p>
            <a:fld id="{94F12664-6790-4BAC-BEA0-F04BF2D38D8B}" type="slidenum">
              <a:rPr lang="es-MX" sz="1200">
                <a:solidFill>
                  <a:prstClr val="black"/>
                </a:solidFill>
                <a:latin typeface="Times New Roman" pitchFamily="18" charset="0"/>
              </a:rPr>
              <a:pPr/>
              <a:t>5</a:t>
            </a:fld>
            <a:endParaRPr lang="es-MX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1550" y="768350"/>
            <a:ext cx="4899025" cy="3675063"/>
          </a:xfrm>
          <a:ln w="12700" cap="flat"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108" y="4752104"/>
            <a:ext cx="4977093" cy="4445293"/>
          </a:xfrm>
          <a:noFill/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kumimoji="0" lang="es-MX" sz="2400"/>
          </a:p>
        </p:txBody>
      </p:sp>
    </p:spTree>
    <p:extLst>
      <p:ext uri="{BB962C8B-B14F-4D97-AF65-F5344CB8AC3E}">
        <p14:creationId xmlns:p14="http://schemas.microsoft.com/office/powerpoint/2010/main" val="848774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B6C27A-9D12-49E6-AB93-E0B71F90C491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263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A05133-EBC7-41E4-8B08-E170DD3CC93B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223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E1D746-5A26-4F70-9B09-3F1DCED6365A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876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A68A423-C04A-4C3B-A15E-AB6965B006C1}" type="slidenum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493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9D32A4-403E-45CA-82D7-259B458DDF82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003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84872A-F9EA-4531-ADC7-3BDCC31BE9B2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276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CD9C76-6DBA-49C3-82D2-EB900DAA788F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29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52567-73F6-4790-9E5F-00B7436B3D11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75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F9D590-C9C8-4618-9DEA-30F67892A5CD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747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1C05B0-4281-4925-A89C-6BC0BB085818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846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F1FA10-06F4-45B8-8871-3B8FB4895695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061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B6A153-DC85-4443-929E-1CBFEAC2BCEC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282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7" name="6 CuadroTexto"/>
          <p:cNvSpPr txBox="1"/>
          <p:nvPr userDrawn="1"/>
        </p:nvSpPr>
        <p:spPr>
          <a:xfrm>
            <a:off x="714348" y="6335933"/>
            <a:ext cx="2000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solidFill>
                  <a:prstClr val="black"/>
                </a:solidFill>
              </a:rPr>
              <a:t> PGG  </a:t>
            </a:r>
          </a:p>
        </p:txBody>
      </p:sp>
      <p:sp>
        <p:nvSpPr>
          <p:cNvPr id="8" name="7 CuadroTexto"/>
          <p:cNvSpPr txBox="1"/>
          <p:nvPr userDrawn="1"/>
        </p:nvSpPr>
        <p:spPr>
          <a:xfrm>
            <a:off x="6500826" y="6335933"/>
            <a:ext cx="2000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E06FE69-5F7E-439F-A4E2-5FA4BC949AF0}" type="slidenum">
              <a:rPr lang="es-MX" sz="1400" smtClean="0">
                <a:solidFill>
                  <a:prstClr val="black"/>
                </a:solidFill>
              </a:rPr>
              <a:pPr algn="r"/>
              <a:t>‹Nº›</a:t>
            </a:fld>
            <a:endParaRPr lang="es-MX" sz="1400" dirty="0">
              <a:solidFill>
                <a:prstClr val="black"/>
              </a:solidFill>
            </a:endParaRPr>
          </a:p>
        </p:txBody>
      </p:sp>
      <p:cxnSp>
        <p:nvCxnSpPr>
          <p:cNvPr id="10" name="9 Conector recto"/>
          <p:cNvCxnSpPr/>
          <p:nvPr userDrawn="1"/>
        </p:nvCxnSpPr>
        <p:spPr>
          <a:xfrm>
            <a:off x="500034" y="6334345"/>
            <a:ext cx="821537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4176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7158" y="163496"/>
            <a:ext cx="8358246" cy="908050"/>
          </a:xfrm>
        </p:spPr>
        <p:txBody>
          <a:bodyPr>
            <a:noAutofit/>
          </a:bodyPr>
          <a:lstStyle/>
          <a:p>
            <a:r>
              <a:rPr lang="es-ES_tradnl" sz="3200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Hoja de verificación (obtención de datos)</a:t>
            </a:r>
            <a:endParaRPr lang="es-MX" sz="3200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85786" y="1214422"/>
            <a:ext cx="7772400" cy="3929090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kumimoji="0" lang="es-ES_tradnl" sz="2200" dirty="0">
                <a:cs typeface="Arial" panose="020B0604020202020204" pitchFamily="34" charset="0"/>
              </a:rPr>
              <a:t>Es un formato construido especialmente para recolectar datos, de tal forma que:</a:t>
            </a:r>
          </a:p>
          <a:p>
            <a:pPr algn="just"/>
            <a:r>
              <a:rPr kumimoji="0" lang="es-ES_tradnl" sz="2200" dirty="0">
                <a:cs typeface="Arial" panose="020B0604020202020204" pitchFamily="34" charset="0"/>
              </a:rPr>
              <a:t>Sea sencillo su registro sistemático.</a:t>
            </a:r>
          </a:p>
          <a:p>
            <a:pPr algn="just"/>
            <a:r>
              <a:rPr kumimoji="0" lang="es-ES_tradnl" sz="2200" dirty="0">
                <a:cs typeface="Arial" panose="020B0604020202020204" pitchFamily="34" charset="0"/>
              </a:rPr>
              <a:t>Sea fácil de analizar visualmente la magnitud y localización de los problemas principales.</a:t>
            </a:r>
          </a:p>
          <a:p>
            <a:pPr lvl="0" algn="just"/>
            <a:r>
              <a:rPr lang="es-ES_tradnl" sz="2200" dirty="0">
                <a:cs typeface="Arial" panose="020B0604020202020204" pitchFamily="34" charset="0"/>
              </a:rPr>
              <a:t>Describa resultados de operación o de inspección.</a:t>
            </a:r>
          </a:p>
          <a:p>
            <a:pPr algn="just"/>
            <a:r>
              <a:rPr lang="es-ES_tradnl" sz="2200" dirty="0">
                <a:cs typeface="Arial" panose="020B0604020202020204" pitchFamily="34" charset="0"/>
              </a:rPr>
              <a:t>Examine artículos defectuosos (identificando razones, tipos de fallas, área de donde procede; etc.)</a:t>
            </a:r>
          </a:p>
          <a:p>
            <a:pPr lvl="0" algn="just"/>
            <a:r>
              <a:rPr lang="es-ES_tradnl" sz="2200" dirty="0">
                <a:cs typeface="Arial" panose="020B0604020202020204" pitchFamily="34" charset="0"/>
              </a:rPr>
              <a:t>Confirme posibles causas de problemas de calidad.</a:t>
            </a:r>
          </a:p>
          <a:p>
            <a:pPr algn="just"/>
            <a:r>
              <a:rPr lang="es-ES_tradnl" sz="2200" dirty="0">
                <a:cs typeface="Arial" panose="020B0604020202020204" pitchFamily="34" charset="0"/>
              </a:rPr>
              <a:t>Evalúe planes de mejora.</a:t>
            </a:r>
            <a:endParaRPr lang="es-MX" sz="2200" dirty="0">
              <a:cs typeface="Arial" panose="020B0604020202020204" pitchFamily="34" charset="0"/>
            </a:endParaRPr>
          </a:p>
          <a:p>
            <a:pPr lvl="0" algn="just"/>
            <a:endParaRPr lang="es-ES_tradnl" sz="2200" dirty="0">
              <a:cs typeface="Arial" panose="020B0604020202020204" pitchFamily="34" charset="0"/>
            </a:endParaRPr>
          </a:p>
          <a:p>
            <a:pPr algn="just"/>
            <a:endParaRPr lang="es-ES_tradnl" sz="2200" dirty="0">
              <a:cs typeface="Arial" panose="020B0604020202020204" pitchFamily="34" charset="0"/>
            </a:endParaRPr>
          </a:p>
          <a:p>
            <a:pPr lvl="0" algn="just"/>
            <a:endParaRPr lang="es-ES_tradnl" sz="2200" dirty="0">
              <a:cs typeface="Arial" panose="020B0604020202020204" pitchFamily="34" charset="0"/>
            </a:endParaRPr>
          </a:p>
          <a:p>
            <a:pPr algn="just"/>
            <a:endParaRPr kumimoji="0" lang="es-ES_tradnl" sz="2200" dirty="0">
              <a:cs typeface="Arial" panose="020B0604020202020204" pitchFamily="34" charset="0"/>
            </a:endParaRPr>
          </a:p>
        </p:txBody>
      </p:sp>
      <p:pic>
        <p:nvPicPr>
          <p:cNvPr id="21506" name="Picture 2" descr="C:\Documents and Settings\Laura Cortes Navarro\Configuración local\Archivos temporales de Internet\Content.IE5\EE3BJFK2\MC90035395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206" y="4786322"/>
            <a:ext cx="1512596" cy="1401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5072074"/>
            <a:ext cx="1811337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8836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57224" y="500042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/>
            <a:r>
              <a:rPr lang="es-ES_tradnl" sz="2400" dirty="0">
                <a:solidFill>
                  <a:prstClr val="black"/>
                </a:solidFill>
                <a:cs typeface="Arial" panose="020B0604020202020204" pitchFamily="34" charset="0"/>
              </a:rPr>
              <a:t>Para la elaboración de una hoja de inspección o verificación se requiere lo siguiente</a:t>
            </a:r>
            <a:r>
              <a:rPr lang="es-ES_tradnl" sz="2400" dirty="0">
                <a:solidFill>
                  <a:srgbClr val="4F81BD">
                    <a:lumMod val="50000"/>
                  </a:srgbClr>
                </a:solidFill>
              </a:rPr>
              <a:t>:</a:t>
            </a:r>
          </a:p>
        </p:txBody>
      </p:sp>
      <p:sp>
        <p:nvSpPr>
          <p:cNvPr id="3" name="2 Rectángulo"/>
          <p:cNvSpPr/>
          <p:nvPr/>
        </p:nvSpPr>
        <p:spPr>
          <a:xfrm>
            <a:off x="928662" y="1643612"/>
            <a:ext cx="754640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0" hangingPunct="0">
              <a:buFont typeface="+mj-lt"/>
              <a:buAutoNum type="arabicPeriod"/>
            </a:pPr>
            <a:r>
              <a:rPr lang="es-ES_tradnl" sz="2400" dirty="0">
                <a:solidFill>
                  <a:prstClr val="black"/>
                </a:solidFill>
              </a:rPr>
              <a:t>Estar de acuerdo sobre qué evento está exactamente siendo observado.</a:t>
            </a:r>
          </a:p>
          <a:p>
            <a:pPr marL="342900" indent="-342900" algn="just" eaLnBrk="0" hangingPunct="0">
              <a:buFont typeface="+mj-lt"/>
              <a:buAutoNum type="arabicPeriod"/>
            </a:pPr>
            <a:r>
              <a:rPr lang="es-ES_tradnl" sz="2400" dirty="0">
                <a:solidFill>
                  <a:prstClr val="black"/>
                </a:solidFill>
              </a:rPr>
              <a:t>Decidir el período de tiempo durante el cual serán recolectados los datos.</a:t>
            </a:r>
          </a:p>
          <a:p>
            <a:pPr marL="342900" indent="-342900" algn="just" eaLnBrk="0" hangingPunct="0">
              <a:buFont typeface="+mj-lt"/>
              <a:buAutoNum type="arabicPeriod"/>
            </a:pPr>
            <a:r>
              <a:rPr lang="es-ES_tradnl" sz="2400" dirty="0">
                <a:solidFill>
                  <a:prstClr val="black"/>
                </a:solidFill>
              </a:rPr>
              <a:t>Diseñar una forma que sea clara.  Asegúrese de que todas las columnas están claramente descritas y de que haya suficiente espacio para registrar los datos.</a:t>
            </a:r>
          </a:p>
          <a:p>
            <a:pPr marL="342900" indent="-342900" algn="just" eaLnBrk="0" hangingPunct="0">
              <a:buFont typeface="+mj-lt"/>
              <a:buAutoNum type="arabicPeriod"/>
            </a:pPr>
            <a:r>
              <a:rPr lang="es-ES_tradnl" sz="2400" dirty="0">
                <a:solidFill>
                  <a:prstClr val="black"/>
                </a:solidFill>
              </a:rPr>
              <a:t>Obtener los datos de una manera consistente y honesta.  Asegúrese de que se ha dedicado el tiempo necesario para esta labor.</a:t>
            </a:r>
          </a:p>
        </p:txBody>
      </p:sp>
    </p:spTree>
    <p:extLst>
      <p:ext uri="{BB962C8B-B14F-4D97-AF65-F5344CB8AC3E}">
        <p14:creationId xmlns:p14="http://schemas.microsoft.com/office/powerpoint/2010/main" val="2845717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2"/>
          <p:cNvSpPr txBox="1">
            <a:spLocks noChangeArrowheads="1"/>
          </p:cNvSpPr>
          <p:nvPr/>
        </p:nvSpPr>
        <p:spPr bwMode="auto">
          <a:xfrm>
            <a:off x="1857356" y="1500174"/>
            <a:ext cx="495917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200" b="1" dirty="0">
                <a:solidFill>
                  <a:prstClr val="black"/>
                </a:solidFill>
                <a:cs typeface="Tahoma" pitchFamily="34" charset="0"/>
              </a:rPr>
              <a:t>Tipo de quejas  de servicio de un hospital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9089157"/>
              </p:ext>
            </p:extLst>
          </p:nvPr>
        </p:nvGraphicFramePr>
        <p:xfrm>
          <a:off x="1115616" y="2204864"/>
          <a:ext cx="7802563" cy="3312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Hoja de cálculo" r:id="rId4" imgW="5362568" imgH="2200341" progId="Excel.Sheet.8">
                  <p:embed/>
                </p:oleObj>
              </mc:Choice>
              <mc:Fallback>
                <p:oleObj name="Hoja de cálculo" r:id="rId4" imgW="5362568" imgH="2200341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2204864"/>
                        <a:ext cx="7802563" cy="33123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Rectángulo"/>
          <p:cNvSpPr/>
          <p:nvPr/>
        </p:nvSpPr>
        <p:spPr>
          <a:xfrm>
            <a:off x="1000100" y="428604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400" b="1" dirty="0">
                <a:solidFill>
                  <a:srgbClr val="C00000"/>
                </a:solidFill>
              </a:rPr>
              <a:t>Ejemplo</a:t>
            </a:r>
            <a:endParaRPr lang="es-MX" sz="2400" dirty="0">
              <a:solidFill>
                <a:srgbClr val="C00000"/>
              </a:solidFill>
            </a:endParaRPr>
          </a:p>
        </p:txBody>
      </p:sp>
      <p:pic>
        <p:nvPicPr>
          <p:cNvPr id="3122" name="Picture 5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32174"/>
            <a:ext cx="1584176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4595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050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14290"/>
            <a:ext cx="9144000" cy="647700"/>
          </a:xfrm>
        </p:spPr>
        <p:txBody>
          <a:bodyPr>
            <a:normAutofit/>
          </a:bodyPr>
          <a:lstStyle/>
          <a:p>
            <a:r>
              <a:rPr lang="es-ES_tradnl" sz="3200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Diagrama de </a:t>
            </a:r>
            <a:r>
              <a:rPr lang="es-ES_tradnl" sz="3200" dirty="0" err="1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Pareto</a:t>
            </a:r>
            <a:endParaRPr lang="es-MX" sz="3200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9939" name="Rectangle 2051"/>
          <p:cNvSpPr>
            <a:spLocks noGrp="1" noChangeArrowheads="1"/>
          </p:cNvSpPr>
          <p:nvPr>
            <p:ph idx="4294967295"/>
          </p:nvPr>
        </p:nvSpPr>
        <p:spPr>
          <a:xfrm>
            <a:off x="785786" y="1071546"/>
            <a:ext cx="7497762" cy="2592387"/>
          </a:xfrm>
        </p:spPr>
        <p:txBody>
          <a:bodyPr anchor="ctr" anchorCtr="0">
            <a:normAutofit/>
          </a:bodyPr>
          <a:lstStyle/>
          <a:p>
            <a:pPr algn="just"/>
            <a:r>
              <a:rPr lang="es-ES_tradnl" sz="2400" dirty="0"/>
              <a:t>Ayuda a localizar el problema principal y su  causa más importante. </a:t>
            </a:r>
          </a:p>
          <a:p>
            <a:pPr algn="just"/>
            <a:r>
              <a:rPr lang="es-ES_tradnl" sz="2400" dirty="0"/>
              <a:t>Principio de </a:t>
            </a:r>
            <a:r>
              <a:rPr lang="es-ES_tradnl" sz="2400" dirty="0" err="1"/>
              <a:t>Pareto</a:t>
            </a:r>
            <a:r>
              <a:rPr lang="es-ES_tradnl" sz="2400" dirty="0"/>
              <a:t>:</a:t>
            </a:r>
          </a:p>
          <a:p>
            <a:pPr lvl="1" algn="just">
              <a:buFont typeface="Wingdings" pitchFamily="2" charset="2"/>
              <a:buChar char="Ø"/>
            </a:pPr>
            <a:r>
              <a:rPr lang="es-ES_tradnl" sz="2400" dirty="0"/>
              <a:t>Ley “80-20”</a:t>
            </a:r>
          </a:p>
          <a:p>
            <a:pPr lvl="1" algn="just">
              <a:buFont typeface="Wingdings" pitchFamily="2" charset="2"/>
              <a:buChar char="Ø"/>
            </a:pPr>
            <a:r>
              <a:rPr lang="es-ES_tradnl" sz="2400" dirty="0"/>
              <a:t>Pocos vitales, muchos triviales" </a:t>
            </a:r>
            <a:endParaRPr lang="es-MX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077072"/>
            <a:ext cx="26289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90" y="3929066"/>
            <a:ext cx="3429024" cy="2090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8549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 rot="16200000">
            <a:off x="-14914" y="3255941"/>
            <a:ext cx="1292972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s-MX" b="1" i="1" dirty="0">
                <a:solidFill>
                  <a:srgbClr val="EEECE1">
                    <a:lumMod val="10000"/>
                  </a:srgbClr>
                </a:solidFill>
              </a:rPr>
              <a:t>Forma de</a:t>
            </a:r>
          </a:p>
          <a:p>
            <a:pPr algn="ctr"/>
            <a:r>
              <a:rPr lang="es-MX" b="1" i="1" dirty="0">
                <a:solidFill>
                  <a:srgbClr val="EEECE1">
                    <a:lumMod val="10000"/>
                  </a:srgbClr>
                </a:solidFill>
              </a:rPr>
              <a:t> solución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 rot="16200000">
            <a:off x="213962" y="4972470"/>
            <a:ext cx="961383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s-MX" b="1" i="1" dirty="0">
                <a:solidFill>
                  <a:srgbClr val="EEECE1">
                    <a:lumMod val="10000"/>
                  </a:srgbClr>
                </a:solidFill>
              </a:rPr>
              <a:t>Admón.</a:t>
            </a:r>
          </a:p>
          <a:p>
            <a:pPr algn="ctr"/>
            <a:r>
              <a:rPr lang="es-MX" b="1" i="1" dirty="0">
                <a:solidFill>
                  <a:srgbClr val="EEECE1">
                    <a:lumMod val="10000"/>
                  </a:srgbClr>
                </a:solidFill>
              </a:rPr>
              <a:t> típica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 rot="-5400000">
            <a:off x="-25240" y="831702"/>
            <a:ext cx="1406430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s-MX" b="1" i="1" dirty="0">
                <a:solidFill>
                  <a:srgbClr val="EEECE1">
                    <a:lumMod val="10000"/>
                  </a:srgbClr>
                </a:solidFill>
              </a:rPr>
              <a:t>Tipo de</a:t>
            </a:r>
          </a:p>
          <a:p>
            <a:pPr algn="ctr"/>
            <a:r>
              <a:rPr lang="es-MX" b="1" i="1" dirty="0">
                <a:solidFill>
                  <a:srgbClr val="EEECE1">
                    <a:lumMod val="10000"/>
                  </a:srgbClr>
                </a:solidFill>
              </a:rPr>
              <a:t>problemas</a:t>
            </a:r>
          </a:p>
        </p:txBody>
      </p:sp>
      <p:grpSp>
        <p:nvGrpSpPr>
          <p:cNvPr id="4101" name="Group 5"/>
          <p:cNvGrpSpPr>
            <a:grpSpLocks/>
          </p:cNvGrpSpPr>
          <p:nvPr/>
        </p:nvGrpSpPr>
        <p:grpSpPr bwMode="auto">
          <a:xfrm>
            <a:off x="1324540" y="214290"/>
            <a:ext cx="3962400" cy="1981200"/>
            <a:chOff x="1008" y="336"/>
            <a:chExt cx="2496" cy="1248"/>
          </a:xfrm>
        </p:grpSpPr>
        <p:sp>
          <p:nvSpPr>
            <p:cNvPr id="11293" name="Rectangle 6"/>
            <p:cNvSpPr>
              <a:spLocks noChangeArrowheads="1"/>
            </p:cNvSpPr>
            <p:nvPr/>
          </p:nvSpPr>
          <p:spPr bwMode="auto">
            <a:xfrm>
              <a:off x="1344" y="336"/>
              <a:ext cx="1872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/>
              <a:r>
                <a:rPr lang="es-MX" sz="3000" dirty="0">
                  <a:solidFill>
                    <a:srgbClr val="EEECE1">
                      <a:lumMod val="10000"/>
                    </a:srgbClr>
                  </a:solidFill>
                </a:rPr>
                <a:t>80%-Comunes </a:t>
              </a:r>
            </a:p>
          </p:txBody>
        </p:sp>
        <p:sp>
          <p:nvSpPr>
            <p:cNvPr id="11294" name="Rectangle 7"/>
            <p:cNvSpPr>
              <a:spLocks noChangeArrowheads="1"/>
            </p:cNvSpPr>
            <p:nvPr/>
          </p:nvSpPr>
          <p:spPr bwMode="auto">
            <a:xfrm>
              <a:off x="1074" y="763"/>
              <a:ext cx="2385" cy="6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2075" tIns="46038" rIns="92075" bIns="46038">
              <a:spAutoFit/>
            </a:bodyPr>
            <a:lstStyle/>
            <a:p>
              <a:r>
                <a:rPr lang="es-MX" sz="2200" dirty="0">
                  <a:solidFill>
                    <a:srgbClr val="EEECE1">
                      <a:lumMod val="10000"/>
                    </a:srgbClr>
                  </a:solidFill>
                </a:rPr>
                <a:t>Son recurrentes, son parte del</a:t>
              </a:r>
            </a:p>
            <a:p>
              <a:r>
                <a:rPr lang="es-MX" sz="2200" dirty="0">
                  <a:solidFill>
                    <a:srgbClr val="EEECE1">
                      <a:lumMod val="10000"/>
                    </a:srgbClr>
                  </a:solidFill>
                </a:rPr>
                <a:t>sistema (estructura, hábitos, </a:t>
              </a:r>
            </a:p>
            <a:p>
              <a:r>
                <a:rPr lang="es-MX" sz="2200" dirty="0">
                  <a:solidFill>
                    <a:srgbClr val="EEECE1">
                      <a:lumMod val="10000"/>
                    </a:srgbClr>
                  </a:solidFill>
                </a:rPr>
                <a:t>formas de decidir, las 6M´s).</a:t>
              </a:r>
            </a:p>
          </p:txBody>
        </p:sp>
        <p:sp>
          <p:nvSpPr>
            <p:cNvPr id="11295" name="Rectangle 8"/>
            <p:cNvSpPr>
              <a:spLocks noChangeArrowheads="1"/>
            </p:cNvSpPr>
            <p:nvPr/>
          </p:nvSpPr>
          <p:spPr bwMode="auto">
            <a:xfrm>
              <a:off x="1008" y="336"/>
              <a:ext cx="2496" cy="1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>
                <a:solidFill>
                  <a:srgbClr val="EEECE1">
                    <a:lumMod val="10000"/>
                  </a:srgbClr>
                </a:solidFill>
              </a:endParaRPr>
            </a:p>
          </p:txBody>
        </p:sp>
      </p:grpSp>
      <p:grpSp>
        <p:nvGrpSpPr>
          <p:cNvPr id="4105" name="Group 9"/>
          <p:cNvGrpSpPr>
            <a:grpSpLocks/>
          </p:cNvGrpSpPr>
          <p:nvPr/>
        </p:nvGrpSpPr>
        <p:grpSpPr bwMode="auto">
          <a:xfrm>
            <a:off x="5501253" y="176190"/>
            <a:ext cx="3429000" cy="1981200"/>
            <a:chOff x="3639" y="336"/>
            <a:chExt cx="2160" cy="1248"/>
          </a:xfrm>
        </p:grpSpPr>
        <p:sp>
          <p:nvSpPr>
            <p:cNvPr id="11289" name="Rectangle 10"/>
            <p:cNvSpPr>
              <a:spLocks noChangeArrowheads="1"/>
            </p:cNvSpPr>
            <p:nvPr/>
          </p:nvSpPr>
          <p:spPr bwMode="auto">
            <a:xfrm>
              <a:off x="3639" y="336"/>
              <a:ext cx="2160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algn="ctr"/>
              <a:r>
                <a:rPr lang="es-MX" sz="3000" dirty="0">
                  <a:solidFill>
                    <a:srgbClr val="EEECE1">
                      <a:lumMod val="10000"/>
                    </a:srgbClr>
                  </a:solidFill>
                </a:rPr>
                <a:t>20%-especiales</a:t>
              </a:r>
            </a:p>
          </p:txBody>
        </p:sp>
        <p:grpSp>
          <p:nvGrpSpPr>
            <p:cNvPr id="11290" name="Group 11"/>
            <p:cNvGrpSpPr>
              <a:grpSpLocks/>
            </p:cNvGrpSpPr>
            <p:nvPr/>
          </p:nvGrpSpPr>
          <p:grpSpPr bwMode="auto">
            <a:xfrm>
              <a:off x="3744" y="336"/>
              <a:ext cx="2016" cy="1248"/>
              <a:chOff x="3744" y="336"/>
              <a:chExt cx="2016" cy="1248"/>
            </a:xfrm>
          </p:grpSpPr>
          <p:sp>
            <p:nvSpPr>
              <p:cNvPr id="11291" name="Rectangle 12"/>
              <p:cNvSpPr>
                <a:spLocks noChangeArrowheads="1"/>
              </p:cNvSpPr>
              <p:nvPr/>
            </p:nvSpPr>
            <p:spPr bwMode="auto">
              <a:xfrm>
                <a:off x="4032" y="763"/>
                <a:ext cx="1564" cy="6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s-MX" sz="2200" dirty="0">
                    <a:solidFill>
                      <a:srgbClr val="EEECE1">
                        <a:lumMod val="10000"/>
                      </a:srgbClr>
                    </a:solidFill>
                  </a:rPr>
                  <a:t>No siempre están</a:t>
                </a:r>
              </a:p>
              <a:p>
                <a:r>
                  <a:rPr lang="es-MX" sz="2200" dirty="0">
                    <a:solidFill>
                      <a:srgbClr val="EEECE1">
                        <a:lumMod val="10000"/>
                      </a:srgbClr>
                    </a:solidFill>
                  </a:rPr>
                  <a:t>presentes, se deben</a:t>
                </a:r>
              </a:p>
              <a:p>
                <a:r>
                  <a:rPr lang="es-MX" sz="2200" dirty="0">
                    <a:solidFill>
                      <a:srgbClr val="EEECE1">
                        <a:lumMod val="10000"/>
                      </a:srgbClr>
                    </a:solidFill>
                  </a:rPr>
                  <a:t>a algo particular.</a:t>
                </a:r>
              </a:p>
            </p:txBody>
          </p:sp>
          <p:sp>
            <p:nvSpPr>
              <p:cNvPr id="11292" name="Rectangle 13"/>
              <p:cNvSpPr>
                <a:spLocks noChangeArrowheads="1"/>
              </p:cNvSpPr>
              <p:nvPr/>
            </p:nvSpPr>
            <p:spPr bwMode="auto">
              <a:xfrm>
                <a:off x="3744" y="336"/>
                <a:ext cx="2016" cy="124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>
                  <a:solidFill>
                    <a:srgbClr val="EEECE1">
                      <a:lumMod val="10000"/>
                    </a:srgbClr>
                  </a:solidFill>
                </a:endParaRPr>
              </a:p>
            </p:txBody>
          </p:sp>
        </p:grpSp>
      </p:grpSp>
      <p:grpSp>
        <p:nvGrpSpPr>
          <p:cNvPr id="4110" name="Group 14"/>
          <p:cNvGrpSpPr>
            <a:grpSpLocks/>
          </p:cNvGrpSpPr>
          <p:nvPr/>
        </p:nvGrpSpPr>
        <p:grpSpPr bwMode="auto">
          <a:xfrm>
            <a:off x="1705540" y="2197078"/>
            <a:ext cx="3124200" cy="2055812"/>
            <a:chOff x="1248" y="1585"/>
            <a:chExt cx="1968" cy="1295"/>
          </a:xfrm>
        </p:grpSpPr>
        <p:grpSp>
          <p:nvGrpSpPr>
            <p:cNvPr id="11285" name="Group 15"/>
            <p:cNvGrpSpPr>
              <a:grpSpLocks/>
            </p:cNvGrpSpPr>
            <p:nvPr/>
          </p:nvGrpSpPr>
          <p:grpSpPr bwMode="auto">
            <a:xfrm>
              <a:off x="1248" y="1872"/>
              <a:ext cx="1968" cy="1008"/>
              <a:chOff x="1248" y="1872"/>
              <a:chExt cx="1968" cy="1008"/>
            </a:xfrm>
          </p:grpSpPr>
          <p:sp>
            <p:nvSpPr>
              <p:cNvPr id="11287" name="Rectangle 16"/>
              <p:cNvSpPr>
                <a:spLocks noChangeArrowheads="1"/>
              </p:cNvSpPr>
              <p:nvPr/>
            </p:nvSpPr>
            <p:spPr bwMode="auto">
              <a:xfrm>
                <a:off x="1434" y="2091"/>
                <a:ext cx="1603" cy="5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ctr"/>
                <a:r>
                  <a:rPr lang="es-MX" sz="2400" dirty="0">
                    <a:solidFill>
                      <a:srgbClr val="EEECE1">
                        <a:lumMod val="10000"/>
                      </a:srgbClr>
                    </a:solidFill>
                  </a:rPr>
                  <a:t>Planes de mejora</a:t>
                </a:r>
              </a:p>
              <a:p>
                <a:pPr algn="ctr"/>
                <a:r>
                  <a:rPr lang="es-MX" sz="2400" dirty="0">
                    <a:solidFill>
                      <a:srgbClr val="EEECE1">
                        <a:lumMod val="10000"/>
                      </a:srgbClr>
                    </a:solidFill>
                  </a:rPr>
                  <a:t>que vayan al fondo</a:t>
                </a:r>
              </a:p>
            </p:txBody>
          </p:sp>
          <p:sp>
            <p:nvSpPr>
              <p:cNvPr id="11288" name="Oval 17"/>
              <p:cNvSpPr>
                <a:spLocks noChangeArrowheads="1"/>
              </p:cNvSpPr>
              <p:nvPr/>
            </p:nvSpPr>
            <p:spPr bwMode="auto">
              <a:xfrm>
                <a:off x="1248" y="1872"/>
                <a:ext cx="1968" cy="1008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>
                  <a:solidFill>
                    <a:srgbClr val="EEECE1">
                      <a:lumMod val="10000"/>
                    </a:srgbClr>
                  </a:solidFill>
                </a:endParaRPr>
              </a:p>
            </p:txBody>
          </p:sp>
        </p:grpSp>
        <p:sp>
          <p:nvSpPr>
            <p:cNvPr id="11286" name="Line 18"/>
            <p:cNvSpPr>
              <a:spLocks noChangeShapeType="1"/>
            </p:cNvSpPr>
            <p:nvPr/>
          </p:nvSpPr>
          <p:spPr bwMode="auto">
            <a:xfrm>
              <a:off x="2256" y="1585"/>
              <a:ext cx="0" cy="2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>
                <a:solidFill>
                  <a:srgbClr val="EEECE1">
                    <a:lumMod val="10000"/>
                  </a:srgbClr>
                </a:solidFill>
              </a:endParaRPr>
            </a:p>
          </p:txBody>
        </p:sp>
      </p:grpSp>
      <p:grpSp>
        <p:nvGrpSpPr>
          <p:cNvPr id="4115" name="Group 19"/>
          <p:cNvGrpSpPr>
            <a:grpSpLocks/>
          </p:cNvGrpSpPr>
          <p:nvPr/>
        </p:nvGrpSpPr>
        <p:grpSpPr bwMode="auto">
          <a:xfrm>
            <a:off x="5515540" y="2197078"/>
            <a:ext cx="3352800" cy="2055812"/>
            <a:chOff x="3648" y="1585"/>
            <a:chExt cx="2112" cy="1295"/>
          </a:xfrm>
        </p:grpSpPr>
        <p:grpSp>
          <p:nvGrpSpPr>
            <p:cNvPr id="11281" name="Group 20"/>
            <p:cNvGrpSpPr>
              <a:grpSpLocks/>
            </p:cNvGrpSpPr>
            <p:nvPr/>
          </p:nvGrpSpPr>
          <p:grpSpPr bwMode="auto">
            <a:xfrm>
              <a:off x="3648" y="1872"/>
              <a:ext cx="2112" cy="1008"/>
              <a:chOff x="3648" y="1872"/>
              <a:chExt cx="2112" cy="1008"/>
            </a:xfrm>
          </p:grpSpPr>
          <p:sp>
            <p:nvSpPr>
              <p:cNvPr id="11283" name="Rectangle 21"/>
              <p:cNvSpPr>
                <a:spLocks noChangeArrowheads="1"/>
              </p:cNvSpPr>
              <p:nvPr/>
            </p:nvSpPr>
            <p:spPr bwMode="auto">
              <a:xfrm>
                <a:off x="4044" y="1956"/>
                <a:ext cx="1362" cy="7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ctr"/>
                <a:r>
                  <a:rPr lang="es-MX" sz="2400" dirty="0">
                    <a:solidFill>
                      <a:srgbClr val="EEECE1">
                        <a:lumMod val="10000"/>
                      </a:srgbClr>
                    </a:solidFill>
                  </a:rPr>
                  <a:t>Reacción rápida</a:t>
                </a:r>
              </a:p>
              <a:p>
                <a:pPr algn="ctr"/>
                <a:r>
                  <a:rPr lang="es-MX" sz="2400" dirty="0">
                    <a:solidFill>
                      <a:srgbClr val="EEECE1">
                        <a:lumMod val="10000"/>
                      </a:srgbClr>
                    </a:solidFill>
                  </a:rPr>
                  <a:t>para localizar la</a:t>
                </a:r>
              </a:p>
              <a:p>
                <a:pPr algn="ctr"/>
                <a:r>
                  <a:rPr lang="es-MX" sz="2400" dirty="0">
                    <a:solidFill>
                      <a:srgbClr val="EEECE1">
                        <a:lumMod val="10000"/>
                      </a:srgbClr>
                    </a:solidFill>
                  </a:rPr>
                  <a:t>causa </a:t>
                </a:r>
              </a:p>
            </p:txBody>
          </p:sp>
          <p:sp>
            <p:nvSpPr>
              <p:cNvPr id="11284" name="Oval 22"/>
              <p:cNvSpPr>
                <a:spLocks noChangeArrowheads="1"/>
              </p:cNvSpPr>
              <p:nvPr/>
            </p:nvSpPr>
            <p:spPr bwMode="auto">
              <a:xfrm>
                <a:off x="3648" y="1872"/>
                <a:ext cx="2112" cy="1008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>
                  <a:solidFill>
                    <a:srgbClr val="EEECE1">
                      <a:lumMod val="10000"/>
                    </a:srgbClr>
                  </a:solidFill>
                </a:endParaRPr>
              </a:p>
            </p:txBody>
          </p:sp>
        </p:grpSp>
        <p:sp>
          <p:nvSpPr>
            <p:cNvPr id="11282" name="Line 23"/>
            <p:cNvSpPr>
              <a:spLocks noChangeShapeType="1"/>
            </p:cNvSpPr>
            <p:nvPr/>
          </p:nvSpPr>
          <p:spPr bwMode="auto">
            <a:xfrm>
              <a:off x="4730" y="1585"/>
              <a:ext cx="0" cy="2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>
                <a:solidFill>
                  <a:srgbClr val="EEECE1">
                    <a:lumMod val="10000"/>
                  </a:srgbClr>
                </a:solidFill>
              </a:endParaRPr>
            </a:p>
          </p:txBody>
        </p:sp>
      </p:grpSp>
      <p:grpSp>
        <p:nvGrpSpPr>
          <p:cNvPr id="4120" name="Group 24"/>
          <p:cNvGrpSpPr>
            <a:grpSpLocks/>
          </p:cNvGrpSpPr>
          <p:nvPr/>
        </p:nvGrpSpPr>
        <p:grpSpPr bwMode="auto">
          <a:xfrm>
            <a:off x="1928794" y="4714884"/>
            <a:ext cx="2667000" cy="1066800"/>
            <a:chOff x="1488" y="3168"/>
            <a:chExt cx="1680" cy="672"/>
          </a:xfrm>
        </p:grpSpPr>
        <p:sp>
          <p:nvSpPr>
            <p:cNvPr id="11279" name="Rectangle 25"/>
            <p:cNvSpPr>
              <a:spLocks noChangeArrowheads="1"/>
            </p:cNvSpPr>
            <p:nvPr/>
          </p:nvSpPr>
          <p:spPr bwMode="auto">
            <a:xfrm>
              <a:off x="1584" y="3312"/>
              <a:ext cx="146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s-MX" sz="3600" dirty="0">
                  <a:solidFill>
                    <a:srgbClr val="EEECE1">
                      <a:lumMod val="10000"/>
                    </a:srgbClr>
                  </a:solidFill>
                </a:rPr>
                <a:t>20% Planes</a:t>
              </a:r>
            </a:p>
          </p:txBody>
        </p:sp>
        <p:sp>
          <p:nvSpPr>
            <p:cNvPr id="11280" name="AutoShape 26"/>
            <p:cNvSpPr>
              <a:spLocks noChangeArrowheads="1"/>
            </p:cNvSpPr>
            <p:nvPr/>
          </p:nvSpPr>
          <p:spPr bwMode="auto">
            <a:xfrm>
              <a:off x="1488" y="3168"/>
              <a:ext cx="1680" cy="672"/>
            </a:xfrm>
            <a:prstGeom prst="roundRect">
              <a:avLst>
                <a:gd name="adj" fmla="val 16657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>
                <a:solidFill>
                  <a:srgbClr val="EEECE1">
                    <a:lumMod val="10000"/>
                  </a:srgbClr>
                </a:solidFill>
              </a:endParaRPr>
            </a:p>
          </p:txBody>
        </p:sp>
      </p:grpSp>
      <p:grpSp>
        <p:nvGrpSpPr>
          <p:cNvPr id="4123" name="Group 27"/>
          <p:cNvGrpSpPr>
            <a:grpSpLocks/>
          </p:cNvGrpSpPr>
          <p:nvPr/>
        </p:nvGrpSpPr>
        <p:grpSpPr bwMode="auto">
          <a:xfrm>
            <a:off x="5786446" y="4786322"/>
            <a:ext cx="2971800" cy="990600"/>
            <a:chOff x="3792" y="3216"/>
            <a:chExt cx="1872" cy="624"/>
          </a:xfrm>
        </p:grpSpPr>
        <p:sp>
          <p:nvSpPr>
            <p:cNvPr id="11277" name="Rectangle 28"/>
            <p:cNvSpPr>
              <a:spLocks noChangeArrowheads="1"/>
            </p:cNvSpPr>
            <p:nvPr/>
          </p:nvSpPr>
          <p:spPr bwMode="auto">
            <a:xfrm>
              <a:off x="3888" y="3312"/>
              <a:ext cx="172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s-MX" sz="3600" dirty="0">
                  <a:solidFill>
                    <a:srgbClr val="EEECE1">
                      <a:lumMod val="10000"/>
                    </a:srgbClr>
                  </a:solidFill>
                </a:rPr>
                <a:t>80% Reactiva</a:t>
              </a:r>
            </a:p>
          </p:txBody>
        </p:sp>
        <p:sp>
          <p:nvSpPr>
            <p:cNvPr id="11278" name="AutoShape 29"/>
            <p:cNvSpPr>
              <a:spLocks noChangeArrowheads="1"/>
            </p:cNvSpPr>
            <p:nvPr/>
          </p:nvSpPr>
          <p:spPr bwMode="auto">
            <a:xfrm>
              <a:off x="3792" y="3216"/>
              <a:ext cx="1872" cy="624"/>
            </a:xfrm>
            <a:prstGeom prst="roundRect">
              <a:avLst>
                <a:gd name="adj" fmla="val 16657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>
                <a:solidFill>
                  <a:srgbClr val="EEECE1">
                    <a:lumMod val="10000"/>
                  </a:srgbClr>
                </a:solidFill>
              </a:endParaRPr>
            </a:p>
          </p:txBody>
        </p:sp>
      </p:grpSp>
      <p:sp>
        <p:nvSpPr>
          <p:cNvPr id="4126" name="Freeform 30"/>
          <p:cNvSpPr>
            <a:spLocks/>
          </p:cNvSpPr>
          <p:nvPr/>
        </p:nvSpPr>
        <p:spPr bwMode="auto">
          <a:xfrm>
            <a:off x="4753540" y="3795690"/>
            <a:ext cx="1068388" cy="1373188"/>
          </a:xfrm>
          <a:custGeom>
            <a:avLst/>
            <a:gdLst>
              <a:gd name="T0" fmla="*/ 533400 w 673"/>
              <a:gd name="T1" fmla="*/ 368300 h 865"/>
              <a:gd name="T2" fmla="*/ 412750 w 673"/>
              <a:gd name="T3" fmla="*/ 146050 h 865"/>
              <a:gd name="T4" fmla="*/ 360363 w 673"/>
              <a:gd name="T5" fmla="*/ 401638 h 865"/>
              <a:gd name="T6" fmla="*/ 19050 w 673"/>
              <a:gd name="T7" fmla="*/ 146050 h 865"/>
              <a:gd name="T8" fmla="*/ 228600 w 673"/>
              <a:gd name="T9" fmla="*/ 484188 h 865"/>
              <a:gd name="T10" fmla="*/ 0 w 673"/>
              <a:gd name="T11" fmla="*/ 547688 h 865"/>
              <a:gd name="T12" fmla="*/ 184150 w 673"/>
              <a:gd name="T13" fmla="*/ 747713 h 865"/>
              <a:gd name="T14" fmla="*/ 6350 w 673"/>
              <a:gd name="T15" fmla="*/ 925513 h 865"/>
              <a:gd name="T16" fmla="*/ 279400 w 673"/>
              <a:gd name="T17" fmla="*/ 884238 h 865"/>
              <a:gd name="T18" fmla="*/ 234950 w 673"/>
              <a:gd name="T19" fmla="*/ 1119188 h 865"/>
              <a:gd name="T20" fmla="*/ 381000 w 673"/>
              <a:gd name="T21" fmla="*/ 992188 h 865"/>
              <a:gd name="T22" fmla="*/ 419100 w 673"/>
              <a:gd name="T23" fmla="*/ 1371600 h 865"/>
              <a:gd name="T24" fmla="*/ 520700 w 673"/>
              <a:gd name="T25" fmla="*/ 947738 h 865"/>
              <a:gd name="T26" fmla="*/ 654050 w 673"/>
              <a:gd name="T27" fmla="*/ 1252538 h 865"/>
              <a:gd name="T28" fmla="*/ 692150 w 673"/>
              <a:gd name="T29" fmla="*/ 917575 h 865"/>
              <a:gd name="T30" fmla="*/ 896938 w 673"/>
              <a:gd name="T31" fmla="*/ 1149350 h 865"/>
              <a:gd name="T32" fmla="*/ 831850 w 673"/>
              <a:gd name="T33" fmla="*/ 822325 h 865"/>
              <a:gd name="T34" fmla="*/ 1066800 w 673"/>
              <a:gd name="T35" fmla="*/ 844550 h 865"/>
              <a:gd name="T36" fmla="*/ 869950 w 673"/>
              <a:gd name="T37" fmla="*/ 665163 h 865"/>
              <a:gd name="T38" fmla="*/ 1041400 w 673"/>
              <a:gd name="T39" fmla="*/ 515938 h 865"/>
              <a:gd name="T40" fmla="*/ 825500 w 673"/>
              <a:gd name="T41" fmla="*/ 465138 h 865"/>
              <a:gd name="T42" fmla="*/ 908050 w 673"/>
              <a:gd name="T43" fmla="*/ 282575 h 865"/>
              <a:gd name="T44" fmla="*/ 698500 w 673"/>
              <a:gd name="T45" fmla="*/ 338138 h 865"/>
              <a:gd name="T46" fmla="*/ 717550 w 673"/>
              <a:gd name="T47" fmla="*/ 0 h 865"/>
              <a:gd name="T48" fmla="*/ 533400 w 673"/>
              <a:gd name="T49" fmla="*/ 368300 h 86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673" h="865">
                <a:moveTo>
                  <a:pt x="336" y="232"/>
                </a:moveTo>
                <a:lnTo>
                  <a:pt x="260" y="92"/>
                </a:lnTo>
                <a:lnTo>
                  <a:pt x="227" y="253"/>
                </a:lnTo>
                <a:lnTo>
                  <a:pt x="12" y="92"/>
                </a:lnTo>
                <a:lnTo>
                  <a:pt x="144" y="305"/>
                </a:lnTo>
                <a:lnTo>
                  <a:pt x="0" y="345"/>
                </a:lnTo>
                <a:lnTo>
                  <a:pt x="116" y="471"/>
                </a:lnTo>
                <a:lnTo>
                  <a:pt x="4" y="583"/>
                </a:lnTo>
                <a:lnTo>
                  <a:pt x="176" y="557"/>
                </a:lnTo>
                <a:lnTo>
                  <a:pt x="148" y="705"/>
                </a:lnTo>
                <a:lnTo>
                  <a:pt x="240" y="625"/>
                </a:lnTo>
                <a:lnTo>
                  <a:pt x="264" y="864"/>
                </a:lnTo>
                <a:lnTo>
                  <a:pt x="328" y="597"/>
                </a:lnTo>
                <a:lnTo>
                  <a:pt x="412" y="789"/>
                </a:lnTo>
                <a:lnTo>
                  <a:pt x="436" y="578"/>
                </a:lnTo>
                <a:lnTo>
                  <a:pt x="565" y="724"/>
                </a:lnTo>
                <a:lnTo>
                  <a:pt x="524" y="518"/>
                </a:lnTo>
                <a:lnTo>
                  <a:pt x="672" y="532"/>
                </a:lnTo>
                <a:lnTo>
                  <a:pt x="548" y="419"/>
                </a:lnTo>
                <a:lnTo>
                  <a:pt x="656" y="325"/>
                </a:lnTo>
                <a:lnTo>
                  <a:pt x="520" y="293"/>
                </a:lnTo>
                <a:lnTo>
                  <a:pt x="572" y="178"/>
                </a:lnTo>
                <a:lnTo>
                  <a:pt x="440" y="213"/>
                </a:lnTo>
                <a:lnTo>
                  <a:pt x="452" y="0"/>
                </a:lnTo>
                <a:lnTo>
                  <a:pt x="336" y="232"/>
                </a:lnTo>
              </a:path>
            </a:pathLst>
          </a:custGeom>
          <a:solidFill>
            <a:schemeClr val="accent1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127" name="Rectangle 31"/>
          <p:cNvSpPr>
            <a:spLocks noChangeArrowheads="1"/>
          </p:cNvSpPr>
          <p:nvPr/>
        </p:nvSpPr>
        <p:spPr bwMode="auto">
          <a:xfrm>
            <a:off x="1876436" y="5776890"/>
            <a:ext cx="6716582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s-MX" sz="2800" b="1" dirty="0">
                <a:solidFill>
                  <a:srgbClr val="EEECE1">
                    <a:lumMod val="10000"/>
                  </a:srgbClr>
                </a:solidFill>
              </a:rPr>
              <a:t>Se necesita la estadística para distinguirlos</a:t>
            </a:r>
          </a:p>
        </p:txBody>
      </p:sp>
    </p:spTree>
    <p:extLst>
      <p:ext uri="{BB962C8B-B14F-4D97-AF65-F5344CB8AC3E}">
        <p14:creationId xmlns:p14="http://schemas.microsoft.com/office/powerpoint/2010/main" val="3122605977"/>
      </p:ext>
    </p:extLst>
  </p:cSld>
  <p:clrMapOvr>
    <a:masterClrMapping/>
  </p:clrMapOvr>
  <p:transition>
    <p:randomBa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85786" y="188640"/>
            <a:ext cx="74888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b="1" dirty="0">
                <a:solidFill>
                  <a:srgbClr val="C00000"/>
                </a:solidFill>
              </a:rPr>
              <a:t>Problema</a:t>
            </a:r>
          </a:p>
          <a:p>
            <a:pPr algn="just"/>
            <a:r>
              <a:rPr lang="es-MX" sz="2200" dirty="0">
                <a:solidFill>
                  <a:prstClr val="black"/>
                </a:solidFill>
              </a:rPr>
              <a:t>En expendio se hace la inspección sobre los defectos en la etiqueta de 276 productos, los  resultados encontrados se muestran en la siguiente tabla. 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/>
        </p:nvGraphicFramePr>
        <p:xfrm>
          <a:off x="785786" y="2004515"/>
          <a:ext cx="7170590" cy="4061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56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3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74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2000" u="none" strike="noStrike" dirty="0">
                          <a:effectLst/>
                        </a:rPr>
                        <a:t>Defectos en la Etiqueta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748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u="none" strike="noStrike" dirty="0">
                          <a:effectLst/>
                        </a:rPr>
                        <a:t>Defecto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u="none" strike="noStrike">
                          <a:effectLst/>
                        </a:rPr>
                        <a:t>Frecuencia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748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u="none" strike="noStrike" dirty="0">
                          <a:effectLst/>
                        </a:rPr>
                        <a:t>A: Etiqueta no centrada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u="none" strike="noStrike" dirty="0">
                          <a:effectLst/>
                        </a:rPr>
                        <a:t>5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748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u="none" strike="noStrike" dirty="0">
                          <a:effectLst/>
                        </a:rPr>
                        <a:t>B: Etiqueta con</a:t>
                      </a:r>
                      <a:r>
                        <a:rPr lang="es-MX" sz="2000" u="none" strike="noStrike" baseline="0" dirty="0">
                          <a:effectLst/>
                        </a:rPr>
                        <a:t> manchas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u="none" strike="noStrike" dirty="0">
                          <a:effectLst/>
                        </a:rPr>
                        <a:t>10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748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u="none" strike="noStrike" dirty="0">
                          <a:effectLst/>
                        </a:rPr>
                        <a:t>C: Etiqueta borrosa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u="none" strike="noStrike" dirty="0">
                          <a:effectLst/>
                        </a:rPr>
                        <a:t>8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748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u="none" strike="noStrike" dirty="0">
                          <a:effectLst/>
                        </a:rPr>
                        <a:t>D: Ausencia numero de lote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u="none" strike="noStrike" dirty="0">
                          <a:effectLst/>
                        </a:rPr>
                        <a:t>15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5748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u="none" strike="noStrike" dirty="0">
                          <a:effectLst/>
                        </a:rPr>
                        <a:t>E: Ausencia de fecha de expiración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u="none" strike="noStrike" dirty="0">
                          <a:effectLst/>
                        </a:rPr>
                        <a:t>32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5748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u="none" strike="noStrike">
                          <a:effectLst/>
                        </a:rPr>
                        <a:t>F: Ausencia de formulación del producto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u="none" strike="noStrike" dirty="0">
                          <a:effectLst/>
                        </a:rPr>
                        <a:t>13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5748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u="none" strike="noStrike" dirty="0">
                          <a:effectLst/>
                        </a:rPr>
                        <a:t>G: Ausencia de cantidad o volumen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u="none" strike="noStrike" dirty="0">
                          <a:effectLst/>
                        </a:rPr>
                        <a:t>36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5748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u="none" strike="noStrike">
                          <a:effectLst/>
                        </a:rPr>
                        <a:t>H: Formulación erronea o mal expresada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u="none" strike="noStrike" dirty="0">
                          <a:effectLst/>
                        </a:rPr>
                        <a:t>8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5748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u="none" strike="noStrike" dirty="0">
                          <a:effectLst/>
                        </a:rPr>
                        <a:t>I: Fecha de expiración borrosa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u="none" strike="noStrike" dirty="0">
                          <a:effectLst/>
                        </a:rPr>
                        <a:t>45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5748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u="none" strike="noStrike" dirty="0">
                          <a:effectLst/>
                        </a:rPr>
                        <a:t>J: Numero de registro de marca borroso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u="none" strike="noStrike" dirty="0">
                          <a:effectLst/>
                        </a:rPr>
                        <a:t>66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5748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u="none" strike="noStrike" dirty="0">
                          <a:effectLst/>
                        </a:rPr>
                        <a:t>K: carencia de datos del fabricante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u="none" strike="noStrike" dirty="0">
                          <a:effectLst/>
                        </a:rPr>
                        <a:t>38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4559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ED86B4A-1FA4-064C-8FBD-08B0892EE5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85299"/>
            <a:ext cx="7855260" cy="610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3582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2156&quot;&gt;&lt;property id=&quot;20148&quot; value=&quot;5&quot;/&gt;&lt;property id=&quot;20300&quot; value=&quot;Slide 1 - &amp;quot;Hoja de verificación (obtención de datos)&amp;quot;&quot;/&gt;&lt;property id=&quot;20307&quot; value=&quot;357&quot;/&gt;&lt;/object&gt;&lt;object type=&quot;3&quot; unique_id=&quot;12157&quot;&gt;&lt;property id=&quot;20148&quot; value=&quot;5&quot;/&gt;&lt;property id=&quot;20300&quot; value=&quot;Slide 2&quot;/&gt;&lt;property id=&quot;20307&quot; value=&quot;358&quot;/&gt;&lt;/object&gt;&lt;object type=&quot;3&quot; unique_id=&quot;12158&quot;&gt;&lt;property id=&quot;20148&quot; value=&quot;5&quot;/&gt;&lt;property id=&quot;20300&quot; value=&quot;Slide 3&quot;/&gt;&lt;property id=&quot;20307&quot; value=&quot;359&quot;/&gt;&lt;/object&gt;&lt;object type=&quot;3&quot; unique_id=&quot;12226&quot;&gt;&lt;property id=&quot;20148&quot; value=&quot;5&quot;/&gt;&lt;property id=&quot;20300&quot; value=&quot;Slide 4&quot;/&gt;&lt;property id=&quot;20307&quot; value=&quot;363&quot;/&gt;&lt;/object&gt;&lt;object type=&quot;3&quot; unique_id=&quot;12227&quot;&gt;&lt;property id=&quot;20148&quot; value=&quot;5&quot;/&gt;&lt;property id=&quot;20300&quot; value=&quot;Slide 5&quot;/&gt;&lt;property id=&quot;20307&quot; value=&quot;364&quot;/&gt;&lt;/object&gt;&lt;object type=&quot;3&quot; unique_id=&quot;12331&quot;&gt;&lt;property id=&quot;20148&quot; value=&quot;5&quot;/&gt;&lt;property id=&quot;20300&quot; value=&quot;Slide 11&quot;/&gt;&lt;property id=&quot;20307&quot; value=&quot;369&quot;/&gt;&lt;/object&gt;&lt;object type=&quot;3&quot; unique_id=&quot;12368&quot;&gt;&lt;property id=&quot;20148&quot; value=&quot;5&quot;/&gt;&lt;property id=&quot;20300&quot; value=&quot;Slide 6&quot;/&gt;&lt;property id=&quot;20307&quot; value=&quot;371&quot;/&gt;&lt;/object&gt;&lt;object type=&quot;3&quot; unique_id=&quot;12369&quot;&gt;&lt;property id=&quot;20148&quot; value=&quot;5&quot;/&gt;&lt;property id=&quot;20300&quot; value=&quot;Slide 7&quot;/&gt;&lt;property id=&quot;20307&quot; value=&quot;373&quot;/&gt;&lt;/object&gt;&lt;object type=&quot;3&quot; unique_id=&quot;12370&quot;&gt;&lt;property id=&quot;20148&quot; value=&quot;5&quot;/&gt;&lt;property id=&quot;20300&quot; value=&quot;Slide 8&quot;/&gt;&lt;property id=&quot;20307&quot; value=&quot;372&quot;/&gt;&lt;/object&gt;&lt;object type=&quot;3&quot; unique_id=&quot;12431&quot;&gt;&lt;property id=&quot;20148&quot; value=&quot;5&quot;/&gt;&lt;property id=&quot;20300&quot; value=&quot;Slide 9&quot;/&gt;&lt;property id=&quot;20307&quot; value=&quot;374&quot;/&gt;&lt;/object&gt;&lt;object type=&quot;3&quot; unique_id=&quot;12432&quot;&gt;&lt;property id=&quot;20148&quot; value=&quot;5&quot;/&gt;&lt;property id=&quot;20300&quot; value=&quot;Slide 10 - &amp;quot;Diagrama de Pareto&amp;quot;&quot;/&gt;&lt;property id=&quot;20307&quot; value=&quot;379&quot;/&gt;&lt;/object&gt;&lt;object type=&quot;3&quot; unique_id=&quot;12433&quot;&gt;&lt;property id=&quot;20148&quot; value=&quot;5&quot;/&gt;&lt;property id=&quot;20300&quot; value=&quot;Slide 12&quot;/&gt;&lt;property id=&quot;20307&quot; value=&quot;380&quot;/&gt;&lt;/object&gt;&lt;object type=&quot;3&quot; unique_id=&quot;12434&quot;&gt;&lt;property id=&quot;20148&quot; value=&quot;5&quot;/&gt;&lt;property id=&quot;20300&quot; value=&quot;Slide 13&quot;/&gt;&lt;property id=&quot;20307&quot; value=&quot;37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2142</TotalTime>
  <Words>399</Words>
  <Application>Microsoft Macintosh PowerPoint</Application>
  <PresentationFormat>Presentación en pantalla (4:3)</PresentationFormat>
  <Paragraphs>75</Paragraphs>
  <Slides>7</Slides>
  <Notes>4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Arial</vt:lpstr>
      <vt:lpstr>Calibri</vt:lpstr>
      <vt:lpstr>Tahoma</vt:lpstr>
      <vt:lpstr>Times New Roman</vt:lpstr>
      <vt:lpstr>Wingdings</vt:lpstr>
      <vt:lpstr>Tema de Office</vt:lpstr>
      <vt:lpstr>Hoja de cálculo</vt:lpstr>
      <vt:lpstr>Hoja de verificación (obtención de datos)</vt:lpstr>
      <vt:lpstr>Presentación de PowerPoint</vt:lpstr>
      <vt:lpstr>Presentación de PowerPoint</vt:lpstr>
      <vt:lpstr>Diagrama de Pareto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ESTADÍSTICA EN LA TOMA DE DECISIONES</dc:title>
  <dc:creator>LAURA</dc:creator>
  <cp:lastModifiedBy>PORFIRIO GTZ GLEZ</cp:lastModifiedBy>
  <cp:revision>148</cp:revision>
  <cp:lastPrinted>2014-08-26T17:51:13Z</cp:lastPrinted>
  <dcterms:created xsi:type="dcterms:W3CDTF">2012-03-13T02:06:35Z</dcterms:created>
  <dcterms:modified xsi:type="dcterms:W3CDTF">2019-12-01T18:01:05Z</dcterms:modified>
</cp:coreProperties>
</file>