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19" r:id="rId2"/>
    <p:sldId id="320" r:id="rId3"/>
    <p:sldId id="284" r:id="rId4"/>
    <p:sldId id="285" r:id="rId5"/>
    <p:sldId id="286" r:id="rId6"/>
    <p:sldId id="342" r:id="rId7"/>
    <p:sldId id="341" r:id="rId8"/>
    <p:sldId id="290" r:id="rId9"/>
    <p:sldId id="291" r:id="rId10"/>
    <p:sldId id="288" r:id="rId11"/>
    <p:sldId id="32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MX" b="0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Quejas </a:t>
            </a:r>
            <a:r>
              <a:rPr lang="es-MX" b="0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de un hospital</a:t>
            </a:r>
            <a:endParaRPr lang="es-MX" b="0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041558583195138"/>
          <c:y val="9.745456805588093E-2"/>
          <c:w val="0.77167241356464977"/>
          <c:h val="0.84404080517324509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cat>
            <c:strRef>
              <c:f>Hoja1!$E$20:$E$25</c:f>
              <c:strCache>
                <c:ptCount val="6"/>
                <c:pt idx="0">
                  <c:v>Limpieza de la sala de espera</c:v>
                </c:pt>
                <c:pt idx="1">
                  <c:v>Limpieza Baños</c:v>
                </c:pt>
                <c:pt idx="2">
                  <c:v>Atencion del personal</c:v>
                </c:pt>
                <c:pt idx="3">
                  <c:v>Calidad de los alimentos</c:v>
                </c:pt>
                <c:pt idx="4">
                  <c:v>Existencias de medicamentos</c:v>
                </c:pt>
                <c:pt idx="5">
                  <c:v>Limpieza en camas</c:v>
                </c:pt>
              </c:strCache>
            </c:strRef>
          </c:cat>
          <c:val>
            <c:numRef>
              <c:f>Hoja1!$F$20:$F$25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cat>
            <c:strRef>
              <c:f>Hoja1!$E$20:$E$25</c:f>
              <c:strCache>
                <c:ptCount val="6"/>
                <c:pt idx="0">
                  <c:v>Limpieza de la sala de espera</c:v>
                </c:pt>
                <c:pt idx="1">
                  <c:v>Limpieza Baños</c:v>
                </c:pt>
                <c:pt idx="2">
                  <c:v>Atencion del personal</c:v>
                </c:pt>
                <c:pt idx="3">
                  <c:v>Calidad de los alimentos</c:v>
                </c:pt>
                <c:pt idx="4">
                  <c:v>Existencias de medicamentos</c:v>
                </c:pt>
                <c:pt idx="5">
                  <c:v>Limpieza en camas</c:v>
                </c:pt>
              </c:strCache>
            </c:strRef>
          </c:cat>
          <c:val>
            <c:numRef>
              <c:f>Hoja1!$G$20:$G$25</c:f>
              <c:numCache>
                <c:formatCode>General</c:formatCode>
                <c:ptCount val="6"/>
                <c:pt idx="0">
                  <c:v>8</c:v>
                </c:pt>
                <c:pt idx="1">
                  <c:v>23</c:v>
                </c:pt>
                <c:pt idx="2">
                  <c:v>40</c:v>
                </c:pt>
                <c:pt idx="3">
                  <c:v>4</c:v>
                </c:pt>
                <c:pt idx="4">
                  <c:v>10</c:v>
                </c:pt>
                <c:pt idx="5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586432"/>
        <c:axId val="101587968"/>
        <c:axId val="0"/>
      </c:bar3DChart>
      <c:catAx>
        <c:axId val="101586432"/>
        <c:scaling>
          <c:orientation val="minMax"/>
        </c:scaling>
        <c:delete val="0"/>
        <c:axPos val="l"/>
        <c:majorTickMark val="none"/>
        <c:minorTickMark val="none"/>
        <c:tickLblPos val="nextTo"/>
        <c:crossAx val="101587968"/>
        <c:crosses val="autoZero"/>
        <c:auto val="1"/>
        <c:lblAlgn val="ctr"/>
        <c:lblOffset val="100"/>
        <c:noMultiLvlLbl val="0"/>
      </c:catAx>
      <c:valAx>
        <c:axId val="10158796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15864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40C5D-3152-4FC4-B330-EC27EF3B70D5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557EB-B507-42EC-8202-A96869623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52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Impac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Impac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Impac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fld id="{A38FCF57-A82E-4363-BC59-DD3E8C98F257}" type="slidenum">
              <a:rPr lang="es-MX" sz="1200">
                <a:latin typeface="Times New Roman" pitchFamily="18" charset="0"/>
              </a:rPr>
              <a:pPr/>
              <a:t>1</a:t>
            </a:fld>
            <a:endParaRPr lang="es-MX" sz="120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Impac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Impac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Impac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fld id="{D8924C1F-6A22-41BC-B10D-99C25873BFC2}" type="slidenum">
              <a:rPr lang="es-MX" sz="1200">
                <a:latin typeface="Times New Roman" pitchFamily="18" charset="0"/>
              </a:rPr>
              <a:pPr/>
              <a:t>2</a:t>
            </a:fld>
            <a:endParaRPr lang="es-MX" sz="120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176DEA-BB31-4689-B269-1CFB4FFEACDD}" type="slidenum">
              <a:rPr lang="es-ES"/>
              <a:pPr/>
              <a:t>3</a:t>
            </a:fld>
            <a:endParaRPr lang="es-E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5325"/>
            <a:ext cx="4527550" cy="3395663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35" y="4321275"/>
            <a:ext cx="5032332" cy="4170368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F8E99-0DD8-4C0B-A284-C2D7A61F9F0A}" type="slidenum">
              <a:rPr lang="es-MX"/>
              <a:pPr/>
              <a:t>5</a:t>
            </a:fld>
            <a:endParaRPr lang="es-MX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0CC3C-636F-4B6E-9A1C-DF579F8FE627}" type="slidenum">
              <a:rPr lang="es-MX"/>
              <a:pPr/>
              <a:t>8</a:t>
            </a:fld>
            <a:endParaRPr lang="es-MX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411CB-95FD-44B6-B8A8-B6F720E7CFAE}" type="slidenum">
              <a:rPr lang="es-MX"/>
              <a:pPr/>
              <a:t>9</a:t>
            </a:fld>
            <a:endParaRPr lang="es-MX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41E21D-6C01-4187-AB86-88E686D789E2}" type="slidenum">
              <a:rPr lang="es-MX"/>
              <a:pPr/>
              <a:t>10</a:t>
            </a:fld>
            <a:endParaRPr lang="es-MX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Impac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Impac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Impac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fld id="{94F12664-6790-4BAC-BEA0-F04BF2D38D8B}" type="slidenum">
              <a:rPr lang="es-MX" sz="1200">
                <a:latin typeface="Times New Roman" pitchFamily="18" charset="0"/>
              </a:rPr>
              <a:pPr/>
              <a:t>11</a:t>
            </a:fld>
            <a:endParaRPr lang="es-MX" sz="120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708025"/>
            <a:ext cx="4513262" cy="3384550"/>
          </a:xfrm>
          <a:ln w="12700"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376738"/>
            <a:ext cx="5021262" cy="4094162"/>
          </a:xfrm>
          <a:noFill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kumimoji="0" lang="es-MX" sz="2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8D052D9-BF90-42C8-8F25-16E785FC0593}" type="datetimeFigureOut">
              <a:rPr lang="es-MX" smtClean="0"/>
              <a:t>15/04/2012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BB47372-E1FE-4576-902F-F3C35822B07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2060848"/>
          </a:xfrm>
        </p:spPr>
        <p:txBody>
          <a:bodyPr/>
          <a:lstStyle/>
          <a:p>
            <a:r>
              <a:rPr kumimoji="0" lang="es-ES_tradnl" sz="4800" dirty="0" smtClean="0">
                <a:latin typeface="Univers" pitchFamily="34" charset="0"/>
              </a:rPr>
              <a:t>HOJA DE VERIFICACIÓN (OBTENCIÓN DE DATOS)</a:t>
            </a:r>
            <a:endParaRPr kumimoji="0" lang="es-MX" sz="4800" dirty="0" smtClean="0">
              <a:latin typeface="Univers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348880"/>
            <a:ext cx="7772400" cy="2375520"/>
          </a:xfrm>
        </p:spPr>
        <p:txBody>
          <a:bodyPr>
            <a:normAutofit/>
          </a:bodyPr>
          <a:lstStyle/>
          <a:p>
            <a:pPr algn="just"/>
            <a:r>
              <a:rPr kumimoji="0" lang="es-ES_tradnl" b="1" dirty="0" smtClean="0">
                <a:solidFill>
                  <a:schemeClr val="tx2">
                    <a:lumMod val="50000"/>
                  </a:schemeClr>
                </a:solidFill>
              </a:rPr>
              <a:t>Es un formato construido especialmente para colectar datos, de tal forma que:</a:t>
            </a:r>
          </a:p>
          <a:p>
            <a:pPr lvl="1" algn="just"/>
            <a:r>
              <a:rPr kumimoji="0" lang="es-ES_tradnl" sz="2400" b="1" dirty="0" smtClean="0">
                <a:solidFill>
                  <a:schemeClr val="tx2">
                    <a:lumMod val="50000"/>
                  </a:schemeClr>
                </a:solidFill>
              </a:rPr>
              <a:t>sea sencillo su registro sistemático y</a:t>
            </a:r>
          </a:p>
          <a:p>
            <a:pPr lvl="1" algn="just"/>
            <a:r>
              <a:rPr kumimoji="0" lang="es-ES_tradnl" sz="2400" b="1" dirty="0" smtClean="0">
                <a:solidFill>
                  <a:schemeClr val="tx2">
                    <a:lumMod val="50000"/>
                  </a:schemeClr>
                </a:solidFill>
              </a:rPr>
              <a:t>fácil analizar  visualmente la magnitud y localización de los problemas principales</a:t>
            </a:r>
          </a:p>
        </p:txBody>
      </p:sp>
      <p:pic>
        <p:nvPicPr>
          <p:cNvPr id="21506" name="Picture 2" descr="C:\Documents and Settings\Laura Cortes Navarro\Configuración local\Archivos temporales de Internet\Content.IE5\EE3BJFK2\MC90035395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157192"/>
            <a:ext cx="1512596" cy="1401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C:\Documents and Settings\Laura Cortes Navarro\Configuración local\Archivos temporales de Internet\Content.IE5\1UOIOM4B\MC90031241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787" y="5277976"/>
            <a:ext cx="1815998" cy="11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74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1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212550"/>
              </p:ext>
            </p:extLst>
          </p:nvPr>
        </p:nvGraphicFramePr>
        <p:xfrm>
          <a:off x="323528" y="260648"/>
          <a:ext cx="8640960" cy="6336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Imagen" r:id="rId4" imgW="5143680" imgH="2857680" progId="StaticMetafile">
                  <p:embed/>
                </p:oleObj>
              </mc:Choice>
              <mc:Fallback>
                <p:oleObj name="Imagen" r:id="rId4" imgW="5143680" imgH="2857680" progId="StaticMetafil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60648"/>
                        <a:ext cx="8640960" cy="63367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186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 rot="-5520000">
            <a:off x="192826" y="3417879"/>
            <a:ext cx="1090042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s-MX" i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Forma de</a:t>
            </a:r>
          </a:p>
          <a:p>
            <a:r>
              <a:rPr lang="es-MX" i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solución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 rot="-5340000">
            <a:off x="289005" y="5248267"/>
            <a:ext cx="897682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s-MX" i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Admon.</a:t>
            </a:r>
          </a:p>
          <a:p>
            <a:r>
              <a:rPr lang="es-MX" i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 típica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 rot="-5400000">
            <a:off x="163443" y="1196173"/>
            <a:ext cx="1151982" cy="64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s-MX" i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Tipo de</a:t>
            </a:r>
          </a:p>
          <a:p>
            <a:r>
              <a:rPr lang="es-MX" i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problemas</a:t>
            </a:r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1461747" y="476672"/>
            <a:ext cx="3984625" cy="1981200"/>
            <a:chOff x="1008" y="336"/>
            <a:chExt cx="2510" cy="1248"/>
          </a:xfrm>
        </p:grpSpPr>
        <p:sp>
          <p:nvSpPr>
            <p:cNvPr id="11293" name="Rectangle 6"/>
            <p:cNvSpPr>
              <a:spLocks noChangeArrowheads="1"/>
            </p:cNvSpPr>
            <p:nvPr/>
          </p:nvSpPr>
          <p:spPr bwMode="auto">
            <a:xfrm>
              <a:off x="1344" y="336"/>
              <a:ext cx="18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l"/>
              <a:r>
                <a:rPr lang="es-MX" sz="360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</a:rPr>
                <a:t>80%-Comunes </a:t>
              </a:r>
            </a:p>
          </p:txBody>
        </p:sp>
        <p:sp>
          <p:nvSpPr>
            <p:cNvPr id="11294" name="Rectangle 7"/>
            <p:cNvSpPr>
              <a:spLocks noChangeArrowheads="1"/>
            </p:cNvSpPr>
            <p:nvPr/>
          </p:nvSpPr>
          <p:spPr bwMode="auto">
            <a:xfrm>
              <a:off x="1104" y="763"/>
              <a:ext cx="2414" cy="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s-MX" sz="240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</a:rPr>
                <a:t>Son recurrentes, son parte del</a:t>
              </a:r>
            </a:p>
            <a:p>
              <a:pPr algn="l"/>
              <a:r>
                <a:rPr lang="es-MX" sz="240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</a:rPr>
                <a:t>sistema (estructura, hábitos, </a:t>
              </a:r>
            </a:p>
            <a:p>
              <a:pPr algn="l"/>
              <a:r>
                <a:rPr lang="es-MX" sz="240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</a:rPr>
                <a:t>formas de decidir, las 6M´s).</a:t>
              </a:r>
            </a:p>
          </p:txBody>
        </p:sp>
        <p:sp>
          <p:nvSpPr>
            <p:cNvPr id="11295" name="Rectangle 8"/>
            <p:cNvSpPr>
              <a:spLocks noChangeArrowheads="1"/>
            </p:cNvSpPr>
            <p:nvPr/>
          </p:nvSpPr>
          <p:spPr bwMode="auto">
            <a:xfrm>
              <a:off x="1008" y="336"/>
              <a:ext cx="2496" cy="1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5500347" y="476672"/>
            <a:ext cx="3505200" cy="1981200"/>
            <a:chOff x="3552" y="336"/>
            <a:chExt cx="2208" cy="1248"/>
          </a:xfrm>
        </p:grpSpPr>
        <p:sp>
          <p:nvSpPr>
            <p:cNvPr id="11289" name="Rectangle 10"/>
            <p:cNvSpPr>
              <a:spLocks noChangeArrowheads="1"/>
            </p:cNvSpPr>
            <p:nvPr/>
          </p:nvSpPr>
          <p:spPr bwMode="auto">
            <a:xfrm>
              <a:off x="3552" y="336"/>
              <a:ext cx="2160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pPr algn="r"/>
              <a:r>
                <a:rPr lang="es-MX" sz="3600">
                  <a:solidFill>
                    <a:schemeClr val="bg2">
                      <a:lumMod val="10000"/>
                    </a:schemeClr>
                  </a:solidFill>
                </a:rPr>
                <a:t>20%-especiales</a:t>
              </a:r>
            </a:p>
          </p:txBody>
        </p:sp>
        <p:grpSp>
          <p:nvGrpSpPr>
            <p:cNvPr id="11290" name="Group 11"/>
            <p:cNvGrpSpPr>
              <a:grpSpLocks/>
            </p:cNvGrpSpPr>
            <p:nvPr/>
          </p:nvGrpSpPr>
          <p:grpSpPr bwMode="auto">
            <a:xfrm>
              <a:off x="3744" y="336"/>
              <a:ext cx="2016" cy="1248"/>
              <a:chOff x="3744" y="336"/>
              <a:chExt cx="2016" cy="1248"/>
            </a:xfrm>
          </p:grpSpPr>
          <p:sp>
            <p:nvSpPr>
              <p:cNvPr id="11291" name="Rectangle 12"/>
              <p:cNvSpPr>
                <a:spLocks noChangeArrowheads="1"/>
              </p:cNvSpPr>
              <p:nvPr/>
            </p:nvSpPr>
            <p:spPr bwMode="auto">
              <a:xfrm>
                <a:off x="4032" y="763"/>
                <a:ext cx="1608" cy="7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s-MX" sz="240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</a:rPr>
                  <a:t>No siempre están</a:t>
                </a:r>
              </a:p>
              <a:p>
                <a:pPr algn="l"/>
                <a:r>
                  <a:rPr lang="es-MX" sz="240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</a:rPr>
                  <a:t>presentes, se deben</a:t>
                </a:r>
              </a:p>
              <a:p>
                <a:pPr algn="l"/>
                <a:r>
                  <a:rPr lang="es-MX" sz="240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</a:rPr>
                  <a:t>a algo particular.</a:t>
                </a:r>
              </a:p>
            </p:txBody>
          </p:sp>
          <p:sp>
            <p:nvSpPr>
              <p:cNvPr id="11292" name="Rectangle 13"/>
              <p:cNvSpPr>
                <a:spLocks noChangeArrowheads="1"/>
              </p:cNvSpPr>
              <p:nvPr/>
            </p:nvSpPr>
            <p:spPr bwMode="auto">
              <a:xfrm>
                <a:off x="3744" y="336"/>
                <a:ext cx="2016" cy="124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MX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p:grpSp>
      </p:grpSp>
      <p:grpSp>
        <p:nvGrpSpPr>
          <p:cNvPr id="4110" name="Group 14"/>
          <p:cNvGrpSpPr>
            <a:grpSpLocks/>
          </p:cNvGrpSpPr>
          <p:nvPr/>
        </p:nvGrpSpPr>
        <p:grpSpPr bwMode="auto">
          <a:xfrm>
            <a:off x="1842747" y="2459460"/>
            <a:ext cx="3124200" cy="2055812"/>
            <a:chOff x="1248" y="1585"/>
            <a:chExt cx="1968" cy="1295"/>
          </a:xfrm>
        </p:grpSpPr>
        <p:grpSp>
          <p:nvGrpSpPr>
            <p:cNvPr id="11285" name="Group 15"/>
            <p:cNvGrpSpPr>
              <a:grpSpLocks/>
            </p:cNvGrpSpPr>
            <p:nvPr/>
          </p:nvGrpSpPr>
          <p:grpSpPr bwMode="auto">
            <a:xfrm>
              <a:off x="1248" y="1872"/>
              <a:ext cx="1968" cy="1008"/>
              <a:chOff x="1248" y="1872"/>
              <a:chExt cx="1968" cy="1008"/>
            </a:xfrm>
          </p:grpSpPr>
          <p:sp>
            <p:nvSpPr>
              <p:cNvPr id="11287" name="Rectangle 16"/>
              <p:cNvSpPr>
                <a:spLocks noChangeArrowheads="1"/>
              </p:cNvSpPr>
              <p:nvPr/>
            </p:nvSpPr>
            <p:spPr bwMode="auto">
              <a:xfrm>
                <a:off x="1344" y="2010"/>
                <a:ext cx="1843" cy="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s-MX" sz="280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</a:rPr>
                  <a:t>Planes de mejora</a:t>
                </a:r>
              </a:p>
              <a:p>
                <a:r>
                  <a:rPr lang="es-MX" sz="280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</a:rPr>
                  <a:t>que vayan al fondo</a:t>
                </a:r>
              </a:p>
            </p:txBody>
          </p:sp>
          <p:sp>
            <p:nvSpPr>
              <p:cNvPr id="11288" name="Oval 17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1968" cy="1008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MX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p:grpSp>
        <p:sp>
          <p:nvSpPr>
            <p:cNvPr id="11286" name="Line 18"/>
            <p:cNvSpPr>
              <a:spLocks noChangeShapeType="1"/>
            </p:cNvSpPr>
            <p:nvPr/>
          </p:nvSpPr>
          <p:spPr bwMode="auto">
            <a:xfrm>
              <a:off x="2256" y="1585"/>
              <a:ext cx="0" cy="2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grpSp>
        <p:nvGrpSpPr>
          <p:cNvPr id="4115" name="Group 19"/>
          <p:cNvGrpSpPr>
            <a:grpSpLocks/>
          </p:cNvGrpSpPr>
          <p:nvPr/>
        </p:nvGrpSpPr>
        <p:grpSpPr bwMode="auto">
          <a:xfrm>
            <a:off x="5652747" y="2459460"/>
            <a:ext cx="3352800" cy="2055812"/>
            <a:chOff x="3648" y="1585"/>
            <a:chExt cx="2112" cy="1295"/>
          </a:xfrm>
        </p:grpSpPr>
        <p:grpSp>
          <p:nvGrpSpPr>
            <p:cNvPr id="11281" name="Group 20"/>
            <p:cNvGrpSpPr>
              <a:grpSpLocks/>
            </p:cNvGrpSpPr>
            <p:nvPr/>
          </p:nvGrpSpPr>
          <p:grpSpPr bwMode="auto">
            <a:xfrm>
              <a:off x="3648" y="1872"/>
              <a:ext cx="2112" cy="1008"/>
              <a:chOff x="3648" y="1872"/>
              <a:chExt cx="2112" cy="1008"/>
            </a:xfrm>
          </p:grpSpPr>
          <p:sp>
            <p:nvSpPr>
              <p:cNvPr id="11283" name="Rectangle 21"/>
              <p:cNvSpPr>
                <a:spLocks noChangeArrowheads="1"/>
              </p:cNvSpPr>
              <p:nvPr/>
            </p:nvSpPr>
            <p:spPr bwMode="auto">
              <a:xfrm>
                <a:off x="3935" y="1962"/>
                <a:ext cx="1618" cy="8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s-MX" sz="280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</a:rPr>
                  <a:t>Reacción rápida</a:t>
                </a:r>
              </a:p>
              <a:p>
                <a:r>
                  <a:rPr lang="es-MX" sz="280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</a:rPr>
                  <a:t>para localizar la</a:t>
                </a:r>
              </a:p>
              <a:p>
                <a:r>
                  <a:rPr lang="es-MX" sz="2800">
                    <a:solidFill>
                      <a:schemeClr val="bg2">
                        <a:lumMod val="10000"/>
                      </a:schemeClr>
                    </a:solidFill>
                    <a:latin typeface="Times New Roman" pitchFamily="18" charset="0"/>
                  </a:rPr>
                  <a:t>causa </a:t>
                </a:r>
              </a:p>
            </p:txBody>
          </p:sp>
          <p:sp>
            <p:nvSpPr>
              <p:cNvPr id="11284" name="Oval 22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2112" cy="1008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MX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p:grpSp>
        <p:sp>
          <p:nvSpPr>
            <p:cNvPr id="11282" name="Line 23"/>
            <p:cNvSpPr>
              <a:spLocks noChangeShapeType="1"/>
            </p:cNvSpPr>
            <p:nvPr/>
          </p:nvSpPr>
          <p:spPr bwMode="auto">
            <a:xfrm>
              <a:off x="4730" y="1585"/>
              <a:ext cx="0" cy="2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grpSp>
        <p:nvGrpSpPr>
          <p:cNvPr id="4120" name="Group 24"/>
          <p:cNvGrpSpPr>
            <a:grpSpLocks/>
          </p:cNvGrpSpPr>
          <p:nvPr/>
        </p:nvGrpSpPr>
        <p:grpSpPr bwMode="auto">
          <a:xfrm>
            <a:off x="2223747" y="4972472"/>
            <a:ext cx="2667000" cy="1066800"/>
            <a:chOff x="1488" y="3168"/>
            <a:chExt cx="1680" cy="672"/>
          </a:xfrm>
        </p:grpSpPr>
        <p:sp>
          <p:nvSpPr>
            <p:cNvPr id="11279" name="Rectangle 25"/>
            <p:cNvSpPr>
              <a:spLocks noChangeArrowheads="1"/>
            </p:cNvSpPr>
            <p:nvPr/>
          </p:nvSpPr>
          <p:spPr bwMode="auto">
            <a:xfrm>
              <a:off x="1584" y="3312"/>
              <a:ext cx="14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s-MX" sz="360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</a:rPr>
                <a:t>20% Planes</a:t>
              </a:r>
            </a:p>
          </p:txBody>
        </p:sp>
        <p:sp>
          <p:nvSpPr>
            <p:cNvPr id="11280" name="AutoShape 26"/>
            <p:cNvSpPr>
              <a:spLocks noChangeArrowheads="1"/>
            </p:cNvSpPr>
            <p:nvPr/>
          </p:nvSpPr>
          <p:spPr bwMode="auto">
            <a:xfrm>
              <a:off x="1488" y="3168"/>
              <a:ext cx="1680" cy="672"/>
            </a:xfrm>
            <a:prstGeom prst="roundRect">
              <a:avLst>
                <a:gd name="adj" fmla="val 1665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grpSp>
        <p:nvGrpSpPr>
          <p:cNvPr id="4123" name="Group 27"/>
          <p:cNvGrpSpPr>
            <a:grpSpLocks/>
          </p:cNvGrpSpPr>
          <p:nvPr/>
        </p:nvGrpSpPr>
        <p:grpSpPr bwMode="auto">
          <a:xfrm>
            <a:off x="5881347" y="5048672"/>
            <a:ext cx="2971800" cy="990600"/>
            <a:chOff x="3792" y="3216"/>
            <a:chExt cx="1872" cy="624"/>
          </a:xfrm>
        </p:grpSpPr>
        <p:sp>
          <p:nvSpPr>
            <p:cNvPr id="11277" name="Rectangle 28"/>
            <p:cNvSpPr>
              <a:spLocks noChangeArrowheads="1"/>
            </p:cNvSpPr>
            <p:nvPr/>
          </p:nvSpPr>
          <p:spPr bwMode="auto">
            <a:xfrm>
              <a:off x="3888" y="3312"/>
              <a:ext cx="17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s-MX" sz="3600">
                  <a:solidFill>
                    <a:schemeClr val="bg2">
                      <a:lumMod val="10000"/>
                    </a:schemeClr>
                  </a:solidFill>
                  <a:latin typeface="Times New Roman" pitchFamily="18" charset="0"/>
                </a:rPr>
                <a:t>80% Reactiva</a:t>
              </a:r>
            </a:p>
          </p:txBody>
        </p:sp>
        <p:sp>
          <p:nvSpPr>
            <p:cNvPr id="11278" name="AutoShape 29"/>
            <p:cNvSpPr>
              <a:spLocks noChangeArrowheads="1"/>
            </p:cNvSpPr>
            <p:nvPr/>
          </p:nvSpPr>
          <p:spPr bwMode="auto">
            <a:xfrm>
              <a:off x="3792" y="3216"/>
              <a:ext cx="1872" cy="624"/>
            </a:xfrm>
            <a:prstGeom prst="roundRect">
              <a:avLst>
                <a:gd name="adj" fmla="val 1665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sp>
        <p:nvSpPr>
          <p:cNvPr id="4126" name="Freeform 30"/>
          <p:cNvSpPr>
            <a:spLocks/>
          </p:cNvSpPr>
          <p:nvPr/>
        </p:nvSpPr>
        <p:spPr bwMode="auto">
          <a:xfrm>
            <a:off x="4890747" y="4058072"/>
            <a:ext cx="1068388" cy="1373188"/>
          </a:xfrm>
          <a:custGeom>
            <a:avLst/>
            <a:gdLst>
              <a:gd name="T0" fmla="*/ 533400 w 673"/>
              <a:gd name="T1" fmla="*/ 368300 h 865"/>
              <a:gd name="T2" fmla="*/ 412750 w 673"/>
              <a:gd name="T3" fmla="*/ 146050 h 865"/>
              <a:gd name="T4" fmla="*/ 360363 w 673"/>
              <a:gd name="T5" fmla="*/ 401638 h 865"/>
              <a:gd name="T6" fmla="*/ 19050 w 673"/>
              <a:gd name="T7" fmla="*/ 146050 h 865"/>
              <a:gd name="T8" fmla="*/ 228600 w 673"/>
              <a:gd name="T9" fmla="*/ 484188 h 865"/>
              <a:gd name="T10" fmla="*/ 0 w 673"/>
              <a:gd name="T11" fmla="*/ 547688 h 865"/>
              <a:gd name="T12" fmla="*/ 184150 w 673"/>
              <a:gd name="T13" fmla="*/ 747713 h 865"/>
              <a:gd name="T14" fmla="*/ 6350 w 673"/>
              <a:gd name="T15" fmla="*/ 925513 h 865"/>
              <a:gd name="T16" fmla="*/ 279400 w 673"/>
              <a:gd name="T17" fmla="*/ 884238 h 865"/>
              <a:gd name="T18" fmla="*/ 234950 w 673"/>
              <a:gd name="T19" fmla="*/ 1119188 h 865"/>
              <a:gd name="T20" fmla="*/ 381000 w 673"/>
              <a:gd name="T21" fmla="*/ 992188 h 865"/>
              <a:gd name="T22" fmla="*/ 419100 w 673"/>
              <a:gd name="T23" fmla="*/ 1371600 h 865"/>
              <a:gd name="T24" fmla="*/ 520700 w 673"/>
              <a:gd name="T25" fmla="*/ 947738 h 865"/>
              <a:gd name="T26" fmla="*/ 654050 w 673"/>
              <a:gd name="T27" fmla="*/ 1252538 h 865"/>
              <a:gd name="T28" fmla="*/ 692150 w 673"/>
              <a:gd name="T29" fmla="*/ 917575 h 865"/>
              <a:gd name="T30" fmla="*/ 896938 w 673"/>
              <a:gd name="T31" fmla="*/ 1149350 h 865"/>
              <a:gd name="T32" fmla="*/ 831850 w 673"/>
              <a:gd name="T33" fmla="*/ 822325 h 865"/>
              <a:gd name="T34" fmla="*/ 1066800 w 673"/>
              <a:gd name="T35" fmla="*/ 844550 h 865"/>
              <a:gd name="T36" fmla="*/ 869950 w 673"/>
              <a:gd name="T37" fmla="*/ 665163 h 865"/>
              <a:gd name="T38" fmla="*/ 1041400 w 673"/>
              <a:gd name="T39" fmla="*/ 515938 h 865"/>
              <a:gd name="T40" fmla="*/ 825500 w 673"/>
              <a:gd name="T41" fmla="*/ 465138 h 865"/>
              <a:gd name="T42" fmla="*/ 908050 w 673"/>
              <a:gd name="T43" fmla="*/ 282575 h 865"/>
              <a:gd name="T44" fmla="*/ 698500 w 673"/>
              <a:gd name="T45" fmla="*/ 338138 h 865"/>
              <a:gd name="T46" fmla="*/ 717550 w 673"/>
              <a:gd name="T47" fmla="*/ 0 h 865"/>
              <a:gd name="T48" fmla="*/ 533400 w 673"/>
              <a:gd name="T49" fmla="*/ 368300 h 86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73" h="865">
                <a:moveTo>
                  <a:pt x="336" y="232"/>
                </a:moveTo>
                <a:lnTo>
                  <a:pt x="260" y="92"/>
                </a:lnTo>
                <a:lnTo>
                  <a:pt x="227" y="253"/>
                </a:lnTo>
                <a:lnTo>
                  <a:pt x="12" y="92"/>
                </a:lnTo>
                <a:lnTo>
                  <a:pt x="144" y="305"/>
                </a:lnTo>
                <a:lnTo>
                  <a:pt x="0" y="345"/>
                </a:lnTo>
                <a:lnTo>
                  <a:pt x="116" y="471"/>
                </a:lnTo>
                <a:lnTo>
                  <a:pt x="4" y="583"/>
                </a:lnTo>
                <a:lnTo>
                  <a:pt x="176" y="557"/>
                </a:lnTo>
                <a:lnTo>
                  <a:pt x="148" y="705"/>
                </a:lnTo>
                <a:lnTo>
                  <a:pt x="240" y="625"/>
                </a:lnTo>
                <a:lnTo>
                  <a:pt x="264" y="864"/>
                </a:lnTo>
                <a:lnTo>
                  <a:pt x="328" y="597"/>
                </a:lnTo>
                <a:lnTo>
                  <a:pt x="412" y="789"/>
                </a:lnTo>
                <a:lnTo>
                  <a:pt x="436" y="578"/>
                </a:lnTo>
                <a:lnTo>
                  <a:pt x="565" y="724"/>
                </a:lnTo>
                <a:lnTo>
                  <a:pt x="524" y="518"/>
                </a:lnTo>
                <a:lnTo>
                  <a:pt x="672" y="532"/>
                </a:lnTo>
                <a:lnTo>
                  <a:pt x="548" y="419"/>
                </a:lnTo>
                <a:lnTo>
                  <a:pt x="656" y="325"/>
                </a:lnTo>
                <a:lnTo>
                  <a:pt x="520" y="293"/>
                </a:lnTo>
                <a:lnTo>
                  <a:pt x="572" y="178"/>
                </a:lnTo>
                <a:lnTo>
                  <a:pt x="440" y="213"/>
                </a:lnTo>
                <a:lnTo>
                  <a:pt x="452" y="0"/>
                </a:lnTo>
                <a:lnTo>
                  <a:pt x="336" y="232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1995147" y="6282160"/>
            <a:ext cx="6306214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s-MX" sz="280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Se necesita la estadística para distinguirlos</a:t>
            </a:r>
          </a:p>
        </p:txBody>
      </p:sp>
    </p:spTree>
    <p:extLst>
      <p:ext uri="{BB962C8B-B14F-4D97-AF65-F5344CB8AC3E}">
        <p14:creationId xmlns:p14="http://schemas.microsoft.com/office/powerpoint/2010/main" val="1511788568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  <p:bldP spid="4100" grpId="0" autoUpdateAnimBg="0"/>
      <p:bldP spid="4126" grpId="0" animBg="1"/>
      <p:bldP spid="412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>
                <a:latin typeface="Univers" pitchFamily="34" charset="0"/>
              </a:rPr>
              <a:t>HOJA DE VERIFICACIÓN</a:t>
            </a:r>
            <a:endParaRPr kumimoji="0" lang="es-MX" smtClean="0">
              <a:latin typeface="Univers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133600"/>
            <a:ext cx="7848872" cy="4114800"/>
          </a:xfrm>
        </p:spPr>
        <p:txBody>
          <a:bodyPr/>
          <a:lstStyle/>
          <a:p>
            <a:pPr algn="just"/>
            <a:r>
              <a:rPr kumimoji="0" lang="es-ES_tradnl" b="1" dirty="0" smtClean="0">
                <a:solidFill>
                  <a:schemeClr val="tx2">
                    <a:lumMod val="50000"/>
                  </a:schemeClr>
                </a:solidFill>
              </a:rPr>
              <a:t>Describir resultados de operación o de inspección</a:t>
            </a:r>
            <a:endParaRPr kumimoji="0" lang="es-ES_tradnl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kumimoji="0" lang="es-ES_tradnl" b="1" dirty="0" smtClean="0">
                <a:solidFill>
                  <a:schemeClr val="tx2">
                    <a:lumMod val="50000"/>
                  </a:schemeClr>
                </a:solidFill>
              </a:rPr>
              <a:t>Examinar artículos defectuosos (identificando razones, tipos de fallas, área de donde procede; etc.)</a:t>
            </a:r>
          </a:p>
          <a:p>
            <a:pPr algn="just"/>
            <a:r>
              <a:rPr kumimoji="0" lang="es-ES_tradnl" b="1" dirty="0" smtClean="0">
                <a:solidFill>
                  <a:schemeClr val="tx2">
                    <a:lumMod val="50000"/>
                  </a:schemeClr>
                </a:solidFill>
              </a:rPr>
              <a:t>Confirmar posibles causas de problemas de calidad</a:t>
            </a:r>
            <a:endParaRPr kumimoji="0" lang="es-ES_tradnl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kumimoji="0" lang="es-ES_tradnl" b="1" dirty="0" smtClean="0">
                <a:solidFill>
                  <a:schemeClr val="tx2">
                    <a:lumMod val="50000"/>
                  </a:schemeClr>
                </a:solidFill>
              </a:rPr>
              <a:t>Evaluar planes de mejora</a:t>
            </a:r>
            <a:endParaRPr lang="es-MX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2531" name="Picture 3" descr="C:\Documents and Settings\Laura Cortes Navarro\Configuración local\Archivos temporales de Internet\Content.IE5\1UOIOM4B\MC90024038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013176"/>
            <a:ext cx="1810512" cy="122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14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  <p:bldP spid="184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2195736" y="211853"/>
            <a:ext cx="4200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Tipo de quejas de un hospital</a:t>
            </a:r>
            <a:endParaRPr lang="es-ES_tradnl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467544" y="3505200"/>
            <a:ext cx="8238306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s-ES_tradnl" sz="2000" dirty="0">
                <a:solidFill>
                  <a:schemeClr val="accent1">
                    <a:lumMod val="50000"/>
                  </a:schemeClr>
                </a:solidFill>
              </a:rPr>
              <a:t>Para la elaboración de una hoja de Inspección se requiere lo siguiente: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192718"/>
              </p:ext>
            </p:extLst>
          </p:nvPr>
        </p:nvGraphicFramePr>
        <p:xfrm>
          <a:off x="685415" y="908720"/>
          <a:ext cx="7802563" cy="225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Hoja de cálculo" r:id="rId4" imgW="5362645" imgH="2200229" progId="Excel.Sheet.8">
                  <p:embed/>
                </p:oleObj>
              </mc:Choice>
              <mc:Fallback>
                <p:oleObj name="Hoja de cálculo" r:id="rId4" imgW="5362645" imgH="220022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415" y="908720"/>
                        <a:ext cx="7802563" cy="2252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467544" y="4038600"/>
            <a:ext cx="8238306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buFont typeface="+mj-lt"/>
              <a:buAutoNum type="arabicPeriod"/>
            </a:pP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Estar 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</a:rPr>
              <a:t>de acuerdo sobre qué evento está exactamente siendo observado.</a:t>
            </a:r>
          </a:p>
          <a:p>
            <a:pPr marL="342900" indent="-342900" algn="just" eaLnBrk="0" hangingPunct="0">
              <a:buFont typeface="+mj-lt"/>
              <a:buAutoNum type="arabicPeriod"/>
            </a:pP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Decidir 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</a:rPr>
              <a:t>el período de tiempo durante el cual serán recolectados los datos.</a:t>
            </a:r>
          </a:p>
          <a:p>
            <a:pPr marL="342900" indent="-342900" algn="just" eaLnBrk="0" hangingPunct="0">
              <a:buFont typeface="+mj-lt"/>
              <a:buAutoNum type="arabicPeriod"/>
            </a:pP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Diseñar 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</a:rPr>
              <a:t>una forma que sea clara</a:t>
            </a: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.  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</a:rPr>
              <a:t>Asegúrese de que todas las </a:t>
            </a: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columnas     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</a:rPr>
              <a:t>están claramente descritas y de que haya suficiente espacio para </a:t>
            </a: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registrar los 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</a:rPr>
              <a:t>datos.</a:t>
            </a:r>
          </a:p>
          <a:p>
            <a:pPr marL="342900" indent="-342900" algn="just" eaLnBrk="0" hangingPunct="0">
              <a:buFont typeface="+mj-lt"/>
              <a:buAutoNum type="arabicPeriod"/>
            </a:pP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Obtener 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</a:rPr>
              <a:t>los datos de una manera consistente y honesta. </a:t>
            </a: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 Asegúrese 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que     </a:t>
            </a:r>
            <a:r>
              <a:rPr lang="es-ES_tradnl" dirty="0">
                <a:solidFill>
                  <a:schemeClr val="accent1">
                    <a:lumMod val="75000"/>
                  </a:schemeClr>
                </a:solidFill>
              </a:rPr>
              <a:t>se ha dedicado el tiempo necesario para esta labor.</a:t>
            </a:r>
          </a:p>
        </p:txBody>
      </p:sp>
    </p:spTree>
    <p:extLst>
      <p:ext uri="{BB962C8B-B14F-4D97-AF65-F5344CB8AC3E}">
        <p14:creationId xmlns:p14="http://schemas.microsoft.com/office/powerpoint/2010/main" val="317867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513583"/>
              </p:ext>
            </p:extLst>
          </p:nvPr>
        </p:nvGraphicFramePr>
        <p:xfrm>
          <a:off x="107504" y="116632"/>
          <a:ext cx="8928992" cy="674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23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339552"/>
          </a:xfrm>
        </p:spPr>
        <p:txBody>
          <a:bodyPr/>
          <a:lstStyle/>
          <a:p>
            <a:r>
              <a:rPr lang="es-ES_tradnl" b="1" dirty="0">
                <a:solidFill>
                  <a:schemeClr val="accent1">
                    <a:lumMod val="50000"/>
                  </a:schemeClr>
                </a:solidFill>
                <a:latin typeface="Univers" pitchFamily="34" charset="0"/>
              </a:rPr>
              <a:t>DIAGRAMA DE PARETO</a:t>
            </a:r>
            <a:endParaRPr lang="es-MX" b="1" dirty="0">
              <a:solidFill>
                <a:schemeClr val="accent1">
                  <a:lumMod val="50000"/>
                </a:schemeClr>
              </a:solidFill>
              <a:latin typeface="Univers" pitchFamily="34" charset="0"/>
            </a:endParaRPr>
          </a:p>
        </p:txBody>
      </p:sp>
      <p:sp>
        <p:nvSpPr>
          <p:cNvPr id="39939" name="Rectangle 2051"/>
          <p:cNvSpPr>
            <a:spLocks noGrp="1" noChangeArrowheads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just"/>
            <a:r>
              <a:rPr lang="es-ES_tradnl" sz="3200" dirty="0">
                <a:solidFill>
                  <a:schemeClr val="accent1">
                    <a:lumMod val="75000"/>
                  </a:schemeClr>
                </a:solidFill>
              </a:rPr>
              <a:t>Ayuda a localizar el problema principal y su  causa más importante </a:t>
            </a:r>
          </a:p>
          <a:p>
            <a:pPr algn="just"/>
            <a:r>
              <a:rPr lang="es-ES_tradnl" sz="3200" dirty="0">
                <a:solidFill>
                  <a:schemeClr val="accent1">
                    <a:lumMod val="75000"/>
                  </a:schemeClr>
                </a:solidFill>
              </a:rPr>
              <a:t>Principio de Pareto:</a:t>
            </a:r>
          </a:p>
          <a:p>
            <a:pPr lvl="1" algn="just"/>
            <a:r>
              <a:rPr lang="es-ES_tradnl" sz="3200" dirty="0">
                <a:solidFill>
                  <a:schemeClr val="accent1">
                    <a:lumMod val="75000"/>
                  </a:schemeClr>
                </a:solidFill>
              </a:rPr>
              <a:t> Ley 80-20”</a:t>
            </a:r>
          </a:p>
          <a:p>
            <a:pPr lvl="1" algn="just"/>
            <a:r>
              <a:rPr lang="es-ES_tradnl" sz="3200" dirty="0">
                <a:solidFill>
                  <a:schemeClr val="accent1">
                    <a:lumMod val="75000"/>
                  </a:schemeClr>
                </a:solidFill>
              </a:rPr>
              <a:t> "Pocos vitales, muchos triviales" </a:t>
            </a:r>
            <a:endParaRPr lang="es-MX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7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742312"/>
              </p:ext>
            </p:extLst>
          </p:nvPr>
        </p:nvGraphicFramePr>
        <p:xfrm>
          <a:off x="323528" y="404660"/>
          <a:ext cx="8640960" cy="5738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0107"/>
                <a:gridCol w="738544"/>
                <a:gridCol w="1033961"/>
                <a:gridCol w="1515860"/>
                <a:gridCol w="1152128"/>
                <a:gridCol w="936104"/>
                <a:gridCol w="1152128"/>
                <a:gridCol w="1152128"/>
              </a:tblGrid>
              <a:tr h="57286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ES" sz="2400" u="none" strike="noStrike" dirty="0">
                          <a:effectLst/>
                        </a:rPr>
                        <a:t>Tabla de Pareto con Frecuencias Acumuladas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7286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Etiqueta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 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Puntaje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Puntaje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 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Porcentaje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246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de Clase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Rango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Recuento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Ponderación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Ponderado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 err="1">
                          <a:effectLst/>
                        </a:rPr>
                        <a:t>Acum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Porcentaje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 err="1">
                          <a:effectLst/>
                        </a:rPr>
                        <a:t>Acum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2867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P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40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40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40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40.82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40.82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2867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B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2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23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23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63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23.47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64.29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2867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C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3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13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13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76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13.27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77.55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2867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M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4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10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10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86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10.2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87.76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2867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S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5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8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8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94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8.16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95.92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2867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A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6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4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1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4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98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4.08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100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2867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u="none" strike="noStrike">
                          <a:effectLst/>
                        </a:rPr>
                        <a:t>Total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 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98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 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98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 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>
                          <a:effectLst/>
                        </a:rPr>
                        <a:t> </a:t>
                      </a:r>
                      <a:endParaRPr lang="es-MX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 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48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3668"/>
            <a:ext cx="8496944" cy="6289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21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2" name="Rectangle 4"/>
          <p:cNvSpPr>
            <a:spLocks noChangeArrowheads="1"/>
          </p:cNvSpPr>
          <p:nvPr/>
        </p:nvSpPr>
        <p:spPr bwMode="auto">
          <a:xfrm>
            <a:off x="250825" y="418981"/>
            <a:ext cx="864235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tabLst>
                <a:tab pos="-457200" algn="l"/>
              </a:tabLst>
            </a:pPr>
            <a:r>
              <a:rPr lang="es-ES" sz="2000" dirty="0">
                <a:solidFill>
                  <a:schemeClr val="accent1">
                    <a:lumMod val="50000"/>
                  </a:schemeClr>
                </a:solidFill>
              </a:rPr>
              <a:t>PROBLEMA</a:t>
            </a:r>
          </a:p>
          <a:p>
            <a:pPr algn="just">
              <a:tabLst>
                <a:tab pos="-457200" algn="l"/>
              </a:tabLst>
            </a:pPr>
            <a:r>
              <a:rPr lang="es-ES_tradnl" sz="2000" dirty="0">
                <a:solidFill>
                  <a:schemeClr val="accent1">
                    <a:lumMod val="50000"/>
                  </a:schemeClr>
                </a:solidFill>
              </a:rPr>
              <a:t>En una fábrica de ropa se registran los defectos en­contrados en las prendas de vestir cuando se hace la inspección final. Los registros de las últimas dos semanas se muestran a continuación.</a:t>
            </a:r>
          </a:p>
          <a:p>
            <a:pPr algn="just">
              <a:tabLst>
                <a:tab pos="-457200" algn="l"/>
              </a:tabLst>
            </a:pPr>
            <a:endParaRPr lang="es-ES_tradnl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63866" name="Group 6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096639"/>
              </p:ext>
            </p:extLst>
          </p:nvPr>
        </p:nvGraphicFramePr>
        <p:xfrm>
          <a:off x="179388" y="2276475"/>
          <a:ext cx="8782050" cy="2743200"/>
        </p:xfrm>
        <a:graphic>
          <a:graphicData uri="http://schemas.openxmlformats.org/drawingml/2006/table">
            <a:tbl>
              <a:tblPr/>
              <a:tblGrid>
                <a:gridCol w="1008062"/>
                <a:gridCol w="312738"/>
                <a:gridCol w="309562"/>
                <a:gridCol w="309563"/>
                <a:gridCol w="312737"/>
                <a:gridCol w="309563"/>
                <a:gridCol w="312737"/>
                <a:gridCol w="261938"/>
                <a:gridCol w="360362"/>
                <a:gridCol w="309563"/>
                <a:gridCol w="312737"/>
                <a:gridCol w="309563"/>
                <a:gridCol w="309562"/>
                <a:gridCol w="312738"/>
                <a:gridCol w="309562"/>
                <a:gridCol w="312738"/>
                <a:gridCol w="309562"/>
                <a:gridCol w="312738"/>
                <a:gridCol w="309562"/>
                <a:gridCol w="309563"/>
                <a:gridCol w="312737"/>
                <a:gridCol w="309563"/>
                <a:gridCol w="312737"/>
                <a:gridCol w="309563"/>
                <a:gridCol w="312737"/>
                <a:gridCol w="309563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TURNO1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TURNO2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TURNO3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es-ES_tradn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endParaRPr kumimoji="0" lang="es-ES_tradn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3859" name="Rectangle 691"/>
          <p:cNvSpPr>
            <a:spLocks noChangeArrowheads="1"/>
          </p:cNvSpPr>
          <p:nvPr/>
        </p:nvSpPr>
        <p:spPr bwMode="auto">
          <a:xfrm>
            <a:off x="0" y="4336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3862" name="Rectangle 694"/>
          <p:cNvSpPr>
            <a:spLocks noChangeArrowheads="1"/>
          </p:cNvSpPr>
          <p:nvPr/>
        </p:nvSpPr>
        <p:spPr bwMode="auto">
          <a:xfrm>
            <a:off x="754063" y="5144591"/>
            <a:ext cx="799440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-457200" algn="l"/>
              </a:tabLst>
            </a:pPr>
            <a:r>
              <a:rPr lang="es-ES_tradnl" sz="1800" dirty="0">
                <a:solidFill>
                  <a:schemeClr val="accent1">
                    <a:lumMod val="75000"/>
                  </a:schemeClr>
                </a:solidFill>
              </a:rPr>
              <a:t>C=COSTURA</a:t>
            </a:r>
            <a:r>
              <a:rPr lang="es-ES_tradnl" sz="1800" dirty="0" smtClean="0">
                <a:solidFill>
                  <a:schemeClr val="accent1">
                    <a:lumMod val="75000"/>
                  </a:schemeClr>
                </a:solidFill>
              </a:rPr>
              <a:t>,				 </a:t>
            </a:r>
            <a:r>
              <a:rPr lang="es-ES_tradnl" sz="1800" dirty="0">
                <a:solidFill>
                  <a:schemeClr val="accent1">
                    <a:lumMod val="75000"/>
                  </a:schemeClr>
                </a:solidFill>
              </a:rPr>
              <a:t>O=CORTE,</a:t>
            </a:r>
            <a:endParaRPr lang="es-ES" sz="1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tabLst>
                <a:tab pos="-457200" algn="l"/>
              </a:tabLst>
            </a:pPr>
            <a:r>
              <a:rPr lang="es-ES_tradnl" sz="1800" dirty="0">
                <a:solidFill>
                  <a:schemeClr val="accent1">
                    <a:lumMod val="75000"/>
                  </a:schemeClr>
                </a:solidFill>
              </a:rPr>
              <a:t>M=MONTAJE</a:t>
            </a:r>
            <a:r>
              <a:rPr lang="es-ES_tradnl" sz="1800" dirty="0" smtClean="0">
                <a:solidFill>
                  <a:schemeClr val="accent1">
                    <a:lumMod val="75000"/>
                  </a:schemeClr>
                </a:solidFill>
              </a:rPr>
              <a:t>,				 H=HILO,</a:t>
            </a:r>
            <a:endParaRPr lang="es-ES" sz="1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tabLst>
                <a:tab pos="-457200" algn="l"/>
              </a:tabLst>
            </a:pPr>
            <a:r>
              <a:rPr lang="es-ES_tradnl" sz="1800" dirty="0">
                <a:solidFill>
                  <a:schemeClr val="accent1">
                    <a:lumMod val="75000"/>
                  </a:schemeClr>
                </a:solidFill>
              </a:rPr>
              <a:t> T=TELA</a:t>
            </a:r>
            <a:r>
              <a:rPr lang="es-ES_tradnl" sz="1800" dirty="0" smtClean="0">
                <a:solidFill>
                  <a:schemeClr val="accent1">
                    <a:lumMod val="75000"/>
                  </a:schemeClr>
                </a:solidFill>
              </a:rPr>
              <a:t>.,</a:t>
            </a:r>
            <a:endParaRPr lang="es-ES_tradnl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81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9581" name="Group 2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570616"/>
              </p:ext>
            </p:extLst>
          </p:nvPr>
        </p:nvGraphicFramePr>
        <p:xfrm>
          <a:off x="179512" y="2060848"/>
          <a:ext cx="8713788" cy="3456383"/>
        </p:xfrm>
        <a:graphic>
          <a:graphicData uri="http://schemas.openxmlformats.org/drawingml/2006/table">
            <a:tbl>
              <a:tblPr/>
              <a:tblGrid>
                <a:gridCol w="1427163"/>
                <a:gridCol w="1430337"/>
                <a:gridCol w="1463675"/>
                <a:gridCol w="1463675"/>
                <a:gridCol w="1465263"/>
                <a:gridCol w="1463675"/>
              </a:tblGrid>
              <a:tr h="493769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MX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s-MX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Relative</a:t>
                      </a:r>
                      <a:endParaRPr kumimoji="0" lang="es-MX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Cumulative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Cum. Rel.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69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Frequency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Frequency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Frequency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Frequency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69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0.1818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0.1818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69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0.3333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0.5152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69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0.1212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0.6364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69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O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0.1818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0.8182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69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0.1818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es-MX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s-MX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Tabla de Frecuencias</a:t>
            </a:r>
            <a:endParaRPr lang="es-MX" sz="3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935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1531</TotalTime>
  <Words>552</Words>
  <Application>Microsoft Office PowerPoint</Application>
  <PresentationFormat>Presentación en pantalla (4:3)</PresentationFormat>
  <Paragraphs>328</Paragraphs>
  <Slides>11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Ejecutivo</vt:lpstr>
      <vt:lpstr>Hoja de cálculo</vt:lpstr>
      <vt:lpstr>Imagen</vt:lpstr>
      <vt:lpstr>HOJA DE VERIFICACIÓN (OBTENCIÓN DE DATOS)</vt:lpstr>
      <vt:lpstr>HOJA DE VERIFICACIÓN</vt:lpstr>
      <vt:lpstr>Presentación de PowerPoint</vt:lpstr>
      <vt:lpstr>Presentación de PowerPoint</vt:lpstr>
      <vt:lpstr>DIAGRAMA DE PARETO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ESTADÍSTICA EN LA TOMA DE DECISIONES</dc:title>
  <dc:creator>LAURA</dc:creator>
  <cp:lastModifiedBy>PORFIRIO</cp:lastModifiedBy>
  <cp:revision>91</cp:revision>
  <dcterms:created xsi:type="dcterms:W3CDTF">2012-03-13T02:06:35Z</dcterms:created>
  <dcterms:modified xsi:type="dcterms:W3CDTF">2012-04-15T15:31:21Z</dcterms:modified>
</cp:coreProperties>
</file>