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8" r:id="rId2"/>
    <p:sldId id="295" r:id="rId3"/>
    <p:sldId id="317" r:id="rId4"/>
    <p:sldId id="296" r:id="rId5"/>
    <p:sldId id="297" r:id="rId6"/>
    <p:sldId id="299" r:id="rId7"/>
    <p:sldId id="316" r:id="rId8"/>
    <p:sldId id="323" r:id="rId9"/>
    <p:sldId id="313" r:id="rId10"/>
    <p:sldId id="318" r:id="rId11"/>
    <p:sldId id="319" r:id="rId12"/>
    <p:sldId id="305" r:id="rId13"/>
    <p:sldId id="314" r:id="rId14"/>
    <p:sldId id="315" r:id="rId15"/>
    <p:sldId id="320" r:id="rId16"/>
    <p:sldId id="321" r:id="rId17"/>
    <p:sldId id="322" r:id="rId18"/>
  </p:sldIdLst>
  <p:sldSz cx="9144000" cy="6858000" type="screen4x3"/>
  <p:notesSz cx="6858000" cy="9144000"/>
  <p:custDataLst>
    <p:tags r:id="rId20"/>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16/07/2019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913C-CD56-4CD8-9167-77D4D5D9CF43}" type="slidenum">
              <a:rPr lang="es-MX"/>
              <a:pPr/>
              <a:t>2</a:t>
            </a:fld>
            <a:endParaRPr lang="es-MX"/>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3659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4</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20791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5</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6</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457557EB-B507-42EC-8202-A96869623EC4}" type="slidenum">
              <a:rPr lang="es-MX" smtClean="0"/>
              <a:t>7</a:t>
            </a:fld>
            <a:endParaRPr lang="es-MX"/>
          </a:p>
        </p:txBody>
      </p:sp>
    </p:spTree>
    <p:extLst>
      <p:ext uri="{BB962C8B-B14F-4D97-AF65-F5344CB8AC3E}">
        <p14:creationId xmlns:p14="http://schemas.microsoft.com/office/powerpoint/2010/main" val="783452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12</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15</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95791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16</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3557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16/07/2019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1016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16/07/2019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2450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16/07/2019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1141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16/07/2019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6668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16/07/2019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4703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16/07/2019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3736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16/07/2019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76740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16/07/2019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9024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16/07/2019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04528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16/07/2019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8101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16/07/2019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88192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16/07/2019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3110008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40.png"/><Relationship Id="rId1" Type="http://schemas.openxmlformats.org/officeDocument/2006/relationships/slideLayout" Target="../slideLayouts/slideLayout1.xml"/><Relationship Id="rId4" Type="http://schemas.openxmlformats.org/officeDocument/2006/relationships/image" Target="../media/image260.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0.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29.emf"/><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0.png"/><Relationship Id="rId5" Type="http://schemas.openxmlformats.org/officeDocument/2006/relationships/image" Target="../media/image140.png"/><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250.png"/><Relationship Id="rId7" Type="http://schemas.openxmlformats.org/officeDocument/2006/relationships/image" Target="../media/image35.png"/><Relationship Id="rId2" Type="http://schemas.openxmlformats.org/officeDocument/2006/relationships/image" Target="../media/image230.pn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221.png"/><Relationship Id="rId4" Type="http://schemas.openxmlformats.org/officeDocument/2006/relationships/image" Target="../media/image38.png"/></Relationships>
</file>

<file path=ppt/slides/_rels/slide14.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0.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52.png"/><Relationship Id="rId4" Type="http://schemas.openxmlformats.org/officeDocument/2006/relationships/image" Target="../media/image37.png"/><Relationship Id="rId9" Type="http://schemas.openxmlformats.org/officeDocument/2006/relationships/image" Target="../media/image42.png"/></Relationships>
</file>

<file path=ppt/slides/_rels/slide15.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3.png"/></Relationships>
</file>

<file path=ppt/slides/_rels/slide1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3.jp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emf"/><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27.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0.png"/><Relationship Id="rId2" Type="http://schemas.openxmlformats.org/officeDocument/2006/relationships/image" Target="../media/image160.png"/><Relationship Id="rId1" Type="http://schemas.openxmlformats.org/officeDocument/2006/relationships/slideLayout" Target="../slideLayouts/slideLayout7.xml"/><Relationship Id="rId6" Type="http://schemas.openxmlformats.org/officeDocument/2006/relationships/image" Target="../media/image200.png"/><Relationship Id="rId5" Type="http://schemas.openxmlformats.org/officeDocument/2006/relationships/image" Target="../media/image190.png"/><Relationship Id="rId4" Type="http://schemas.openxmlformats.org/officeDocument/2006/relationships/image" Target="../media/image1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3645166"/>
          </a:xfrm>
        </p:spPr>
        <p:txBody>
          <a:bodyPr>
            <a:normAutofit/>
          </a:bodyPr>
          <a:lstStyle/>
          <a:p>
            <a:pPr algn="ctr"/>
            <a:r>
              <a:rPr lang="es-MX" sz="6000" dirty="0">
                <a:solidFill>
                  <a:schemeClr val="accent1">
                    <a:lumMod val="50000"/>
                  </a:schemeClr>
                </a:solidFill>
              </a:rPr>
              <a:t>PRUEBA DE HIPOTESIS ESTADISTICA</a:t>
            </a:r>
          </a:p>
        </p:txBody>
      </p:sp>
      <p:sp>
        <p:nvSpPr>
          <p:cNvPr id="3" name="2 Subtítulo"/>
          <p:cNvSpPr>
            <a:spLocks noGrp="1"/>
          </p:cNvSpPr>
          <p:nvPr>
            <p:ph type="subTitle" idx="1"/>
          </p:nvPr>
        </p:nvSpPr>
        <p:spPr>
          <a:xfrm>
            <a:off x="3779912" y="4869160"/>
            <a:ext cx="5030376" cy="1152128"/>
          </a:xfrm>
        </p:spPr>
        <p:txBody>
          <a:bodyPr/>
          <a:lstStyle/>
          <a:p>
            <a:pPr algn="r"/>
            <a:r>
              <a:rPr lang="es-MX" dirty="0">
                <a:solidFill>
                  <a:schemeClr val="accent1">
                    <a:lumMod val="75000"/>
                  </a:schemeClr>
                </a:solidFill>
              </a:rPr>
              <a:t>Dr. Porfirio Gutiérrez González</a:t>
            </a:r>
          </a:p>
          <a:p>
            <a:pPr algn="r"/>
            <a:r>
              <a:rPr lang="es-MX" dirty="0">
                <a:solidFill>
                  <a:schemeClr val="accent1">
                    <a:lumMod val="75000"/>
                  </a:schemeClr>
                </a:solidFill>
              </a:rPr>
              <a:t>pgutierrezglez@gmail.com</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7544" y="404664"/>
            <a:ext cx="7787439" cy="523220"/>
          </a:xfrm>
          <a:prstGeom prst="rect">
            <a:avLst/>
          </a:prstGeom>
          <a:noFill/>
        </p:spPr>
        <p:txBody>
          <a:bodyPr wrap="square" rtlCol="0">
            <a:spAutoFit/>
          </a:bodyPr>
          <a:lstStyle/>
          <a:p>
            <a:pPr algn="ctr"/>
            <a:r>
              <a:rPr lang="es-MX" sz="2800" b="1" dirty="0">
                <a:solidFill>
                  <a:srgbClr val="002060"/>
                </a:solidFill>
              </a:rPr>
              <a:t>Distribución ji-cuadrada</a:t>
            </a:r>
          </a:p>
        </p:txBody>
      </p:sp>
      <mc:AlternateContent xmlns:mc="http://schemas.openxmlformats.org/markup-compatibility/2006" xmlns:a14="http://schemas.microsoft.com/office/drawing/2010/main">
        <mc:Choice Requires="a14">
          <p:sp>
            <p:nvSpPr>
              <p:cNvPr id="6" name="CuadroTexto 5"/>
              <p:cNvSpPr txBox="1"/>
              <p:nvPr/>
            </p:nvSpPr>
            <p:spPr>
              <a:xfrm>
                <a:off x="1475656" y="1196752"/>
                <a:ext cx="5604804" cy="13926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a:solidFill>
                            <a:srgbClr val="002060"/>
                          </a:solidFill>
                          <a:latin typeface="Cambria Math" panose="02040503050406030204" pitchFamily="18" charset="0"/>
                        </a:rPr>
                        <m:t>𝒇</m:t>
                      </m:r>
                      <m:d>
                        <m:dPr>
                          <m:ctrlPr>
                            <a:rPr lang="es-MX" sz="2400" b="1" i="1">
                              <a:solidFill>
                                <a:srgbClr val="002060"/>
                              </a:solidFill>
                              <a:latin typeface="Cambria Math" panose="02040503050406030204" pitchFamily="18" charset="0"/>
                            </a:rPr>
                          </m:ctrlPr>
                        </m:dPr>
                        <m:e>
                          <m:r>
                            <a:rPr lang="es-MX" sz="2400" b="1" i="1">
                              <a:solidFill>
                                <a:srgbClr val="002060"/>
                              </a:solidFill>
                              <a:latin typeface="Cambria Math" panose="02040503050406030204" pitchFamily="18" charset="0"/>
                            </a:rPr>
                            <m:t>𝒙</m:t>
                          </m:r>
                        </m:e>
                      </m:d>
                      <m:r>
                        <a:rPr lang="es-MX" sz="2400" b="1" i="1">
                          <a:solidFill>
                            <a:srgbClr val="002060"/>
                          </a:solidFill>
                          <a:latin typeface="Cambria Math" panose="02040503050406030204" pitchFamily="18" charset="0"/>
                        </a:rPr>
                        <m:t>=</m:t>
                      </m:r>
                      <m:d>
                        <m:dPr>
                          <m:begChr m:val="{"/>
                          <m:endChr m:val=""/>
                          <m:ctrlPr>
                            <a:rPr lang="es-MX" sz="2400" b="1" i="1">
                              <a:solidFill>
                                <a:srgbClr val="002060"/>
                              </a:solidFill>
                              <a:latin typeface="Cambria Math" panose="02040503050406030204" pitchFamily="18" charset="0"/>
                            </a:rPr>
                          </m:ctrlPr>
                        </m:dPr>
                        <m:e>
                          <m:eqArr>
                            <m:eqArrPr>
                              <m:ctrlPr>
                                <a:rPr lang="es-MX" sz="2400" b="1" i="1">
                                  <a:solidFill>
                                    <a:srgbClr val="002060"/>
                                  </a:solidFill>
                                  <a:latin typeface="Cambria Math" panose="02040503050406030204" pitchFamily="18" charset="0"/>
                                </a:rPr>
                              </m:ctrlPr>
                            </m:eqArrPr>
                            <m:e>
                              <m:f>
                                <m:fPr>
                                  <m:ctrlPr>
                                    <a:rPr lang="es-MX" sz="2400" b="1" i="1">
                                      <a:solidFill>
                                        <a:srgbClr val="002060"/>
                                      </a:solidFill>
                                      <a:latin typeface="Cambria Math" panose="02040503050406030204" pitchFamily="18" charset="0"/>
                                    </a:rPr>
                                  </m:ctrlPr>
                                </m:fPr>
                                <m:num>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𝒙</m:t>
                                      </m:r>
                                    </m:e>
                                    <m:sup>
                                      <m:d>
                                        <m:dPr>
                                          <m:ctrlPr>
                                            <a:rPr lang="es-MX" sz="2400" b="1" i="1">
                                              <a:solidFill>
                                                <a:srgbClr val="002060"/>
                                              </a:solidFill>
                                              <a:latin typeface="Cambria Math" panose="02040503050406030204" pitchFamily="18" charset="0"/>
                                            </a:rPr>
                                          </m:ctrlPr>
                                        </m:dPr>
                                        <m:e>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e>
                                      </m:d>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sup>
                                  </m:sSup>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𝒆</m:t>
                                      </m:r>
                                    </m:e>
                                    <m:sup>
                                      <m:r>
                                        <a:rPr lang="es-MX" sz="2400" b="1" i="1">
                                          <a:solidFill>
                                            <a:srgbClr val="002060"/>
                                          </a:solidFill>
                                          <a:latin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𝒙</m:t>
                                          </m:r>
                                        </m:num>
                                        <m:den>
                                          <m:r>
                                            <a:rPr lang="es-MX" sz="2400" b="1" i="1">
                                              <a:solidFill>
                                                <a:srgbClr val="002060"/>
                                              </a:solidFill>
                                              <a:latin typeface="Cambria Math" panose="02040503050406030204" pitchFamily="18" charset="0"/>
                                            </a:rPr>
                                            <m:t>𝟐</m:t>
                                          </m:r>
                                        </m:den>
                                      </m:f>
                                    </m:sup>
                                  </m:sSup>
                                </m:num>
                                <m:den>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𝟐</m:t>
                                      </m:r>
                                    </m:e>
                                    <m:sup>
                                      <m:r>
                                        <a:rPr lang="es-MX" sz="2400" b="1" i="1">
                                          <a:solidFill>
                                            <a:srgbClr val="002060"/>
                                          </a:solidFill>
                                          <a:latin typeface="Cambria Math" panose="02040503050406030204" pitchFamily="18" charset="0"/>
                                          <a:ea typeface="Cambria Math" panose="02040503050406030204" pitchFamily="18" charset="0"/>
                                        </a:rPr>
                                        <m:t>𝜶</m:t>
                                      </m:r>
                                    </m:sup>
                                  </m:sSup>
                                  <m:r>
                                    <a:rPr lang="el-GR" sz="2400" b="1" i="1">
                                      <a:solidFill>
                                        <a:srgbClr val="002060"/>
                                      </a:solidFill>
                                      <a:latin typeface="Cambria Math" panose="02040503050406030204" pitchFamily="18" charset="0"/>
                                      <a:ea typeface="Cambria Math" panose="02040503050406030204" pitchFamily="18" charset="0"/>
                                    </a:rPr>
                                    <m:t>𝜞</m:t>
                                  </m:r>
                                  <m:r>
                                    <a:rPr lang="es-MX" sz="2400" b="1" i="1">
                                      <a:solidFill>
                                        <a:srgbClr val="002060"/>
                                      </a:solidFill>
                                      <a:latin typeface="Cambria Math" panose="02040503050406030204" pitchFamily="18" charset="0"/>
                                      <a:ea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r>
                                    <a:rPr lang="es-MX" sz="2400" b="1" i="1">
                                      <a:solidFill>
                                        <a:srgbClr val="002060"/>
                                      </a:solidFill>
                                      <a:latin typeface="Cambria Math" panose="02040503050406030204" pitchFamily="18" charset="0"/>
                                      <a:ea typeface="Cambria Math" panose="02040503050406030204" pitchFamily="18" charset="0"/>
                                    </a:rPr>
                                    <m:t>)</m:t>
                                  </m:r>
                                </m:den>
                              </m:f>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rPr>
                                <m:t>𝒙</m:t>
                              </m:r>
                              <m:r>
                                <a:rPr lang="es-MX" sz="2400" b="1" i="1">
                                  <a:solidFill>
                                    <a:srgbClr val="002060"/>
                                  </a:solidFill>
                                  <a:latin typeface="Cambria Math" panose="02040503050406030204" pitchFamily="18" charset="0"/>
                                </a:rPr>
                                <m:t>&lt;∞</m:t>
                              </m:r>
                            </m:e>
                            <m:e>
                              <m:r>
                                <a:rPr lang="es-MX" sz="2400" b="1" i="1">
                                  <a:solidFill>
                                    <a:srgbClr val="002060"/>
                                  </a:solidFill>
                                  <a:latin typeface="Cambria Math" panose="02040503050406030204" pitchFamily="18" charset="0"/>
                                </a:rPr>
                                <m:t>&amp;</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𝒆𝒏</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𝒄𝒖𝒂𝒍𝒒𝒖𝒊𝒆𝒓</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𝒐𝒕𝒓𝒐</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𝒄𝒂𝒔𝒐</m:t>
                              </m:r>
                            </m:e>
                          </m:eqArr>
                        </m:e>
                      </m:d>
                    </m:oMath>
                  </m:oMathPara>
                </a14:m>
                <a:endParaRPr lang="es-MX" sz="2400" b="1" dirty="0">
                  <a:solidFill>
                    <a:srgbClr val="002060"/>
                  </a:solidFill>
                </a:endParaRPr>
              </a:p>
            </p:txBody>
          </p:sp>
        </mc:Choice>
        <mc:Fallback xmlns="">
          <p:sp>
            <p:nvSpPr>
              <p:cNvPr id="6" name="CuadroTexto 5"/>
              <p:cNvSpPr txBox="1">
                <a:spLocks noRot="1" noChangeAspect="1" noMove="1" noResize="1" noEditPoints="1" noAdjustHandles="1" noChangeArrowheads="1" noChangeShapeType="1" noTextEdit="1"/>
              </p:cNvSpPr>
              <p:nvPr/>
            </p:nvSpPr>
            <p:spPr>
              <a:xfrm>
                <a:off x="1475656" y="1196752"/>
                <a:ext cx="5604804" cy="1392689"/>
              </a:xfrm>
              <a:prstGeom prst="rect">
                <a:avLst/>
              </a:prstGeom>
              <a:blipFill>
                <a:blip r:embed="rId2"/>
                <a:stretch>
                  <a:fillRect/>
                </a:stretch>
              </a:blipFill>
            </p:spPr>
            <p:txBody>
              <a:bodyPr/>
              <a:lstStyle/>
              <a:p>
                <a:r>
                  <a:rPr lang="es-MX">
                    <a:noFill/>
                  </a:rPr>
                  <a:t> </a:t>
                </a:r>
              </a:p>
            </p:txBody>
          </p:sp>
        </mc:Fallback>
      </mc:AlternateContent>
      <p:pic>
        <p:nvPicPr>
          <p:cNvPr id="8" name="Imagen 7"/>
          <p:cNvPicPr>
            <a:picLocks noChangeAspect="1"/>
          </p:cNvPicPr>
          <p:nvPr/>
        </p:nvPicPr>
        <p:blipFill>
          <a:blip r:embed="rId3"/>
          <a:stretch>
            <a:fillRect/>
          </a:stretch>
        </p:blipFill>
        <p:spPr>
          <a:xfrm>
            <a:off x="3713827" y="2858309"/>
            <a:ext cx="4556146" cy="3061415"/>
          </a:xfrm>
          <a:prstGeom prst="rect">
            <a:avLst/>
          </a:prstGeom>
        </p:spPr>
      </p:pic>
      <mc:AlternateContent xmlns:mc="http://schemas.openxmlformats.org/markup-compatibility/2006" xmlns:a14="http://schemas.microsoft.com/office/drawing/2010/main">
        <mc:Choice Requires="a14">
          <p:sp>
            <p:nvSpPr>
              <p:cNvPr id="4" name="Rectángulo 3"/>
              <p:cNvSpPr/>
              <p:nvPr/>
            </p:nvSpPr>
            <p:spPr>
              <a:xfrm>
                <a:off x="1187624" y="3861048"/>
                <a:ext cx="1821011" cy="778996"/>
              </a:xfrm>
              <a:prstGeom prst="rect">
                <a:avLst/>
              </a:prstGeom>
            </p:spPr>
            <p:txBody>
              <a:bodyPr wrap="none">
                <a:spAutoFit/>
              </a:bodyPr>
              <a:lstStyle/>
              <a:p>
                <a14:m>
                  <m:oMath xmlns:m="http://schemas.openxmlformats.org/officeDocument/2006/math">
                    <m:sSup>
                      <m:sSupPr>
                        <m:ctrlPr>
                          <a:rPr lang="es-MX" sz="2800" b="1" i="1">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1187624" y="3861048"/>
                <a:ext cx="1821011" cy="778996"/>
              </a:xfrm>
              <a:prstGeom prst="rect">
                <a:avLst/>
              </a:prstGeom>
              <a:blipFill>
                <a:blip r:embed="rId4"/>
                <a:stretch>
                  <a:fillRect b="-8594"/>
                </a:stretch>
              </a:blipFill>
            </p:spPr>
            <p:txBody>
              <a:bodyPr/>
              <a:lstStyle/>
              <a:p>
                <a:r>
                  <a:rPr lang="es-MX">
                    <a:noFill/>
                  </a:rPr>
                  <a:t> </a:t>
                </a:r>
              </a:p>
            </p:txBody>
          </p:sp>
        </mc:Fallback>
      </mc:AlternateContent>
    </p:spTree>
    <p:extLst>
      <p:ext uri="{BB962C8B-B14F-4D97-AF65-F5344CB8AC3E}">
        <p14:creationId xmlns:p14="http://schemas.microsoft.com/office/powerpoint/2010/main" val="289787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442160" y="476672"/>
                <a:ext cx="8274719" cy="1217000"/>
              </a:xfrm>
              <a:prstGeom prst="rect">
                <a:avLst/>
              </a:prstGeom>
              <a:noFill/>
            </p:spPr>
            <p:txBody>
              <a:bodyPr wrap="square" rtlCol="0">
                <a:spAutoFit/>
              </a:bodyPr>
              <a:lstStyle/>
              <a:p>
                <a:r>
                  <a:rPr lang="es-MX" sz="2400" b="1" dirty="0"/>
                  <a:t>Si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rPr>
                          <m:t>𝑺</m:t>
                        </m:r>
                      </m:e>
                      <m:sup>
                        <m:r>
                          <a:rPr lang="es-MX" sz="2400" b="1" i="1">
                            <a:latin typeface="Cambria Math" panose="02040503050406030204" pitchFamily="18" charset="0"/>
                          </a:rPr>
                          <m:t>𝟐</m:t>
                        </m:r>
                      </m:sup>
                    </m:sSup>
                  </m:oMath>
                </a14:m>
                <a:r>
                  <a:rPr lang="es-MX" sz="2400" b="1" dirty="0"/>
                  <a:t> es la varianza de una muestra aleatoria  de tamaño n tomada de una población normal que tiene la varianza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ea typeface="Cambria Math" panose="02040503050406030204" pitchFamily="18" charset="0"/>
                          </a:rPr>
                          <m:t>𝝈</m:t>
                        </m:r>
                      </m:e>
                      <m:sup>
                        <m:r>
                          <a:rPr lang="es-MX" sz="2400" b="1" i="1">
                            <a:latin typeface="Cambria Math" panose="02040503050406030204" pitchFamily="18" charset="0"/>
                          </a:rPr>
                          <m:t>𝟐</m:t>
                        </m:r>
                      </m:sup>
                    </m:sSup>
                  </m:oMath>
                </a14:m>
                <a:r>
                  <a:rPr lang="es-MX" sz="2400" b="1" dirty="0"/>
                  <a:t>, entonces el estadístico </a:t>
                </a:r>
              </a:p>
            </p:txBody>
          </p:sp>
        </mc:Choice>
        <mc:Fallback xmlns="">
          <p:sp>
            <p:nvSpPr>
              <p:cNvPr id="2" name="CuadroTexto 1"/>
              <p:cNvSpPr txBox="1">
                <a:spLocks noRot="1" noChangeAspect="1" noMove="1" noResize="1" noEditPoints="1" noAdjustHandles="1" noChangeArrowheads="1" noChangeShapeType="1" noTextEdit="1"/>
              </p:cNvSpPr>
              <p:nvPr/>
            </p:nvSpPr>
            <p:spPr>
              <a:xfrm>
                <a:off x="442160" y="476672"/>
                <a:ext cx="8274719" cy="1217000"/>
              </a:xfrm>
              <a:prstGeom prst="rect">
                <a:avLst/>
              </a:prstGeom>
              <a:blipFill>
                <a:blip r:embed="rId2"/>
                <a:stretch>
                  <a:fillRect l="-1179" t="-3000" b="-105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823730" y="2062479"/>
                <a:ext cx="1636345" cy="686663"/>
              </a:xfrm>
              <a:prstGeom prst="rect">
                <a:avLst/>
              </a:prstGeom>
              <a:noFill/>
            </p:spPr>
            <p:txBody>
              <a:bodyPr wrap="none" lIns="0" tIns="0" rIns="0" bIns="0" rtlCol="0">
                <a:spAutoFit/>
              </a:bodyPr>
              <a:lstStyle/>
              <a:p>
                <a14:m>
                  <m:oMath xmlns:m="http://schemas.openxmlformats.org/officeDocument/2006/math">
                    <m:sSup>
                      <m:sSupPr>
                        <m:ctrlPr>
                          <a:rPr lang="es-MX" sz="2800" b="1" i="1" smtClean="0">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3823730" y="2062479"/>
                <a:ext cx="1636345" cy="686663"/>
              </a:xfrm>
              <a:prstGeom prst="rect">
                <a:avLst/>
              </a:prstGeom>
              <a:blipFill>
                <a:blip r:embed="rId3"/>
                <a:stretch>
                  <a:fillRect l="-743" b="-1681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323528" y="3048293"/>
                <a:ext cx="8202529" cy="830997"/>
              </a:xfrm>
              <a:prstGeom prst="rect">
                <a:avLst/>
              </a:prstGeom>
              <a:noFill/>
            </p:spPr>
            <p:txBody>
              <a:bodyPr wrap="square" rtlCol="0">
                <a:spAutoFit/>
              </a:bodyPr>
              <a:lstStyle/>
              <a:p>
                <a:r>
                  <a:rPr lang="es-MX" sz="2400" b="1" dirty="0">
                    <a:solidFill>
                      <a:srgbClr val="002060"/>
                    </a:solidFill>
                  </a:rPr>
                  <a:t>Tiene una distribución ji-cuadrada con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𝝂</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𝒏</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oMath>
                </a14:m>
                <a:r>
                  <a:rPr lang="es-MX" sz="2400" b="1" dirty="0">
                    <a:solidFill>
                      <a:srgbClr val="002060"/>
                    </a:solidFill>
                  </a:rPr>
                  <a:t> grados de libertad</a:t>
                </a:r>
              </a:p>
            </p:txBody>
          </p:sp>
        </mc:Choice>
        <mc:Fallback xmlns="">
          <p:sp>
            <p:nvSpPr>
              <p:cNvPr id="4" name="CuadroTexto 3"/>
              <p:cNvSpPr txBox="1">
                <a:spLocks noRot="1" noChangeAspect="1" noMove="1" noResize="1" noEditPoints="1" noAdjustHandles="1" noChangeArrowheads="1" noChangeShapeType="1" noTextEdit="1"/>
              </p:cNvSpPr>
              <p:nvPr/>
            </p:nvSpPr>
            <p:spPr>
              <a:xfrm>
                <a:off x="323528" y="3048293"/>
                <a:ext cx="8202529" cy="830997"/>
              </a:xfrm>
              <a:prstGeom prst="rect">
                <a:avLst/>
              </a:prstGeom>
              <a:blipFill>
                <a:blip r:embed="rId4"/>
                <a:stretch>
                  <a:fillRect l="-1114" t="-5882" b="-16176"/>
                </a:stretch>
              </a:blipFill>
            </p:spPr>
            <p:txBody>
              <a:bodyPr/>
              <a:lstStyle/>
              <a:p>
                <a:r>
                  <a:rPr lang="es-MX">
                    <a:noFill/>
                  </a:rPr>
                  <a:t> </a:t>
                </a:r>
              </a:p>
            </p:txBody>
          </p:sp>
        </mc:Fallback>
      </mc:AlternateContent>
      <p:pic>
        <p:nvPicPr>
          <p:cNvPr id="5" name="Imagen 4"/>
          <p:cNvPicPr>
            <a:picLocks noChangeAspect="1"/>
          </p:cNvPicPr>
          <p:nvPr/>
        </p:nvPicPr>
        <p:blipFill>
          <a:blip r:embed="rId5"/>
          <a:stretch>
            <a:fillRect/>
          </a:stretch>
        </p:blipFill>
        <p:spPr>
          <a:xfrm>
            <a:off x="2050545" y="3669061"/>
            <a:ext cx="4516842" cy="2146957"/>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875614" y="5816018"/>
                <a:ext cx="7098355" cy="470000"/>
              </a:xfrm>
              <a:prstGeom prst="rect">
                <a:avLst/>
              </a:prstGeom>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6" name="Rectángulo 5"/>
              <p:cNvSpPr>
                <a:spLocks noRot="1" noChangeAspect="1" noMove="1" noResize="1" noEditPoints="1" noAdjustHandles="1" noChangeArrowheads="1" noChangeShapeType="1" noTextEdit="1"/>
              </p:cNvSpPr>
              <p:nvPr/>
            </p:nvSpPr>
            <p:spPr>
              <a:xfrm>
                <a:off x="875614" y="5816018"/>
                <a:ext cx="7098355" cy="470000"/>
              </a:xfrm>
              <a:prstGeom prst="rect">
                <a:avLst/>
              </a:prstGeom>
              <a:blipFill>
                <a:blip r:embed="rId6"/>
                <a:stretch>
                  <a:fillRect l="-1375" t="-10390" b="-29870"/>
                </a:stretch>
              </a:blipFill>
            </p:spPr>
            <p:txBody>
              <a:bodyPr/>
              <a:lstStyle/>
              <a:p>
                <a:r>
                  <a:rPr lang="es-MX">
                    <a:noFill/>
                  </a:rPr>
                  <a:t> </a:t>
                </a:r>
              </a:p>
            </p:txBody>
          </p:sp>
        </mc:Fallback>
      </mc:AlternateContent>
    </p:spTree>
    <p:extLst>
      <p:ext uri="{BB962C8B-B14F-4D97-AF65-F5344CB8AC3E}">
        <p14:creationId xmlns:p14="http://schemas.microsoft.com/office/powerpoint/2010/main" val="349702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rPr>
              <a:t>PRUEBA DE HIPOTESIS PARA UN VALOR DE UNA DESVIACION ESTANDAR POBLACIONAL</a:t>
            </a:r>
          </a:p>
        </p:txBody>
      </p:sp>
      <mc:AlternateContent xmlns:mc="http://schemas.openxmlformats.org/markup-compatibility/2006" xmlns:a14="http://schemas.microsoft.com/office/drawing/2010/main">
        <mc:Choice Requires="a14">
          <p:sp>
            <p:nvSpPr>
              <p:cNvPr id="96262" name="Text Box 6"/>
              <p:cNvSpPr txBox="1">
                <a:spLocks noChangeArrowheads="1"/>
              </p:cNvSpPr>
              <p:nvPr/>
            </p:nvSpPr>
            <p:spPr bwMode="auto">
              <a:xfrm>
                <a:off x="611560" y="4699887"/>
                <a:ext cx="8065020" cy="4700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96262" name="Text Box 6"/>
              <p:cNvSpPr txBox="1">
                <a:spLocks noRot="1" noChangeAspect="1" noMove="1" noResize="1" noEditPoints="1" noAdjustHandles="1" noChangeArrowheads="1" noChangeShapeType="1" noTextEdit="1"/>
              </p:cNvSpPr>
              <p:nvPr/>
            </p:nvSpPr>
            <p:spPr bwMode="auto">
              <a:xfrm>
                <a:off x="611560" y="4699887"/>
                <a:ext cx="8065020" cy="470000"/>
              </a:xfrm>
              <a:prstGeom prst="rect">
                <a:avLst/>
              </a:prstGeom>
              <a:blipFill>
                <a:blip r:embed="rId3"/>
                <a:stretch>
                  <a:fillRect l="-1134" t="-10390" b="-298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611560" y="3717420"/>
                <a:ext cx="1120788"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𝜶</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𝟎𝟓</m:t>
                      </m:r>
                    </m:oMath>
                  </m:oMathPara>
                </a14:m>
                <a:endParaRPr lang="es-MX" sz="20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611560" y="3717420"/>
                <a:ext cx="1120788" cy="307777"/>
              </a:xfrm>
              <a:prstGeom prst="rect">
                <a:avLst/>
              </a:prstGeom>
              <a:blipFill>
                <a:blip r:embed="rId4"/>
                <a:stretch>
                  <a:fillRect l="-2717" r="-4891"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p:cNvSpPr/>
              <p:nvPr/>
            </p:nvSpPr>
            <p:spPr>
              <a:xfrm>
                <a:off x="3203848" y="2780928"/>
                <a:ext cx="2245589" cy="937564"/>
              </a:xfrm>
              <a:prstGeom prst="rect">
                <a:avLst/>
              </a:prstGeom>
            </p:spPr>
            <p:txBody>
              <a:bodyPr wrap="square">
                <a:spAutoFit/>
              </a:bodyPr>
              <a:lstStyle/>
              <a:p>
                <a14:m>
                  <m:oMath xmlns:m="http://schemas.openxmlformats.org/officeDocument/2006/math">
                    <m:sSup>
                      <m:sSupPr>
                        <m:ctrlPr>
                          <a:rPr lang="es-MX" sz="3200" b="1" i="1">
                            <a:solidFill>
                              <a:srgbClr val="002060"/>
                            </a:solidFill>
                            <a:latin typeface="Cambria Math" panose="02040503050406030204" pitchFamily="18" charset="0"/>
                          </a:rPr>
                        </m:ctrlPr>
                      </m:sSupPr>
                      <m:e>
                        <m:r>
                          <a:rPr lang="es-MX" sz="3200" b="1" i="1">
                            <a:solidFill>
                              <a:srgbClr val="002060"/>
                            </a:solidFill>
                            <a:latin typeface="Cambria Math" panose="02040503050406030204" pitchFamily="18" charset="0"/>
                            <a:ea typeface="Cambria Math" panose="02040503050406030204" pitchFamily="18" charset="0"/>
                          </a:rPr>
                          <m:t>𝝌</m:t>
                        </m:r>
                      </m:e>
                      <m:sup>
                        <m:r>
                          <a:rPr lang="es-MX" sz="3200" b="1" i="1">
                            <a:solidFill>
                              <a:srgbClr val="002060"/>
                            </a:solidFill>
                            <a:latin typeface="Cambria Math" panose="02040503050406030204" pitchFamily="18" charset="0"/>
                          </a:rPr>
                          <m:t>𝟐</m:t>
                        </m:r>
                      </m:sup>
                    </m:sSup>
                  </m:oMath>
                </a14:m>
                <a:r>
                  <a:rPr lang="es-MX" sz="32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3200" b="1" i="1" dirty="0">
                            <a:solidFill>
                              <a:srgbClr val="002060"/>
                            </a:solidFill>
                            <a:latin typeface="Cambria Math" panose="02040503050406030204" pitchFamily="18" charset="0"/>
                          </a:rPr>
                        </m:ctrlPr>
                      </m:fPr>
                      <m:num>
                        <m:d>
                          <m:dPr>
                            <m:ctrlPr>
                              <a:rPr lang="es-MX" sz="3200" b="1" i="1" dirty="0">
                                <a:solidFill>
                                  <a:srgbClr val="002060"/>
                                </a:solidFill>
                                <a:latin typeface="Cambria Math" panose="02040503050406030204" pitchFamily="18" charset="0"/>
                              </a:rPr>
                            </m:ctrlPr>
                          </m:dPr>
                          <m:e>
                            <m:r>
                              <a:rPr lang="es-MX" sz="3200" b="1" i="1" dirty="0">
                                <a:solidFill>
                                  <a:srgbClr val="002060"/>
                                </a:solidFill>
                                <a:latin typeface="Cambria Math" panose="02040503050406030204" pitchFamily="18" charset="0"/>
                              </a:rPr>
                              <m:t>𝒏</m:t>
                            </m:r>
                            <m:r>
                              <a:rPr lang="es-MX" sz="3200" b="1" i="1" dirty="0">
                                <a:solidFill>
                                  <a:srgbClr val="002060"/>
                                </a:solidFill>
                                <a:latin typeface="Cambria Math" panose="02040503050406030204" pitchFamily="18" charset="0"/>
                              </a:rPr>
                              <m:t>−</m:t>
                            </m:r>
                            <m:r>
                              <a:rPr lang="es-MX" sz="3200" b="1" i="1" dirty="0">
                                <a:solidFill>
                                  <a:srgbClr val="002060"/>
                                </a:solidFill>
                                <a:latin typeface="Cambria Math" panose="02040503050406030204" pitchFamily="18" charset="0"/>
                              </a:rPr>
                              <m:t>𝟏</m:t>
                            </m:r>
                          </m:e>
                        </m:d>
                        <m:sSup>
                          <m:sSupPr>
                            <m:ctrlPr>
                              <a:rPr lang="es-MX" sz="3200" b="1" i="1" dirty="0">
                                <a:solidFill>
                                  <a:srgbClr val="002060"/>
                                </a:solidFill>
                                <a:latin typeface="Cambria Math" panose="02040503050406030204" pitchFamily="18" charset="0"/>
                              </a:rPr>
                            </m:ctrlPr>
                          </m:sSupPr>
                          <m:e>
                            <m:r>
                              <a:rPr lang="es-MX" sz="3200" b="1" i="1" dirty="0">
                                <a:solidFill>
                                  <a:srgbClr val="002060"/>
                                </a:solidFill>
                                <a:latin typeface="Cambria Math" panose="02040503050406030204" pitchFamily="18" charset="0"/>
                              </a:rPr>
                              <m:t>𝑺</m:t>
                            </m:r>
                          </m:e>
                          <m:sup>
                            <m:r>
                              <a:rPr lang="es-MX" sz="3200" b="1" i="1" dirty="0">
                                <a:solidFill>
                                  <a:srgbClr val="002060"/>
                                </a:solidFill>
                                <a:latin typeface="Cambria Math" panose="02040503050406030204" pitchFamily="18" charset="0"/>
                              </a:rPr>
                              <m:t>𝟐</m:t>
                            </m:r>
                          </m:sup>
                        </m:sSup>
                      </m:num>
                      <m:den>
                        <m:sSup>
                          <m:sSupPr>
                            <m:ctrlPr>
                              <a:rPr lang="es-MX" sz="3200" b="1" i="1" dirty="0">
                                <a:solidFill>
                                  <a:srgbClr val="002060"/>
                                </a:solidFill>
                                <a:latin typeface="Cambria Math" panose="02040503050406030204" pitchFamily="18" charset="0"/>
                              </a:rPr>
                            </m:ctrlPr>
                          </m:sSupPr>
                          <m:e>
                            <m:sSub>
                              <m:sSubPr>
                                <m:ctrlPr>
                                  <a:rPr lang="es-MX" sz="3200" b="1" i="1">
                                    <a:solidFill>
                                      <a:srgbClr val="002060"/>
                                    </a:solidFill>
                                    <a:latin typeface="Cambria Math" panose="02040503050406030204" pitchFamily="18" charset="0"/>
                                    <a:ea typeface="Cambria Math" panose="02040503050406030204" pitchFamily="18" charset="0"/>
                                  </a:rPr>
                                </m:ctrlPr>
                              </m:sSubPr>
                              <m:e>
                                <m:r>
                                  <a:rPr lang="es-MX" sz="3200" b="1" i="1">
                                    <a:solidFill>
                                      <a:srgbClr val="002060"/>
                                    </a:solidFill>
                                    <a:latin typeface="Cambria Math" panose="02040503050406030204" pitchFamily="18" charset="0"/>
                                    <a:ea typeface="Cambria Math" panose="02040503050406030204" pitchFamily="18" charset="0"/>
                                  </a:rPr>
                                  <m:t>𝝈</m:t>
                                </m:r>
                              </m:e>
                              <m:sub>
                                <m:r>
                                  <a:rPr lang="es-MX" sz="3200" b="1" i="1">
                                    <a:solidFill>
                                      <a:srgbClr val="002060"/>
                                    </a:solidFill>
                                    <a:latin typeface="Cambria Math" panose="02040503050406030204" pitchFamily="18" charset="0"/>
                                    <a:ea typeface="Cambria Math" panose="02040503050406030204" pitchFamily="18" charset="0"/>
                                  </a:rPr>
                                  <m:t>𝟎</m:t>
                                </m:r>
                              </m:sub>
                            </m:sSub>
                          </m:e>
                          <m:sup>
                            <m:r>
                              <a:rPr lang="es-MX" sz="3200" b="1" i="1" dirty="0">
                                <a:solidFill>
                                  <a:srgbClr val="002060"/>
                                </a:solidFill>
                                <a:latin typeface="Cambria Math" panose="02040503050406030204" pitchFamily="18" charset="0"/>
                              </a:rPr>
                              <m:t>𝟐</m:t>
                            </m:r>
                          </m:sup>
                        </m:sSup>
                      </m:den>
                    </m:f>
                  </m:oMath>
                </a14:m>
                <a:endParaRPr lang="es-MX" sz="3200" dirty="0"/>
              </a:p>
            </p:txBody>
          </p:sp>
        </mc:Choice>
        <mc:Fallback xmlns="">
          <p:sp>
            <p:nvSpPr>
              <p:cNvPr id="2" name="Rectángulo 1"/>
              <p:cNvSpPr>
                <a:spLocks noRot="1" noChangeAspect="1" noMove="1" noResize="1" noEditPoints="1" noAdjustHandles="1" noChangeArrowheads="1" noChangeShapeType="1" noTextEdit="1"/>
              </p:cNvSpPr>
              <p:nvPr/>
            </p:nvSpPr>
            <p:spPr>
              <a:xfrm>
                <a:off x="3203848" y="2780928"/>
                <a:ext cx="2245589" cy="937564"/>
              </a:xfrm>
              <a:prstGeom prst="rect">
                <a:avLst/>
              </a:prstGeom>
              <a:blipFill>
                <a:blip r:embed="rId5"/>
                <a:stretch>
                  <a:fillRect b="-19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611560" y="1269693"/>
                <a:ext cx="4572000" cy="1047274"/>
              </a:xfrm>
              <a:prstGeom prst="rect">
                <a:avLst/>
              </a:prstGeom>
            </p:spPr>
            <p:txBody>
              <a:bodyPr>
                <a:spAutoFit/>
              </a:bodyPr>
              <a:lstStyle/>
              <a:p>
                <a:pPr lvl="0" algn="just">
                  <a:spcBef>
                    <a:spcPct val="50000"/>
                  </a:spcBef>
                </a:pPr>
                <a:r>
                  <a:rPr lang="es-MX" sz="2400" dirty="0">
                    <a:solidFill>
                      <a:srgbClr val="5B9BD5">
                        <a:lumMod val="75000"/>
                      </a:srgbClr>
                    </a:solidFill>
                  </a:rPr>
                  <a:t>H</a:t>
                </a:r>
                <a:r>
                  <a:rPr lang="es-MX" sz="2400" baseline="-25000" dirty="0">
                    <a:solidFill>
                      <a:srgbClr val="5B9BD5">
                        <a:lumMod val="75000"/>
                      </a:srgbClr>
                    </a:solidFill>
                  </a:rPr>
                  <a:t>O</a:t>
                </a:r>
                <a:r>
                  <a:rPr lang="es-MX" sz="2400" dirty="0">
                    <a:solidFill>
                      <a:srgbClr val="5B9BD5">
                        <a:lumMod val="75000"/>
                      </a:srgbClr>
                    </a:solidFill>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smtClean="0">
                        <a:solidFill>
                          <a:srgbClr val="002060"/>
                        </a:solidFill>
                        <a:latin typeface="Cambria Math" panose="02040503050406030204" pitchFamily="18" charset="0"/>
                      </a:rPr>
                      <m:t>=</m:t>
                    </m:r>
                    <m:sSub>
                      <m:sSubPr>
                        <m:ctrlPr>
                          <a:rPr lang="es-MX" sz="2400" b="1" i="1" smtClean="0">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smtClean="0">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a:p>
                <a:pPr lvl="0" algn="just">
                  <a:spcBef>
                    <a:spcPct val="50000"/>
                  </a:spcBef>
                </a:pPr>
                <a:r>
                  <a:rPr lang="es-MX" sz="2400" dirty="0">
                    <a:solidFill>
                      <a:srgbClr val="5B9BD5">
                        <a:lumMod val="75000"/>
                      </a:srgbClr>
                    </a:solidFill>
                    <a:sym typeface="Symbol" pitchFamily="18" charset="2"/>
                  </a:rPr>
                  <a:t>H</a:t>
                </a:r>
                <a:r>
                  <a:rPr lang="es-MX" sz="2400" baseline="-25000" dirty="0">
                    <a:solidFill>
                      <a:srgbClr val="5B9BD5">
                        <a:lumMod val="75000"/>
                      </a:srgbClr>
                    </a:solidFill>
                    <a:sym typeface="Symbol" pitchFamily="18" charset="2"/>
                  </a:rPr>
                  <a:t>A</a:t>
                </a:r>
                <a:r>
                  <a:rPr lang="es-MX" sz="2400" dirty="0">
                    <a:solidFill>
                      <a:srgbClr val="5B9BD5">
                        <a:lumMod val="75000"/>
                      </a:srgbClr>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dirty="0">
                    <a:solidFill>
                      <a:srgbClr val="5B9BD5">
                        <a:lumMod val="75000"/>
                      </a:srgbClr>
                    </a:solidFill>
                    <a:cs typeface="Times New Roman" pitchFamily="18" charset="0"/>
                    <a:sym typeface="Symbol" pitchFamily="18" charset="2"/>
                  </a:rPr>
                  <a:t>≠</a:t>
                </a:r>
                <a14:m>
                  <m:oMath xmlns:m="http://schemas.openxmlformats.org/officeDocument/2006/math">
                    <m:sSub>
                      <m:sSubPr>
                        <m:ctrlPr>
                          <a:rPr lang="es-MX" sz="2400" b="1" i="1">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p:txBody>
          </p:sp>
        </mc:Choice>
        <mc:Fallback xmlns="">
          <p:sp>
            <p:nvSpPr>
              <p:cNvPr id="4" name="Rectángulo 3"/>
              <p:cNvSpPr>
                <a:spLocks noRot="1" noChangeAspect="1" noMove="1" noResize="1" noEditPoints="1" noAdjustHandles="1" noChangeArrowheads="1" noChangeShapeType="1" noTextEdit="1"/>
              </p:cNvSpPr>
              <p:nvPr/>
            </p:nvSpPr>
            <p:spPr>
              <a:xfrm>
                <a:off x="611560" y="1269693"/>
                <a:ext cx="4572000" cy="1047274"/>
              </a:xfrm>
              <a:prstGeom prst="rect">
                <a:avLst/>
              </a:prstGeom>
              <a:blipFill>
                <a:blip r:embed="rId6"/>
                <a:stretch>
                  <a:fillRect l="-2000" t="-4651" b="-9302"/>
                </a:stretch>
              </a:blipFill>
            </p:spPr>
            <p:txBody>
              <a:bodyPr/>
              <a:lstStyle/>
              <a:p>
                <a:r>
                  <a:rPr lang="es-MX">
                    <a:noFill/>
                  </a:rPr>
                  <a:t> </a:t>
                </a:r>
              </a:p>
            </p:txBody>
          </p:sp>
        </mc:Fallback>
      </mc:AlternateContent>
    </p:spTree>
    <p:extLst>
      <p:ext uri="{BB962C8B-B14F-4D97-AF65-F5344CB8AC3E}">
        <p14:creationId xmlns:p14="http://schemas.microsoft.com/office/powerpoint/2010/main" val="385715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9224" y="170176"/>
            <a:ext cx="8396336" cy="1384995"/>
          </a:xfrm>
          <a:prstGeom prst="rect">
            <a:avLst/>
          </a:prstGeom>
        </p:spPr>
        <p:txBody>
          <a:bodyPr wrap="square">
            <a:spAutoFit/>
          </a:bodyPr>
          <a:lstStyle/>
          <a:p>
            <a:pPr>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EJEMPLO</a:t>
            </a:r>
          </a:p>
          <a:p>
            <a:pPr algn="just">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Para el ejemplo de las edades, se espera que la desviación estándar poblacional sea 20.</a:t>
            </a:r>
          </a:p>
        </p:txBody>
      </p:sp>
      <mc:AlternateContent xmlns:mc="http://schemas.openxmlformats.org/markup-compatibility/2006" xmlns:a14="http://schemas.microsoft.com/office/drawing/2010/main">
        <mc:Choice Requires="a14">
          <p:sp>
            <p:nvSpPr>
              <p:cNvPr id="12" name="Rectángulo 11"/>
              <p:cNvSpPr/>
              <p:nvPr/>
            </p:nvSpPr>
            <p:spPr>
              <a:xfrm>
                <a:off x="477913" y="1728268"/>
                <a:ext cx="2563688" cy="1015663"/>
              </a:xfrm>
              <a:prstGeom prst="rect">
                <a:avLst/>
              </a:prstGeom>
            </p:spPr>
            <p:txBody>
              <a:bodyPr wrap="square">
                <a:spAutoFit/>
              </a:bodyPr>
              <a:lstStyle/>
              <a:p>
                <a:pPr lvl="0" algn="just">
                  <a:spcBef>
                    <a:spcPct val="50000"/>
                  </a:spcBef>
                </a:pPr>
                <a:r>
                  <a:rPr lang="es-MX" sz="2400" b="1" dirty="0">
                    <a:solidFill>
                      <a:srgbClr val="002060"/>
                    </a:solidFill>
                  </a:rPr>
                  <a:t>H</a:t>
                </a:r>
                <a:r>
                  <a:rPr lang="es-MX" sz="2400" b="1" baseline="-25000" dirty="0">
                    <a:solidFill>
                      <a:srgbClr val="002060"/>
                    </a:solidFill>
                  </a:rPr>
                  <a:t>O</a:t>
                </a:r>
                <a:r>
                  <a:rPr lang="es-MX" sz="2400" b="1" dirty="0">
                    <a:solidFill>
                      <a:srgbClr val="002060"/>
                    </a:solidFill>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a:solidFill>
                          <a:srgbClr val="002060"/>
                        </a:solidFill>
                        <a:latin typeface="Cambria Math" panose="02040503050406030204" pitchFamily="18" charset="0"/>
                        <a:ea typeface="Cambria Math" panose="02040503050406030204" pitchFamily="18" charset="0"/>
                      </a:rPr>
                      <m:t> =</m:t>
                    </m:r>
                    <m:r>
                      <a:rPr lang="es-MX" sz="2400" b="1" i="1" smtClean="0">
                        <a:solidFill>
                          <a:srgbClr val="002060"/>
                        </a:solidFill>
                        <a:latin typeface="Cambria Math" panose="02040503050406030204" pitchFamily="18" charset="0"/>
                        <a:ea typeface="Cambria Math" panose="02040503050406030204" pitchFamily="18" charset="0"/>
                      </a:rPr>
                      <m:t>𝟐𝟎</m:t>
                    </m:r>
                  </m:oMath>
                </a14:m>
                <a:endParaRPr lang="es-MX" sz="2400" b="1" dirty="0">
                  <a:solidFill>
                    <a:srgbClr val="002060"/>
                  </a:solidFill>
                </a:endParaRPr>
              </a:p>
              <a:p>
                <a:pPr lvl="0" algn="just">
                  <a:spcBef>
                    <a:spcPct val="50000"/>
                  </a:spcBef>
                </a:pPr>
                <a:r>
                  <a:rPr lang="es-MX" sz="2400" b="1" dirty="0">
                    <a:solidFill>
                      <a:srgbClr val="002060"/>
                    </a:solidFill>
                    <a:sym typeface="Symbol" pitchFamily="18" charset="2"/>
                  </a:rPr>
                  <a:t>H</a:t>
                </a:r>
                <a:r>
                  <a:rPr lang="es-MX" sz="2400" b="1" baseline="-25000" dirty="0">
                    <a:solidFill>
                      <a:srgbClr val="002060"/>
                    </a:solidFill>
                    <a:sym typeface="Symbol" pitchFamily="18" charset="2"/>
                  </a:rPr>
                  <a:t>A</a:t>
                </a:r>
                <a:r>
                  <a:rPr lang="es-MX" sz="2400" b="1" dirty="0">
                    <a:solidFill>
                      <a:srgbClr val="002060"/>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b="1" dirty="0">
                    <a:solidFill>
                      <a:srgbClr val="002060"/>
                    </a:solidFill>
                    <a:cs typeface="Times New Roman" pitchFamily="18" charset="0"/>
                    <a:sym typeface="Symbol" pitchFamily="18" charset="2"/>
                  </a:rPr>
                  <a:t>≠</a:t>
                </a:r>
                <a:r>
                  <a:rPr lang="es-MX" sz="2400" b="1" dirty="0">
                    <a:solidFill>
                      <a:srgbClr val="002060"/>
                    </a:solidFill>
                    <a:sym typeface="Symbol" pitchFamily="18" charset="2"/>
                  </a:rPr>
                  <a:t> 20</a:t>
                </a:r>
                <a:endParaRPr lang="es-MX" sz="2400" b="1" dirty="0">
                  <a:solidFill>
                    <a:srgbClr val="002060"/>
                  </a:solidFill>
                </a:endParaRPr>
              </a:p>
            </p:txBody>
          </p:sp>
        </mc:Choice>
        <mc:Fallback xmlns="">
          <p:sp>
            <p:nvSpPr>
              <p:cNvPr id="12" name="Rectángulo 11"/>
              <p:cNvSpPr>
                <a:spLocks noRot="1" noChangeAspect="1" noMove="1" noResize="1" noEditPoints="1" noAdjustHandles="1" noChangeArrowheads="1" noChangeShapeType="1" noTextEdit="1"/>
              </p:cNvSpPr>
              <p:nvPr/>
            </p:nvSpPr>
            <p:spPr>
              <a:xfrm>
                <a:off x="477913" y="1728268"/>
                <a:ext cx="2563688" cy="1015663"/>
              </a:xfrm>
              <a:prstGeom prst="rect">
                <a:avLst/>
              </a:prstGeom>
              <a:blipFill>
                <a:blip r:embed="rId2"/>
                <a:stretch>
                  <a:fillRect l="-3563" t="-4819" b="-1325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13" name="Tabla 12"/>
              <p:cNvGraphicFramePr>
                <a:graphicFrameLocks noGrp="1"/>
              </p:cNvGraphicFramePr>
              <p:nvPr>
                <p:extLst>
                  <p:ext uri="{D42A27DB-BD31-4B8C-83A1-F6EECF244321}">
                    <p14:modId xmlns:p14="http://schemas.microsoft.com/office/powerpoint/2010/main" val="184514484"/>
                  </p:ext>
                </p:extLst>
              </p:nvPr>
            </p:nvGraphicFramePr>
            <p:xfrm>
              <a:off x="3203848" y="1572791"/>
              <a:ext cx="5112568" cy="1122172"/>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=317.44</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990341"/>
                      </a:ext>
                    </a:extLst>
                  </a:tr>
                </a:tbl>
              </a:graphicData>
            </a:graphic>
          </p:graphicFrame>
        </mc:Choice>
        <mc:Fallback xmlns="">
          <p:graphicFrame>
            <p:nvGraphicFramePr>
              <p:cNvPr id="13" name="Tabla 12"/>
              <p:cNvGraphicFramePr>
                <a:graphicFrameLocks noGrp="1"/>
              </p:cNvGraphicFramePr>
              <p:nvPr>
                <p:extLst>
                  <p:ext uri="{D42A27DB-BD31-4B8C-83A1-F6EECF244321}">
                    <p14:modId xmlns:p14="http://schemas.microsoft.com/office/powerpoint/2010/main" val="184514484"/>
                  </p:ext>
                </p:extLst>
              </p:nvPr>
            </p:nvGraphicFramePr>
            <p:xfrm>
              <a:off x="3203848" y="1572791"/>
              <a:ext cx="5112568" cy="1174053"/>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stretch>
                            <a:fillRect l="-191003" t="-225000" r="-692" b="-42188"/>
                          </a:stretch>
                        </a:blipFill>
                      </a:tcPr>
                    </a:tc>
                    <a:extLst>
                      <a:ext uri="{0D108BD9-81ED-4DB2-BD59-A6C34878D82A}">
                        <a16:rowId xmlns:a16="http://schemas.microsoft.com/office/drawing/2014/main" val="3122990341"/>
                      </a:ext>
                    </a:extLst>
                  </a:tr>
                </a:tbl>
              </a:graphicData>
            </a:graphic>
          </p:graphicFrame>
        </mc:Fallback>
      </mc:AlternateContent>
      <mc:AlternateContent xmlns:mc="http://schemas.openxmlformats.org/markup-compatibility/2006" xmlns:a14="http://schemas.microsoft.com/office/drawing/2010/main">
        <mc:Choice Requires="a14">
          <p:sp>
            <p:nvSpPr>
              <p:cNvPr id="14" name="Rectángulo 13"/>
              <p:cNvSpPr/>
              <p:nvPr/>
            </p:nvSpPr>
            <p:spPr>
              <a:xfrm>
                <a:off x="539905" y="2962451"/>
                <a:ext cx="2245589" cy="681084"/>
              </a:xfrm>
              <a:prstGeom prst="rect">
                <a:avLst/>
              </a:prstGeom>
            </p:spPr>
            <p:txBody>
              <a:bodyPr wrap="square">
                <a:spAutoFit/>
              </a:bodyPr>
              <a:lstStyle/>
              <a:p>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a:solidFill>
                                  <a:srgbClr val="002060"/>
                                </a:solidFill>
                                <a:latin typeface="Cambria Math" panose="02040503050406030204" pitchFamily="18" charset="0"/>
                              </a:rPr>
                            </m:ctrlPr>
                          </m:dPr>
                          <m:e>
                            <m:r>
                              <a:rPr lang="es-MX" sz="2400" b="1" i="1" dirty="0">
                                <a:solidFill>
                                  <a:srgbClr val="002060"/>
                                </a:solidFill>
                                <a:latin typeface="Cambria Math" panose="02040503050406030204" pitchFamily="18" charset="0"/>
                              </a:rPr>
                              <m:t>𝒏</m:t>
                            </m:r>
                            <m:r>
                              <a:rPr lang="es-MX" sz="2400" b="1" i="1" dirty="0">
                                <a:solidFill>
                                  <a:srgbClr val="002060"/>
                                </a:solidFill>
                                <a:latin typeface="Cambria Math" panose="02040503050406030204" pitchFamily="18" charset="0"/>
                              </a:rPr>
                              <m:t>−</m:t>
                            </m:r>
                            <m:r>
                              <a:rPr lang="es-MX" sz="2400" b="1" i="1" dirty="0">
                                <a:solidFill>
                                  <a:srgbClr val="002060"/>
                                </a:solidFill>
                                <a:latin typeface="Cambria Math" panose="02040503050406030204" pitchFamily="18" charset="0"/>
                              </a:rPr>
                              <m:t>𝟏</m:t>
                            </m:r>
                          </m:e>
                        </m:d>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rPr>
                              <m:t>𝑺</m:t>
                            </m:r>
                          </m:e>
                          <m:sup>
                            <m:r>
                              <a:rPr lang="es-MX" sz="2400" b="1" i="1" dirty="0">
                                <a:solidFill>
                                  <a:srgbClr val="002060"/>
                                </a:solidFill>
                                <a:latin typeface="Cambria Math" panose="02040503050406030204" pitchFamily="18" charset="0"/>
                              </a:rPr>
                              <m:t>𝟐</m:t>
                            </m:r>
                          </m:sup>
                        </m:sSup>
                      </m:num>
                      <m:den>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ea typeface="Cambria Math" panose="02040503050406030204" pitchFamily="18" charset="0"/>
                              </a:rPr>
                              <m:t>𝝈</m:t>
                            </m:r>
                          </m:e>
                          <m:sup>
                            <m:r>
                              <a:rPr lang="es-MX" sz="2400" b="1" i="1" dirty="0">
                                <a:solidFill>
                                  <a:srgbClr val="002060"/>
                                </a:solidFill>
                                <a:latin typeface="Cambria Math" panose="02040503050406030204" pitchFamily="18" charset="0"/>
                              </a:rPr>
                              <m:t>𝟐</m:t>
                            </m:r>
                          </m:sup>
                        </m:sSup>
                      </m:den>
                    </m:f>
                  </m:oMath>
                </a14:m>
                <a:endParaRPr lang="es-MX" sz="2400" dirty="0"/>
              </a:p>
            </p:txBody>
          </p:sp>
        </mc:Choice>
        <mc:Fallback xmlns="">
          <p:sp>
            <p:nvSpPr>
              <p:cNvPr id="14" name="Rectángulo 13"/>
              <p:cNvSpPr>
                <a:spLocks noRot="1" noChangeAspect="1" noMove="1" noResize="1" noEditPoints="1" noAdjustHandles="1" noChangeArrowheads="1" noChangeShapeType="1" noTextEdit="1"/>
              </p:cNvSpPr>
              <p:nvPr/>
            </p:nvSpPr>
            <p:spPr>
              <a:xfrm>
                <a:off x="539905" y="2962451"/>
                <a:ext cx="2245589" cy="681084"/>
              </a:xfrm>
              <a:prstGeom prst="rect">
                <a:avLst/>
              </a:prstGeom>
              <a:blipFill>
                <a:blip r:embed="rId4"/>
                <a:stretch>
                  <a:fillRect b="-714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3041601" y="2981719"/>
                <a:ext cx="2929383" cy="642484"/>
              </a:xfrm>
              <a:prstGeom prst="rect">
                <a:avLst/>
              </a:prstGeom>
            </p:spPr>
            <p:txBody>
              <a:bodyPr wrap="square">
                <a:spAutoFit/>
              </a:bodyPr>
              <a:lstStyle/>
              <a:p>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smtClean="0">
                                <a:solidFill>
                                  <a:srgbClr val="002060"/>
                                </a:solidFill>
                                <a:latin typeface="Cambria Math" panose="02040503050406030204" pitchFamily="18" charset="0"/>
                              </a:rPr>
                            </m:ctrlPr>
                          </m:dPr>
                          <m:e>
                            <m:r>
                              <a:rPr lang="es-MX" sz="2400" b="1" i="1" dirty="0" smtClean="0">
                                <a:solidFill>
                                  <a:srgbClr val="002060"/>
                                </a:solidFill>
                                <a:latin typeface="Cambria Math" panose="02040503050406030204" pitchFamily="18" charset="0"/>
                              </a:rPr>
                              <m:t>𝟒𝟗</m:t>
                            </m:r>
                          </m:e>
                        </m:d>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𝟑𝟏𝟕</m:t>
                        </m:r>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𝟒𝟒</m:t>
                        </m:r>
                        <m:r>
                          <a:rPr lang="es-MX" sz="2400" b="1" i="1" dirty="0" smtClean="0">
                            <a:solidFill>
                              <a:srgbClr val="002060"/>
                            </a:solidFill>
                            <a:latin typeface="Cambria Math" panose="02040503050406030204" pitchFamily="18" charset="0"/>
                          </a:rPr>
                          <m:t>)</m:t>
                        </m:r>
                      </m:num>
                      <m:den>
                        <m:r>
                          <a:rPr lang="es-MX" sz="2400" b="1" i="1" dirty="0" smtClean="0">
                            <a:solidFill>
                              <a:srgbClr val="002060"/>
                            </a:solidFill>
                            <a:latin typeface="Cambria Math" panose="02040503050406030204" pitchFamily="18" charset="0"/>
                          </a:rPr>
                          <m:t>𝟒𝟎𝟎</m:t>
                        </m:r>
                      </m:den>
                    </m:f>
                  </m:oMath>
                </a14:m>
                <a:r>
                  <a:rPr lang="es-MX" sz="2400" dirty="0"/>
                  <a:t>=38.85</a:t>
                </a:r>
              </a:p>
            </p:txBody>
          </p:sp>
        </mc:Choice>
        <mc:Fallback xmlns="">
          <p:sp>
            <p:nvSpPr>
              <p:cNvPr id="15" name="Rectángulo 14"/>
              <p:cNvSpPr>
                <a:spLocks noRot="1" noChangeAspect="1" noMove="1" noResize="1" noEditPoints="1" noAdjustHandles="1" noChangeArrowheads="1" noChangeShapeType="1" noTextEdit="1"/>
              </p:cNvSpPr>
              <p:nvPr/>
            </p:nvSpPr>
            <p:spPr>
              <a:xfrm>
                <a:off x="3041601" y="2981719"/>
                <a:ext cx="2929383" cy="642484"/>
              </a:xfrm>
              <a:prstGeom prst="rect">
                <a:avLst/>
              </a:prstGeom>
              <a:blipFill>
                <a:blip r:embed="rId5"/>
                <a:stretch>
                  <a:fillRect r="-1875" b="-849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C635F6BE-E39C-4E21-B43D-F103278A518C}"/>
                  </a:ext>
                </a:extLst>
              </p:cNvPr>
              <p:cNvSpPr/>
              <p:nvPr/>
            </p:nvSpPr>
            <p:spPr>
              <a:xfrm>
                <a:off x="611560" y="3982543"/>
                <a:ext cx="3816424" cy="470513"/>
              </a:xfrm>
              <a:prstGeom prst="rect">
                <a:avLst/>
              </a:prstGeom>
            </p:spPr>
            <p:txBody>
              <a:bodyPr wrap="square">
                <a:spAutoFit/>
              </a:bodyPr>
              <a:lstStyle/>
              <a:p>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𝑷</m:t>
                        </m:r>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r>
                      <a:rPr lang="es-MX" sz="2400" b="1" i="0" smtClean="0">
                        <a:solidFill>
                          <a:srgbClr val="002060"/>
                        </a:solidFill>
                        <a:latin typeface="Cambria Math" panose="02040503050406030204" pitchFamily="18" charset="0"/>
                      </a:rPr>
                      <m:t>&gt;</m:t>
                    </m:r>
                  </m:oMath>
                </a14:m>
                <a:r>
                  <a:rPr lang="es-MX" sz="2400" b="1" dirty="0">
                    <a:solidFill>
                      <a:srgbClr val="002060"/>
                    </a:solidFill>
                    <a:ea typeface="Cambria Math" panose="02040503050406030204" pitchFamily="18" charset="0"/>
                  </a:rPr>
                  <a:t> </a:t>
                </a:r>
                <a14:m>
                  <m:oMath xmlns:m="http://schemas.openxmlformats.org/officeDocument/2006/math">
                    <m:r>
                      <a:rPr lang="es-MX" sz="2400" b="1" i="1" smtClean="0">
                        <a:solidFill>
                          <a:srgbClr val="002060"/>
                        </a:solidFill>
                        <a:latin typeface="Cambria Math" panose="02040503050406030204" pitchFamily="18" charset="0"/>
                        <a:ea typeface="Cambria Math" panose="02040503050406030204" pitchFamily="18" charset="0"/>
                      </a:rPr>
                      <m:t>𝟑𝟖</m:t>
                    </m:r>
                    <m:r>
                      <a:rPr lang="es-MX" sz="2400" b="1" i="1" smtClean="0">
                        <a:solidFill>
                          <a:srgbClr val="002060"/>
                        </a:solidFill>
                        <a:latin typeface="Cambria Math" panose="02040503050406030204" pitchFamily="18" charset="0"/>
                        <a:ea typeface="Cambria Math" panose="02040503050406030204" pitchFamily="18" charset="0"/>
                      </a:rPr>
                      <m:t>.</m:t>
                    </m:r>
                    <m:r>
                      <a:rPr lang="es-MX" sz="2400" b="1" i="1" smtClean="0">
                        <a:solidFill>
                          <a:srgbClr val="002060"/>
                        </a:solidFill>
                        <a:latin typeface="Cambria Math" panose="02040503050406030204" pitchFamily="18" charset="0"/>
                        <a:ea typeface="Cambria Math" panose="02040503050406030204" pitchFamily="18" charset="0"/>
                      </a:rPr>
                      <m:t>𝟖𝟓</m:t>
                    </m:r>
                  </m:oMath>
                </a14:m>
                <a:r>
                  <a:rPr lang="es-MX" sz="2400" b="1" dirty="0">
                    <a:solidFill>
                      <a:srgbClr val="002060"/>
                    </a:solidFill>
                  </a:rPr>
                  <a:t>]=</a:t>
                </a:r>
                <a14:m>
                  <m:oMath xmlns:m="http://schemas.openxmlformats.org/officeDocument/2006/math">
                    <m:r>
                      <m:rPr>
                        <m:nor/>
                      </m:rPr>
                      <a:rPr lang="es-MX" sz="2400" b="1" i="0" smtClean="0">
                        <a:solidFill>
                          <a:srgbClr val="002060"/>
                        </a:solidFill>
                      </a:rPr>
                      <m:t>0.3015</m:t>
                    </m:r>
                  </m:oMath>
                </a14:m>
                <a:endParaRPr lang="es-MX" sz="2400" dirty="0"/>
              </a:p>
            </p:txBody>
          </p:sp>
        </mc:Choice>
        <mc:Fallback xmlns="">
          <p:sp>
            <p:nvSpPr>
              <p:cNvPr id="3" name="Rectángulo 2">
                <a:extLst>
                  <a:ext uri="{FF2B5EF4-FFF2-40B4-BE49-F238E27FC236}">
                    <a16:creationId xmlns:a16="http://schemas.microsoft.com/office/drawing/2014/main" id="{C635F6BE-E39C-4E21-B43D-F103278A518C}"/>
                  </a:ext>
                </a:extLst>
              </p:cNvPr>
              <p:cNvSpPr>
                <a:spLocks noRot="1" noChangeAspect="1" noMove="1" noResize="1" noEditPoints="1" noAdjustHandles="1" noChangeArrowheads="1" noChangeShapeType="1" noTextEdit="1"/>
              </p:cNvSpPr>
              <p:nvPr/>
            </p:nvSpPr>
            <p:spPr>
              <a:xfrm>
                <a:off x="611560" y="3982543"/>
                <a:ext cx="3816424" cy="470513"/>
              </a:xfrm>
              <a:prstGeom prst="rect">
                <a:avLst/>
              </a:prstGeom>
              <a:blipFill>
                <a:blip r:embed="rId6"/>
                <a:stretch>
                  <a:fillRect l="-319" t="-7792" b="-29870"/>
                </a:stretch>
              </a:blipFill>
            </p:spPr>
            <p:txBody>
              <a:bodyPr/>
              <a:lstStyle/>
              <a:p>
                <a:r>
                  <a:rPr lang="es-MX">
                    <a:noFill/>
                  </a:rPr>
                  <a:t> </a:t>
                </a:r>
              </a:p>
            </p:txBody>
          </p:sp>
        </mc:Fallback>
      </mc:AlternateContent>
      <p:sp>
        <p:nvSpPr>
          <p:cNvPr id="4" name="Rectángulo 3">
            <a:extLst>
              <a:ext uri="{FF2B5EF4-FFF2-40B4-BE49-F238E27FC236}">
                <a16:creationId xmlns:a16="http://schemas.microsoft.com/office/drawing/2014/main" id="{948B8837-E541-4982-B246-177A4DCD05D3}"/>
              </a:ext>
            </a:extLst>
          </p:cNvPr>
          <p:cNvSpPr/>
          <p:nvPr/>
        </p:nvSpPr>
        <p:spPr>
          <a:xfrm>
            <a:off x="539905" y="4685044"/>
            <a:ext cx="8126066" cy="1200329"/>
          </a:xfrm>
          <a:prstGeom prst="rect">
            <a:avLst/>
          </a:prstGeom>
        </p:spPr>
        <p:txBody>
          <a:bodyPr wrap="square">
            <a:spAutoFit/>
          </a:bodyPr>
          <a:lstStyle/>
          <a:p>
            <a:r>
              <a:rPr lang="es-MX" sz="2400" b="1" dirty="0">
                <a:solidFill>
                  <a:srgbClr val="002060"/>
                </a:solidFill>
              </a:rPr>
              <a:t>El valor de P=0.3015&gt;0.05, por lo tanto no se puede rechazar la hipótesis nula. Lo que significa que la desviación estándar es de 20.</a:t>
            </a:r>
          </a:p>
        </p:txBody>
      </p:sp>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7FD9E923-05E3-46D3-B613-A1B540C1ED3E}"/>
                  </a:ext>
                </a:extLst>
              </p:cNvPr>
              <p:cNvSpPr/>
              <p:nvPr/>
            </p:nvSpPr>
            <p:spPr>
              <a:xfrm>
                <a:off x="5970984" y="3985480"/>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7FD9E923-05E3-46D3-B613-A1B540C1ED3E}"/>
                  </a:ext>
                </a:extLst>
              </p:cNvPr>
              <p:cNvSpPr>
                <a:spLocks noRot="1" noChangeAspect="1" noMove="1" noResize="1" noEditPoints="1" noAdjustHandles="1" noChangeArrowheads="1" noChangeShapeType="1" noTextEdit="1"/>
              </p:cNvSpPr>
              <p:nvPr/>
            </p:nvSpPr>
            <p:spPr>
              <a:xfrm>
                <a:off x="5970984" y="3985480"/>
                <a:ext cx="1093569" cy="461665"/>
              </a:xfrm>
              <a:prstGeom prst="rect">
                <a:avLst/>
              </a:prstGeom>
              <a:blipFill>
                <a:blip r:embed="rId7"/>
                <a:stretch>
                  <a:fillRect t="-10526" r="-7222" b="-28947"/>
                </a:stretch>
              </a:blipFill>
            </p:spPr>
            <p:txBody>
              <a:bodyPr/>
              <a:lstStyle/>
              <a:p>
                <a:r>
                  <a:rPr lang="es-MX">
                    <a:noFill/>
                  </a:rPr>
                  <a:t> </a:t>
                </a:r>
              </a:p>
            </p:txBody>
          </p:sp>
        </mc:Fallback>
      </mc:AlternateContent>
    </p:spTree>
    <p:extLst>
      <p:ext uri="{BB962C8B-B14F-4D97-AF65-F5344CB8AC3E}">
        <p14:creationId xmlns:p14="http://schemas.microsoft.com/office/powerpoint/2010/main" val="52352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0231" y="620688"/>
            <a:ext cx="7688153" cy="523220"/>
          </a:xfrm>
          <a:prstGeom prst="rect">
            <a:avLst/>
          </a:prstGeom>
          <a:noFill/>
        </p:spPr>
        <p:txBody>
          <a:bodyPr wrap="square" rtlCol="0">
            <a:spAutoFit/>
          </a:bodyPr>
          <a:lstStyle/>
          <a:p>
            <a:pPr algn="ctr"/>
            <a:r>
              <a:rPr lang="es-MX" sz="2800" b="1" dirty="0">
                <a:solidFill>
                  <a:srgbClr val="0070C0"/>
                </a:solidFill>
              </a:rPr>
              <a:t>Intervalo de confianza para la varianza 100*(1-</a:t>
            </a:r>
            <a:r>
              <a:rPr lang="el-GR" sz="2800" b="1" dirty="0">
                <a:solidFill>
                  <a:srgbClr val="0070C0"/>
                </a:solidFill>
              </a:rPr>
              <a:t>α</a:t>
            </a:r>
            <a:r>
              <a:rPr lang="es-MX" sz="2800" b="1" dirty="0">
                <a:solidFill>
                  <a:srgbClr val="0070C0"/>
                </a:solidFill>
              </a:rPr>
              <a:t>)</a:t>
            </a:r>
          </a:p>
        </p:txBody>
      </p:sp>
      <mc:AlternateContent xmlns:mc="http://schemas.openxmlformats.org/markup-compatibility/2006" xmlns:a14="http://schemas.microsoft.com/office/drawing/2010/main">
        <mc:Choice Requires="a14">
          <p:sp>
            <p:nvSpPr>
              <p:cNvPr id="3" name="CuadroTexto 2"/>
              <p:cNvSpPr txBox="1"/>
              <p:nvPr/>
            </p:nvSpPr>
            <p:spPr>
              <a:xfrm>
                <a:off x="2086310" y="3168787"/>
                <a:ext cx="4971380" cy="10746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d>
                            <m:dPr>
                              <m:ctrlPr>
                                <a:rPr lang="es-MX" sz="2400" b="1" i="1" smtClean="0">
                                  <a:solidFill>
                                    <a:srgbClr val="0070C0"/>
                                  </a:solidFill>
                                  <a:latin typeface="Cambria Math" panose="02040503050406030204" pitchFamily="18" charset="0"/>
                                </a:rPr>
                              </m:ctrlPr>
                            </m:dPr>
                            <m:e>
                              <m:r>
                                <a:rPr lang="es-MX" sz="2400" b="1" i="1" smtClean="0">
                                  <a:solidFill>
                                    <a:srgbClr val="0070C0"/>
                                  </a:solidFill>
                                  <a:latin typeface="Cambria Math" panose="02040503050406030204" pitchFamily="18" charset="0"/>
                                </a:rPr>
                                <m:t>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e>
                          </m:d>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rPr>
                                <m:t>𝑺</m:t>
                              </m:r>
                            </m:e>
                            <m:sup>
                              <m:r>
                                <a:rPr lang="es-MX" sz="2400" b="1" i="1" smtClean="0">
                                  <a:solidFill>
                                    <a:srgbClr val="0070C0"/>
                                  </a:solidFill>
                                  <a:latin typeface="Cambria Math" panose="02040503050406030204" pitchFamily="18" charset="0"/>
                                </a:rPr>
                                <m:t>𝟐</m:t>
                              </m:r>
                            </m:sup>
                          </m:sSup>
                        </m:num>
                        <m:den>
                          <m:sSubSup>
                            <m:sSubSupPr>
                              <m:ctrlPr>
                                <a:rPr lang="es-MX" sz="2400" b="1" i="1" smtClean="0">
                                  <a:solidFill>
                                    <a:srgbClr val="0070C0"/>
                                  </a:solidFill>
                                  <a:latin typeface="Cambria Math" panose="02040503050406030204" pitchFamily="18" charset="0"/>
                                </a:rPr>
                              </m:ctrlPr>
                            </m:sSubSupPr>
                            <m:e>
                              <m:r>
                                <a:rPr lang="es-MX" sz="2400" b="1" i="1" smtClean="0">
                                  <a:solidFill>
                                    <a:srgbClr val="0070C0"/>
                                  </a:solidFill>
                                  <a:latin typeface="Cambria Math" panose="02040503050406030204" pitchFamily="18" charset="0"/>
                                  <a:ea typeface="Cambria Math" panose="02040503050406030204" pitchFamily="18" charset="0"/>
                                </a:rPr>
                                <m:t>𝝌</m:t>
                              </m:r>
                            </m:e>
                            <m:sub>
                              <m:f>
                                <m:fPr>
                                  <m:type m:val="skw"/>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rPr>
                                    <m:t>𝟐</m:t>
                                  </m:r>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smtClean="0">
                                  <a:solidFill>
                                    <a:srgbClr val="0070C0"/>
                                  </a:solidFill>
                                  <a:latin typeface="Cambria Math" panose="02040503050406030204" pitchFamily="18" charset="0"/>
                                </a:rPr>
                                <m:t>𝟐</m:t>
                              </m:r>
                            </m:sup>
                          </m:sSubSup>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d>
                            <m:dPr>
                              <m:ctrlPr>
                                <a:rPr lang="es-MX" sz="2400" b="1" i="1">
                                  <a:solidFill>
                                    <a:srgbClr val="0070C0"/>
                                  </a:solidFill>
                                  <a:latin typeface="Cambria Math" panose="02040503050406030204" pitchFamily="18" charset="0"/>
                                </a:rPr>
                              </m:ctrlPr>
                            </m:dPr>
                            <m:e>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rPr>
                                <m:t>𝑺</m:t>
                              </m:r>
                            </m:e>
                            <m:sup>
                              <m:r>
                                <a:rPr lang="es-MX" sz="2400" b="1" i="1">
                                  <a:solidFill>
                                    <a:srgbClr val="0070C0"/>
                                  </a:solidFill>
                                  <a:latin typeface="Cambria Math" panose="02040503050406030204" pitchFamily="18" charset="0"/>
                                </a:rPr>
                                <m:t>𝟐</m:t>
                              </m:r>
                            </m:sup>
                          </m:sSup>
                        </m:num>
                        <m:den>
                          <m:sSubSup>
                            <m:sSubSupPr>
                              <m:ctrlPr>
                                <a:rPr lang="es-MX" sz="2400" b="1" i="1">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𝟏</m:t>
                              </m:r>
                              <m:r>
                                <a:rPr lang="es-MX" sz="2400" b="1" i="1" smtClean="0">
                                  <a:solidFill>
                                    <a:srgbClr val="0070C0"/>
                                  </a:solidFill>
                                  <a:latin typeface="Cambria Math" panose="02040503050406030204" pitchFamily="18" charset="0"/>
                                  <a:ea typeface="Cambria Math" panose="02040503050406030204" pitchFamily="18" charset="0"/>
                                </a:rPr>
                                <m:t>−</m:t>
                              </m:r>
                              <m:f>
                                <m:fPr>
                                  <m:ctrlPr>
                                    <a:rPr lang="es-MX" sz="2400" b="1" i="1" smtClean="0">
                                      <a:solidFill>
                                        <a:srgbClr val="0070C0"/>
                                      </a:solidFill>
                                      <a:latin typeface="Cambria Math" panose="02040503050406030204" pitchFamily="18" charset="0"/>
                                      <a:ea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ea typeface="Cambria Math" panose="02040503050406030204" pitchFamily="18" charset="0"/>
                                    </a:rPr>
                                    <m:t>𝟐</m:t>
                                  </m:r>
                                </m:den>
                              </m:f>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a:solidFill>
                                    <a:srgbClr val="0070C0"/>
                                  </a:solidFill>
                                  <a:latin typeface="Cambria Math" panose="02040503050406030204" pitchFamily="18" charset="0"/>
                                </a:rPr>
                                <m:t>𝟐</m:t>
                              </m:r>
                            </m:sup>
                          </m:sSubSup>
                        </m:den>
                      </m:f>
                    </m:oMath>
                  </m:oMathPara>
                </a14:m>
                <a:endParaRPr lang="es-MX" sz="24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2086310" y="3168787"/>
                <a:ext cx="4971380" cy="1074653"/>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340279" y="2612757"/>
                <a:ext cx="312374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𝝊</m:t>
                      </m:r>
                      <m:r>
                        <a:rPr lang="es-MX" sz="2000" b="1" i="1" smtClean="0">
                          <a:solidFill>
                            <a:srgbClr val="0070C0"/>
                          </a:solidFill>
                          <a:latin typeface="Cambria Math" panose="02040503050406030204" pitchFamily="18" charset="0"/>
                          <a:ea typeface="Cambria Math" panose="02040503050406030204" pitchFamily="18" charset="0"/>
                        </a:rPr>
                        <m:t>=</m:t>
                      </m:r>
                      <m:d>
                        <m:dPr>
                          <m:ctrlPr>
                            <a:rPr lang="es-MX" sz="2000" b="1" i="1" smtClean="0">
                              <a:solidFill>
                                <a:srgbClr val="0070C0"/>
                              </a:solidFill>
                              <a:latin typeface="Cambria Math" panose="02040503050406030204" pitchFamily="18" charset="0"/>
                              <a:ea typeface="Cambria Math" panose="02040503050406030204" pitchFamily="18" charset="0"/>
                            </a:rPr>
                          </m:ctrlPr>
                        </m:dPr>
                        <m:e>
                          <m:r>
                            <a:rPr lang="es-MX" sz="2000" b="1" i="1" smtClean="0">
                              <a:solidFill>
                                <a:srgbClr val="0070C0"/>
                              </a:solidFill>
                              <a:latin typeface="Cambria Math" panose="02040503050406030204" pitchFamily="18" charset="0"/>
                              <a:ea typeface="Cambria Math" panose="02040503050406030204" pitchFamily="18" charset="0"/>
                            </a:rPr>
                            <m:t>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e>
                      </m:d>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𝟓𝟎</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𝟒𝟗</m:t>
                      </m:r>
                    </m:oMath>
                  </m:oMathPara>
                </a14:m>
                <a:endParaRPr lang="es-MX" sz="2000" b="1" dirty="0">
                  <a:solidFill>
                    <a:srgbClr val="0070C0"/>
                  </a:solidFill>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340279" y="2612757"/>
                <a:ext cx="3123740" cy="307777"/>
              </a:xfrm>
              <a:prstGeom prst="rect">
                <a:avLst/>
              </a:prstGeom>
              <a:blipFill>
                <a:blip r:embed="rId3"/>
                <a:stretch>
                  <a:fillRect l="-781" r="-1367"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419872" y="2556542"/>
                <a:ext cx="2620589"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𝟎𝟐𝟓</m:t>
                          </m:r>
                          <m:r>
                            <a:rPr lang="es-MX" sz="2400" b="1" i="1">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𝟒𝟗</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𝟕𝟏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𝟒𝟐</m:t>
                      </m:r>
                    </m:oMath>
                  </m:oMathPara>
                </a14:m>
                <a:endParaRPr lang="es-MX" dirty="0"/>
              </a:p>
            </p:txBody>
          </p:sp>
        </mc:Choice>
        <mc:Fallback xmlns="">
          <p:sp>
            <p:nvSpPr>
              <p:cNvPr id="11" name="Rectángulo 10"/>
              <p:cNvSpPr>
                <a:spLocks noRot="1" noChangeAspect="1" noMove="1" noResize="1" noEditPoints="1" noAdjustHandles="1" noChangeArrowheads="1" noChangeShapeType="1" noTextEdit="1"/>
              </p:cNvSpPr>
              <p:nvPr/>
            </p:nvSpPr>
            <p:spPr>
              <a:xfrm>
                <a:off x="3419872" y="2556542"/>
                <a:ext cx="2620589" cy="521233"/>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5904641" y="2521711"/>
                <a:ext cx="2670283"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𝟗𝟕𝟓</m:t>
                          </m:r>
                          <m:r>
                            <a:rPr lang="es-MX" sz="2400" b="1" i="1">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𝟕</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𝟔𝟖𝟗𝟗</m:t>
                      </m:r>
                    </m:oMath>
                  </m:oMathPara>
                </a14:m>
                <a:endParaRPr lang="es-MX" dirty="0"/>
              </a:p>
            </p:txBody>
          </p:sp>
        </mc:Choice>
        <mc:Fallback xmlns="">
          <p:sp>
            <p:nvSpPr>
              <p:cNvPr id="12" name="Rectángulo 11"/>
              <p:cNvSpPr>
                <a:spLocks noRot="1" noChangeAspect="1" noMove="1" noResize="1" noEditPoints="1" noAdjustHandles="1" noChangeArrowheads="1" noChangeShapeType="1" noTextEdit="1"/>
              </p:cNvSpPr>
              <p:nvPr/>
            </p:nvSpPr>
            <p:spPr>
              <a:xfrm>
                <a:off x="5904641" y="2521711"/>
                <a:ext cx="2670283" cy="521233"/>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1491695" y="4491693"/>
                <a:ext cx="5544616" cy="69403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𝟒𝟗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𝟒𝟒</m:t>
                          </m:r>
                        </m:num>
                        <m:den>
                          <m:r>
                            <a:rPr lang="es-MX" sz="2400" b="1" i="1" smtClean="0">
                              <a:solidFill>
                                <a:srgbClr val="0070C0"/>
                              </a:solidFill>
                              <a:latin typeface="Cambria Math" panose="02040503050406030204" pitchFamily="18" charset="0"/>
                            </a:rPr>
                            <m:t>𝟕𝟎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𝟐𝟓</m:t>
                          </m:r>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𝟒𝟗</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𝟑𝟏𝟕</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𝟒𝟒</m:t>
                          </m:r>
                        </m:num>
                        <m:den>
                          <m:r>
                            <a:rPr lang="es-MX" sz="2400" b="1" i="1" smtClean="0">
                              <a:solidFill>
                                <a:srgbClr val="0070C0"/>
                              </a:solidFill>
                              <a:latin typeface="Cambria Math" panose="02040503050406030204" pitchFamily="18" charset="0"/>
                            </a:rPr>
                            <m:t>𝟑𝟏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𝟓𝟔</m:t>
                          </m:r>
                        </m:den>
                      </m:f>
                    </m:oMath>
                  </m:oMathPara>
                </a14:m>
                <a:endParaRPr lang="es-MX" sz="2400" b="1" dirty="0">
                  <a:solidFill>
                    <a:srgbClr val="0070C0"/>
                  </a:solidFill>
                </a:endParaRPr>
              </a:p>
            </p:txBody>
          </p:sp>
        </mc:Choice>
        <mc:Fallback xmlns="">
          <p:sp>
            <p:nvSpPr>
              <p:cNvPr id="13" name="CuadroTexto 12"/>
              <p:cNvSpPr txBox="1">
                <a:spLocks noRot="1" noChangeAspect="1" noMove="1" noResize="1" noEditPoints="1" noAdjustHandles="1" noChangeArrowheads="1" noChangeShapeType="1" noTextEdit="1"/>
              </p:cNvSpPr>
              <p:nvPr/>
            </p:nvSpPr>
            <p:spPr>
              <a:xfrm>
                <a:off x="1491695" y="4491693"/>
                <a:ext cx="5544616" cy="694036"/>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500720" y="5577029"/>
                <a:ext cx="346960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𝟐𝟐𝟏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𝟒𝟏</m:t>
                      </m:r>
                      <m:r>
                        <a:rPr lang="es-MX" sz="2400" b="1" i="1">
                          <a:solidFill>
                            <a:srgbClr val="0070C0"/>
                          </a:solidFill>
                          <a:latin typeface="Cambria Math" panose="02040503050406030204" pitchFamily="18" charset="0"/>
                        </a:rPr>
                        <m:t>&lt;</m:t>
                      </m:r>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ea typeface="Cambria Math" panose="02040503050406030204" pitchFamily="18" charset="0"/>
                            </a:rPr>
                            <m:t>𝝈</m:t>
                          </m:r>
                        </m:e>
                        <m:sup>
                          <m:r>
                            <a:rPr lang="es-MX" sz="2400" b="1" i="1">
                              <a:solidFill>
                                <a:srgbClr val="0070C0"/>
                              </a:solidFill>
                              <a:latin typeface="Cambria Math" panose="02040503050406030204" pitchFamily="18" charset="0"/>
                            </a:rPr>
                            <m:t>𝟐</m:t>
                          </m:r>
                        </m:sup>
                      </m:sSup>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rPr>
                        <m:t>𝟒𝟗𝟐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𝟖𝟒</m:t>
                      </m:r>
                    </m:oMath>
                  </m:oMathPara>
                </a14:m>
                <a:endParaRPr lang="es-MX" dirty="0"/>
              </a:p>
            </p:txBody>
          </p:sp>
        </mc:Choice>
        <mc:Fallback xmlns="">
          <p:sp>
            <p:nvSpPr>
              <p:cNvPr id="15" name="Rectángulo 14"/>
              <p:cNvSpPr>
                <a:spLocks noRot="1" noChangeAspect="1" noMove="1" noResize="1" noEditPoints="1" noAdjustHandles="1" noChangeArrowheads="1" noChangeShapeType="1" noTextEdit="1"/>
              </p:cNvSpPr>
              <p:nvPr/>
            </p:nvSpPr>
            <p:spPr>
              <a:xfrm>
                <a:off x="500720" y="5577029"/>
                <a:ext cx="3469604" cy="470000"/>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Rectángulo 15"/>
              <p:cNvSpPr/>
              <p:nvPr/>
            </p:nvSpPr>
            <p:spPr>
              <a:xfrm>
                <a:off x="4653696" y="5589240"/>
                <a:ext cx="293586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𝟏𝟒</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𝟖𝟖</m:t>
                      </m:r>
                      <m:r>
                        <a:rPr lang="es-MX" sz="2400" b="1" i="1">
                          <a:solidFill>
                            <a:srgbClr val="0070C0"/>
                          </a:solidFill>
                          <a:latin typeface="Cambria Math" panose="02040503050406030204" pitchFamily="18" charset="0"/>
                        </a:rPr>
                        <m:t>&lt;</m:t>
                      </m:r>
                      <m:r>
                        <m:rPr>
                          <m:sty m:val="p"/>
                        </m:rPr>
                        <a:rPr lang="el-GR" sz="2400" b="1" i="1" smtClean="0">
                          <a:solidFill>
                            <a:srgbClr val="0070C0"/>
                          </a:solidFill>
                          <a:latin typeface="Cambria Math" panose="02040503050406030204" pitchFamily="18" charset="0"/>
                        </a:rPr>
                        <m:t>σ</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rPr>
                        <m:t>𝟐𝟐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𝟐𝟎</m:t>
                      </m:r>
                    </m:oMath>
                  </m:oMathPara>
                </a14:m>
                <a:endParaRPr lang="es-MX" dirty="0"/>
              </a:p>
            </p:txBody>
          </p:sp>
        </mc:Choice>
        <mc:Fallback xmlns="">
          <p:sp>
            <p:nvSpPr>
              <p:cNvPr id="16" name="Rectángulo 15"/>
              <p:cNvSpPr>
                <a:spLocks noRot="1" noChangeAspect="1" noMove="1" noResize="1" noEditPoints="1" noAdjustHandles="1" noChangeArrowheads="1" noChangeShapeType="1" noTextEdit="1"/>
              </p:cNvSpPr>
              <p:nvPr/>
            </p:nvSpPr>
            <p:spPr>
              <a:xfrm>
                <a:off x="4653696" y="5589240"/>
                <a:ext cx="2935868" cy="461665"/>
              </a:xfrm>
              <a:prstGeom prst="rect">
                <a:avLst/>
              </a:prstGeom>
              <a:blipFill>
                <a:blip r:embed="rId8"/>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307789056"/>
                  </p:ext>
                </p:extLst>
              </p:nvPr>
            </p:nvGraphicFramePr>
            <p:xfrm>
              <a:off x="2699792" y="1286893"/>
              <a:ext cx="5112568" cy="1122172"/>
            </p:xfrm>
            <a:graphic>
              <a:graphicData uri="http://schemas.openxmlformats.org/drawingml/2006/table">
                <a:tbl>
                  <a:tblPr/>
                  <a:tblGrid>
                    <a:gridCol w="3351646">
                      <a:extLst>
                        <a:ext uri="{9D8B030D-6E8A-4147-A177-3AD203B41FA5}">
                          <a16:colId xmlns:a16="http://schemas.microsoft.com/office/drawing/2014/main" val="508156685"/>
                        </a:ext>
                      </a:extLst>
                    </a:gridCol>
                    <a:gridCol w="1760922">
                      <a:extLst>
                        <a:ext uri="{9D8B030D-6E8A-4147-A177-3AD203B41FA5}">
                          <a16:colId xmlns:a16="http://schemas.microsoft.com/office/drawing/2014/main" val="54831843"/>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10157"/>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4832"/>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=317.44</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245239"/>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307789056"/>
                  </p:ext>
                </p:extLst>
              </p:nvPr>
            </p:nvGraphicFramePr>
            <p:xfrm>
              <a:off x="2699792" y="1286893"/>
              <a:ext cx="5112568" cy="1174053"/>
            </p:xfrm>
            <a:graphic>
              <a:graphicData uri="http://schemas.openxmlformats.org/drawingml/2006/table">
                <a:tbl>
                  <a:tblPr/>
                  <a:tblGrid>
                    <a:gridCol w="3351646">
                      <a:extLst>
                        <a:ext uri="{9D8B030D-6E8A-4147-A177-3AD203B41FA5}">
                          <a16:colId xmlns:a16="http://schemas.microsoft.com/office/drawing/2014/main" val="508156685"/>
                        </a:ext>
                      </a:extLst>
                    </a:gridCol>
                    <a:gridCol w="1760922">
                      <a:extLst>
                        <a:ext uri="{9D8B030D-6E8A-4147-A177-3AD203B41FA5}">
                          <a16:colId xmlns:a16="http://schemas.microsoft.com/office/drawing/2014/main" val="54831843"/>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10157"/>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4832"/>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9"/>
                          <a:stretch>
                            <a:fillRect l="-191003" t="-225000" r="-692" b="-42188"/>
                          </a:stretch>
                        </a:blipFill>
                      </a:tcPr>
                    </a:tc>
                    <a:extLst>
                      <a:ext uri="{0D108BD9-81ED-4DB2-BD59-A6C34878D82A}">
                        <a16:rowId xmlns:a16="http://schemas.microsoft.com/office/drawing/2014/main" val="3218245239"/>
                      </a:ext>
                    </a:extLst>
                  </a:tr>
                </a:tbl>
              </a:graphicData>
            </a:graphic>
          </p:graphicFrame>
        </mc:Fallback>
      </mc:AlternateContent>
    </p:spTree>
    <p:extLst>
      <p:ext uri="{BB962C8B-B14F-4D97-AF65-F5344CB8AC3E}">
        <p14:creationId xmlns:p14="http://schemas.microsoft.com/office/powerpoint/2010/main" val="53507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4210" name="Text Box 2"/>
              <p:cNvSpPr txBox="1">
                <a:spLocks noChangeArrowheads="1"/>
              </p:cNvSpPr>
              <p:nvPr/>
            </p:nvSpPr>
            <p:spPr bwMode="auto">
              <a:xfrm>
                <a:off x="611560" y="326397"/>
                <a:ext cx="8136904" cy="15696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dirty="0">
                    <a:solidFill>
                      <a:schemeClr val="accent1">
                        <a:lumMod val="75000"/>
                      </a:schemeClr>
                    </a:solidFill>
                  </a:rPr>
                  <a:t>PRUEBA DE HIPOTESIS PARA UNA PROPORCION POBLACIONAL.</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 </a:t>
                </a:r>
                <a14:m>
                  <m:oMath xmlns:m="http://schemas.openxmlformats.org/officeDocument/2006/math">
                    <m:r>
                      <a:rPr lang="es-MX" sz="2400" b="0" i="1" smtClean="0">
                        <a:solidFill>
                          <a:schemeClr val="accent1">
                            <a:lumMod val="75000"/>
                          </a:schemeClr>
                        </a:solidFill>
                        <a:latin typeface="Cambria Math" panose="02040503050406030204" pitchFamily="18" charset="0"/>
                        <a:sym typeface="Symbol" pitchFamily="18" charset="2"/>
                      </a:rPr>
                      <m:t>𝑝</m:t>
                    </m:r>
                    <m:r>
                      <a:rPr lang="es-MX" sz="2400" i="1">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sym typeface="Symbol" pitchFamily="18" charset="2"/>
                  </a:rPr>
                  <a:t></a:t>
                </a:r>
                <a14:m>
                  <m:oMath xmlns:m="http://schemas.openxmlformats.org/officeDocument/2006/math">
                    <m:sSub>
                      <m:sSubPr>
                        <m:ctrlPr>
                          <a:rPr lang="es-MX" sz="2400" b="0" i="1" dirty="0" smtClean="0">
                            <a:solidFill>
                              <a:schemeClr val="accent1">
                                <a:lumMod val="75000"/>
                              </a:schemeClr>
                            </a:solidFill>
                            <a:latin typeface="Cambria Math" panose="02040503050406030204" pitchFamily="18" charset="0"/>
                            <a:sym typeface="Symbol" pitchFamily="18" charset="2"/>
                          </a:rPr>
                        </m:ctrlPr>
                      </m:sSubPr>
                      <m:e>
                        <m:r>
                          <a:rPr lang="es-MX" sz="2400" b="0" i="1" dirty="0" smtClean="0">
                            <a:solidFill>
                              <a:schemeClr val="accent1">
                                <a:lumMod val="75000"/>
                              </a:schemeClr>
                            </a:solidFill>
                            <a:latin typeface="Cambria Math" panose="02040503050406030204" pitchFamily="18" charset="0"/>
                            <a:sym typeface="Symbol" pitchFamily="18" charset="2"/>
                          </a:rPr>
                          <m:t>𝑝</m:t>
                        </m:r>
                      </m:e>
                      <m:sub>
                        <m:r>
                          <a:rPr lang="es-MX" sz="2400" b="0" i="1" dirty="0" smtClean="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14:m>
                  <m:oMath xmlns:m="http://schemas.openxmlformats.org/officeDocument/2006/math">
                    <m:r>
                      <a:rPr lang="es-MX" sz="2400" b="0" i="1" smtClean="0">
                        <a:solidFill>
                          <a:schemeClr val="accent1">
                            <a:lumMod val="75000"/>
                          </a:schemeClr>
                        </a:solidFill>
                        <a:latin typeface="Cambria Math" panose="02040503050406030204" pitchFamily="18" charset="0"/>
                        <a:sym typeface="Symbol" pitchFamily="18" charset="2"/>
                      </a:rPr>
                      <m:t>𝑝</m:t>
                    </m:r>
                  </m:oMath>
                </a14:m>
                <a:r>
                  <a:rPr lang="es-MX" sz="2400" dirty="0">
                    <a:solidFill>
                      <a:schemeClr val="accent1">
                        <a:lumMod val="75000"/>
                      </a:schemeClr>
                    </a:solidFill>
                    <a:cs typeface="Times New Roman" pitchFamily="18" charset="0"/>
                    <a:sym typeface="Symbol" pitchFamily="18" charset="2"/>
                  </a:rPr>
                  <a:t>≠</a:t>
                </a:r>
                <a14:m>
                  <m:oMath xmlns:m="http://schemas.openxmlformats.org/officeDocument/2006/math">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p:txBody>
          </p:sp>
        </mc:Choice>
        <mc:Fallback xmlns="">
          <p:sp>
            <p:nvSpPr>
              <p:cNvPr id="94210" name="Text Box 2"/>
              <p:cNvSpPr txBox="1">
                <a:spLocks noRot="1" noChangeAspect="1" noMove="1" noResize="1" noEditPoints="1" noAdjustHandles="1" noChangeArrowheads="1" noChangeShapeType="1" noTextEdit="1"/>
              </p:cNvSpPr>
              <p:nvPr/>
            </p:nvSpPr>
            <p:spPr bwMode="auto">
              <a:xfrm>
                <a:off x="611560" y="326397"/>
                <a:ext cx="8136904" cy="1569660"/>
              </a:xfrm>
              <a:prstGeom prst="rect">
                <a:avLst/>
              </a:prstGeom>
              <a:blipFill>
                <a:blip r:embed="rId3"/>
                <a:stretch>
                  <a:fillRect l="-1124" t="-3113" b="-81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3151226" y="2802419"/>
                <a:ext cx="2841547" cy="1448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800" b="1" i="1" smtClean="0">
                          <a:solidFill>
                            <a:srgbClr val="002060"/>
                          </a:solidFill>
                          <a:latin typeface="Cambria Math" panose="02040503050406030204" pitchFamily="18" charset="0"/>
                        </a:rPr>
                        <m:t>𝒛</m:t>
                      </m:r>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i="1">
                                  <a:solidFill>
                                    <a:schemeClr val="accent1">
                                      <a:lumMod val="75000"/>
                                    </a:schemeClr>
                                  </a:solidFill>
                                  <a:latin typeface="Cambria Math" panose="02040503050406030204" pitchFamily="18" charset="0"/>
                                  <a:sym typeface="Symbol" pitchFamily="18" charset="2"/>
                                </a:rPr>
                              </m:ctrlPr>
                            </m:accPr>
                            <m:e>
                              <m:r>
                                <a:rPr lang="es-MX" sz="2800" i="1">
                                  <a:solidFill>
                                    <a:schemeClr val="accent1">
                                      <a:lumMod val="75000"/>
                                    </a:schemeClr>
                                  </a:solidFill>
                                  <a:latin typeface="Cambria Math" panose="02040503050406030204" pitchFamily="18" charset="0"/>
                                  <a:sym typeface="Symbol" pitchFamily="18" charset="2"/>
                                </a:rPr>
                                <m:t>𝑝</m:t>
                              </m:r>
                            </m:e>
                          </m:acc>
                          <m:r>
                            <a:rPr lang="es-MX" sz="2800" b="1" i="1" smtClean="0">
                              <a:solidFill>
                                <a:srgbClr val="002060"/>
                              </a:solidFill>
                              <a:latin typeface="Cambria Math" panose="02040503050406030204" pitchFamily="18" charset="0"/>
                            </a:rPr>
                            <m:t>−</m:t>
                          </m:r>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num>
                        <m:den>
                          <m:rad>
                            <m:radPr>
                              <m:degHide m:val="on"/>
                              <m:ctrlPr>
                                <a:rPr lang="es-MX" sz="2800" b="1" i="1">
                                  <a:solidFill>
                                    <a:srgbClr val="002060"/>
                                  </a:solidFill>
                                  <a:latin typeface="Cambria Math" panose="02040503050406030204" pitchFamily="18" charset="0"/>
                                </a:rPr>
                              </m:ctrlPr>
                            </m:radPr>
                            <m:deg/>
                            <m:e>
                              <m:f>
                                <m:fPr>
                                  <m:ctrlPr>
                                    <a:rPr lang="es-MX" sz="2800" b="1" i="1" smtClean="0">
                                      <a:solidFill>
                                        <a:srgbClr val="002060"/>
                                      </a:solidFill>
                                      <a:latin typeface="Cambria Math" panose="02040503050406030204" pitchFamily="18" charset="0"/>
                                    </a:rPr>
                                  </m:ctrlPr>
                                </m:fPr>
                                <m:num>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r>
                                    <a:rPr lang="es-MX" sz="2800" b="1" i="1" dirty="0" smtClean="0">
                                      <a:solidFill>
                                        <a:schemeClr val="accent1">
                                          <a:lumMod val="75000"/>
                                        </a:schemeClr>
                                      </a:solidFill>
                                      <a:latin typeface="Cambria Math" panose="02040503050406030204" pitchFamily="18" charset="0"/>
                                      <a:sym typeface="Symbol" pitchFamily="18" charset="2"/>
                                    </a:rPr>
                                    <m:t>(</m:t>
                                  </m:r>
                                  <m:r>
                                    <a:rPr lang="es-MX" sz="2800" b="1" i="1" dirty="0" smtClean="0">
                                      <a:solidFill>
                                        <a:schemeClr val="accent1">
                                          <a:lumMod val="75000"/>
                                        </a:schemeClr>
                                      </a:solidFill>
                                      <a:latin typeface="Cambria Math" panose="02040503050406030204" pitchFamily="18" charset="0"/>
                                      <a:sym typeface="Symbol" pitchFamily="18" charset="2"/>
                                    </a:rPr>
                                    <m:t>𝟏</m:t>
                                  </m:r>
                                  <m:r>
                                    <a:rPr lang="es-MX" sz="2800" b="1" i="1" dirty="0" smtClean="0">
                                      <a:solidFill>
                                        <a:schemeClr val="accent1">
                                          <a:lumMod val="75000"/>
                                        </a:schemeClr>
                                      </a:solidFill>
                                      <a:latin typeface="Cambria Math" panose="02040503050406030204" pitchFamily="18" charset="0"/>
                                      <a:sym typeface="Symbol" pitchFamily="18" charset="2"/>
                                    </a:rPr>
                                    <m:t>−</m:t>
                                  </m:r>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r>
                                    <a:rPr lang="es-MX" sz="2800" b="1" i="1" dirty="0" smtClean="0">
                                      <a:solidFill>
                                        <a:schemeClr val="accent1">
                                          <a:lumMod val="75000"/>
                                        </a:schemeClr>
                                      </a:solidFill>
                                      <a:latin typeface="Cambria Math" panose="02040503050406030204" pitchFamily="18" charset="0"/>
                                      <a:sym typeface="Symbol" pitchFamily="18" charset="2"/>
                                    </a:rPr>
                                    <m:t>)</m:t>
                                  </m:r>
                                </m:num>
                                <m:den>
                                  <m:r>
                                    <a:rPr lang="es-MX" sz="2800" b="0" i="1" dirty="0" smtClean="0">
                                      <a:solidFill>
                                        <a:schemeClr val="accent1">
                                          <a:lumMod val="75000"/>
                                        </a:schemeClr>
                                      </a:solidFill>
                                      <a:latin typeface="Cambria Math" panose="02040503050406030204" pitchFamily="18" charset="0"/>
                                      <a:sym typeface="Symbol" pitchFamily="18" charset="2"/>
                                    </a:rPr>
                                    <m:t>𝑛</m:t>
                                  </m:r>
                                </m:den>
                              </m:f>
                            </m:e>
                          </m:rad>
                        </m:den>
                      </m:f>
                    </m:oMath>
                  </m:oMathPara>
                </a14:m>
                <a:endParaRPr lang="es-MX" sz="2800" b="1" dirty="0">
                  <a:solidFill>
                    <a:srgbClr val="002060"/>
                  </a:solidFill>
                </a:endParaRPr>
              </a:p>
            </p:txBody>
          </p:sp>
        </mc:Choice>
        <mc:Fallback xmlns="">
          <p:sp>
            <p:nvSpPr>
              <p:cNvPr id="9" name="Rectángulo 8"/>
              <p:cNvSpPr>
                <a:spLocks noRot="1" noChangeAspect="1" noMove="1" noResize="1" noEditPoints="1" noAdjustHandles="1" noChangeArrowheads="1" noChangeShapeType="1" noTextEdit="1"/>
              </p:cNvSpPr>
              <p:nvPr/>
            </p:nvSpPr>
            <p:spPr>
              <a:xfrm>
                <a:off x="3151226" y="2802419"/>
                <a:ext cx="2841547" cy="1448410"/>
              </a:xfrm>
              <a:prstGeom prst="rect">
                <a:avLst/>
              </a:prstGeom>
              <a:blipFill>
                <a:blip r:embed="rId4"/>
                <a:stretch>
                  <a:fillRect/>
                </a:stretch>
              </a:blipFill>
            </p:spPr>
            <p:txBody>
              <a:bodyPr/>
              <a:lstStyle/>
              <a:p>
                <a:r>
                  <a:rPr lang="es-MX">
                    <a:noFill/>
                  </a:rPr>
                  <a:t> </a:t>
                </a:r>
              </a:p>
            </p:txBody>
          </p:sp>
        </mc:Fallback>
      </mc:AlternateContent>
      <p:sp>
        <p:nvSpPr>
          <p:cNvPr id="2" name="Rectángulo 1">
            <a:extLst>
              <a:ext uri="{FF2B5EF4-FFF2-40B4-BE49-F238E27FC236}">
                <a16:creationId xmlns:a16="http://schemas.microsoft.com/office/drawing/2014/main" id="{6BABF65C-1A73-4BF2-974A-0CF8D836E176}"/>
              </a:ext>
            </a:extLst>
          </p:cNvPr>
          <p:cNvSpPr/>
          <p:nvPr/>
        </p:nvSpPr>
        <p:spPr>
          <a:xfrm>
            <a:off x="588030" y="4731111"/>
            <a:ext cx="7488832" cy="461665"/>
          </a:xfrm>
          <a:prstGeom prst="rect">
            <a:avLst/>
          </a:prstGeom>
        </p:spPr>
        <p:txBody>
          <a:bodyPr wrap="square">
            <a:spAutoFit/>
          </a:bodyPr>
          <a:lstStyle/>
          <a:p>
            <a:pPr algn="just">
              <a:spcBef>
                <a:spcPct val="50000"/>
              </a:spcBef>
            </a:pPr>
            <a:r>
              <a:rPr lang="es-MX" sz="2400" b="1" dirty="0">
                <a:solidFill>
                  <a:srgbClr val="002060"/>
                </a:solidFill>
                <a:latin typeface="Arial" panose="020B0604020202020204" pitchFamily="34" charset="0"/>
                <a:cs typeface="Arial" panose="020B0604020202020204" pitchFamily="34" charset="0"/>
              </a:rPr>
              <a:t>Se rechaza Ho si |z|&gt;z(</a:t>
            </a:r>
            <a:r>
              <a:rPr lang="es-MX" sz="2400" b="1" dirty="0">
                <a:solidFill>
                  <a:srgbClr val="002060"/>
                </a:solidFill>
                <a:latin typeface="Arial" panose="020B0604020202020204" pitchFamily="34" charset="0"/>
                <a:cs typeface="Arial" panose="020B0604020202020204" pitchFamily="34" charset="0"/>
                <a:sym typeface="Symbol" pitchFamily="18" charset="2"/>
              </a:rPr>
              <a:t>/2).</a:t>
            </a:r>
          </a:p>
        </p:txBody>
      </p:sp>
    </p:spTree>
    <p:extLst>
      <p:ext uri="{BB962C8B-B14F-4D97-AF65-F5344CB8AC3E}">
        <p14:creationId xmlns:p14="http://schemas.microsoft.com/office/powerpoint/2010/main" val="3062823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4969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MX" sz="2400" b="1" dirty="0">
                <a:solidFill>
                  <a:schemeClr val="accent1">
                    <a:lumMod val="75000"/>
                  </a:schemeClr>
                </a:solidFill>
                <a:latin typeface="Arial" panose="020B0604020202020204" pitchFamily="34" charset="0"/>
                <a:cs typeface="Arial" panose="020B0604020202020204" pitchFamily="34" charset="0"/>
              </a:rPr>
              <a:t>Ejemplo. </a:t>
            </a:r>
            <a:r>
              <a:rPr lang="es-MX" sz="2400" b="1" dirty="0">
                <a:solidFill>
                  <a:srgbClr val="002060"/>
                </a:solidFill>
                <a:latin typeface="Arial" panose="020B0604020202020204" pitchFamily="34" charset="0"/>
                <a:cs typeface="Arial" panose="020B0604020202020204" pitchFamily="34" charset="0"/>
              </a:rPr>
              <a:t>En una investigación de consumidores de drogas intravenosas en una ciudad grande, Coates </a:t>
            </a:r>
            <a:r>
              <a:rPr lang="es-MX" sz="2400" b="1" i="1" dirty="0">
                <a:solidFill>
                  <a:srgbClr val="002060"/>
                </a:solidFill>
                <a:latin typeface="Arial" panose="020B0604020202020204" pitchFamily="34" charset="0"/>
                <a:cs typeface="Arial" panose="020B0604020202020204" pitchFamily="34" charset="0"/>
              </a:rPr>
              <a:t>et al.</a:t>
            </a:r>
            <a:r>
              <a:rPr lang="es-MX" sz="2400" b="1" dirty="0">
                <a:solidFill>
                  <a:srgbClr val="002060"/>
                </a:solidFill>
                <a:latin typeface="Arial" panose="020B0604020202020204" pitchFamily="34" charset="0"/>
                <a:cs typeface="Arial" panose="020B0604020202020204" pitchFamily="34" charset="0"/>
              </a:rPr>
              <a:t> encontraron a 18 de 423 individuos con VIR positivo. Se pretende saber si es posible concluir que menos de 5 porciento de los consumidores de drogas intravenosas en la población muestreada tienen VIR positivo. </a:t>
            </a:r>
            <a:endParaRPr lang="es-MX" sz="24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3E70A0A6-EDAF-4A4D-98E3-AA9511A2DCB4}"/>
                  </a:ext>
                </a:extLst>
              </p:cNvPr>
              <p:cNvSpPr/>
              <p:nvPr/>
            </p:nvSpPr>
            <p:spPr>
              <a:xfrm>
                <a:off x="323528" y="2904656"/>
                <a:ext cx="8640960" cy="3416320"/>
              </a:xfrm>
              <a:prstGeom prst="rect">
                <a:avLst/>
              </a:prstGeom>
            </p:spPr>
            <p:txBody>
              <a:bodyPr wrap="square">
                <a:spAutoFit/>
              </a:bodyPr>
              <a:lstStyle/>
              <a:p>
                <a:pPr algn="just"/>
                <a:r>
                  <a:rPr lang="es-MX" sz="2400" b="1" dirty="0">
                    <a:solidFill>
                      <a:srgbClr val="C00000"/>
                    </a:solidFill>
                    <a:latin typeface="Arial" panose="020B0604020202020204" pitchFamily="34" charset="0"/>
                    <a:cs typeface="Arial" panose="020B0604020202020204" pitchFamily="34" charset="0"/>
                  </a:rPr>
                  <a:t>Datos</a:t>
                </a:r>
                <a:r>
                  <a:rPr lang="es-MX" sz="2400" b="1" dirty="0">
                    <a:solidFill>
                      <a:srgbClr val="002060"/>
                    </a:solidFill>
                    <a:latin typeface="Arial" panose="020B0604020202020204" pitchFamily="34" charset="0"/>
                    <a:cs typeface="Arial" panose="020B0604020202020204" pitchFamily="34" charset="0"/>
                  </a:rPr>
                  <a:t>. Los datos se obtienen a partir de la respuesta de 423 individuos de los cuales 18 tenían la característica de interés (VIR positivo), es decir, </a:t>
                </a:r>
                <a14:m>
                  <m:oMath xmlns:m="http://schemas.openxmlformats.org/officeDocument/2006/math">
                    <m:acc>
                      <m:accPr>
                        <m:chr m:val="̂"/>
                        <m:ctrlPr>
                          <a:rPr lang="es-MX" sz="2400" b="1" i="1">
                            <a:solidFill>
                              <a:schemeClr val="accent1">
                                <a:lumMod val="75000"/>
                              </a:schemeClr>
                            </a:solidFill>
                            <a:latin typeface="Cambria Math" panose="02040503050406030204" pitchFamily="18" charset="0"/>
                            <a:sym typeface="Symbol" pitchFamily="18" charset="2"/>
                          </a:rPr>
                        </m:ctrlPr>
                      </m:accPr>
                      <m:e>
                        <m:r>
                          <a:rPr lang="es-MX" sz="2400" b="1" i="1">
                            <a:solidFill>
                              <a:schemeClr val="accent1">
                                <a:lumMod val="75000"/>
                              </a:schemeClr>
                            </a:solidFill>
                            <a:latin typeface="Cambria Math" panose="02040503050406030204" pitchFamily="18" charset="0"/>
                            <a:sym typeface="Symbol" pitchFamily="18" charset="2"/>
                          </a:rPr>
                          <m:t>𝒑</m:t>
                        </m:r>
                      </m:e>
                    </m:acc>
                    <m:r>
                      <a:rPr lang="es-MX" sz="2400" b="1" i="1">
                        <a:solidFill>
                          <a:schemeClr val="accent1">
                            <a:lumMod val="75000"/>
                          </a:schemeClr>
                        </a:solidFill>
                        <a:latin typeface="Cambria Math" panose="02040503050406030204" pitchFamily="18" charset="0"/>
                        <a:sym typeface="Symbol" pitchFamily="18" charset="2"/>
                      </a:rPr>
                      <m:t> </m:t>
                    </m:r>
                  </m:oMath>
                </a14:m>
                <a:r>
                  <a:rPr lang="es-MX" sz="2400" b="1" dirty="0">
                    <a:solidFill>
                      <a:srgbClr val="002060"/>
                    </a:solidFill>
                    <a:latin typeface="Arial" panose="020B0604020202020204" pitchFamily="34" charset="0"/>
                    <a:cs typeface="Arial" panose="020B0604020202020204" pitchFamily="34" charset="0"/>
                  </a:rPr>
                  <a:t>= 18/423 =0.0425. </a:t>
                </a:r>
              </a:p>
              <a:p>
                <a:pPr algn="just"/>
                <a:endParaRPr lang="es-MX" sz="2400" b="1" dirty="0">
                  <a:solidFill>
                    <a:srgbClr val="002060"/>
                  </a:solidFill>
                  <a:latin typeface="Arial" panose="020B0604020202020204" pitchFamily="34" charset="0"/>
                  <a:cs typeface="Arial" panose="020B0604020202020204" pitchFamily="34" charset="0"/>
                </a:endParaRPr>
              </a:p>
              <a:p>
                <a:pPr algn="just"/>
                <a:r>
                  <a:rPr lang="es-MX" sz="2400" b="1" dirty="0">
                    <a:solidFill>
                      <a:srgbClr val="C00000"/>
                    </a:solidFill>
                    <a:latin typeface="Arial" panose="020B0604020202020204" pitchFamily="34" charset="0"/>
                    <a:cs typeface="Arial" panose="020B0604020202020204" pitchFamily="34" charset="0"/>
                  </a:rPr>
                  <a:t>Hipótesis</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 </a:t>
                </a:r>
                <a14:m>
                  <m:oMath xmlns:m="http://schemas.openxmlformats.org/officeDocument/2006/math">
                    <m:r>
                      <a:rPr lang="es-MX" sz="2400" i="1">
                        <a:solidFill>
                          <a:schemeClr val="accent1">
                            <a:lumMod val="75000"/>
                          </a:schemeClr>
                        </a:solidFill>
                        <a:latin typeface="Cambria Math" panose="02040503050406030204" pitchFamily="18" charset="0"/>
                        <a:sym typeface="Symbol" pitchFamily="18" charset="2"/>
                      </a:rPr>
                      <m:t>𝑝</m:t>
                    </m:r>
                    <m:r>
                      <a:rPr lang="es-MX" sz="2400" i="1">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sym typeface="Symbol" pitchFamily="18" charset="2"/>
                  </a:rPr>
                  <a:t></a:t>
                </a:r>
                <a14:m>
                  <m:oMath xmlns:m="http://schemas.openxmlformats.org/officeDocument/2006/math">
                    <m:r>
                      <a:rPr lang="es-MX" sz="2400" b="0" i="1" dirty="0" smtClean="0">
                        <a:solidFill>
                          <a:schemeClr val="accent1">
                            <a:lumMod val="75000"/>
                          </a:schemeClr>
                        </a:solidFill>
                        <a:latin typeface="Cambria Math" panose="02040503050406030204" pitchFamily="18" charset="0"/>
                        <a:sym typeface="Symbol" pitchFamily="18" charset="2"/>
                      </a:rPr>
                      <m:t>0.05</m:t>
                    </m:r>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14:m>
                  <m:oMath xmlns:m="http://schemas.openxmlformats.org/officeDocument/2006/math">
                    <m:r>
                      <a:rPr lang="es-MX" sz="2400" i="1">
                        <a:solidFill>
                          <a:schemeClr val="accent1">
                            <a:lumMod val="75000"/>
                          </a:schemeClr>
                        </a:solidFill>
                        <a:latin typeface="Cambria Math" panose="02040503050406030204" pitchFamily="18" charset="0"/>
                        <a:sym typeface="Symbol" pitchFamily="18" charset="2"/>
                      </a:rPr>
                      <m:t>𝑝</m:t>
                    </m:r>
                    <m:r>
                      <a:rPr lang="es-MX" sz="2400" b="0" i="1" smtClean="0">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cs typeface="Times New Roman" pitchFamily="18" charset="0"/>
                    <a:sym typeface="Symbol" pitchFamily="18" charset="2"/>
                  </a:rPr>
                  <a:t>≠</a:t>
                </a:r>
                <a14:m>
                  <m:oMath xmlns:m="http://schemas.openxmlformats.org/officeDocument/2006/math">
                    <m:r>
                      <a:rPr lang="es-MX" sz="2400" b="0" i="1" dirty="0" smtClean="0">
                        <a:solidFill>
                          <a:schemeClr val="accent1">
                            <a:lumMod val="75000"/>
                          </a:schemeClr>
                        </a:solidFill>
                        <a:latin typeface="Cambria Math" panose="02040503050406030204" pitchFamily="18" charset="0"/>
                        <a:sym typeface="Symbol" pitchFamily="18" charset="2"/>
                      </a:rPr>
                      <m:t>0.05</m:t>
                    </m:r>
                  </m:oMath>
                </a14:m>
                <a:endParaRPr lang="es-MX" sz="2400" b="1" dirty="0">
                  <a:solidFill>
                    <a:srgbClr val="C00000"/>
                  </a:solidFill>
                  <a:latin typeface="Arial" panose="020B0604020202020204" pitchFamily="34" charset="0"/>
                  <a:cs typeface="Arial" panose="020B0604020202020204" pitchFamily="34" charset="0"/>
                </a:endParaRPr>
              </a:p>
              <a:p>
                <a:pPr algn="just"/>
                <a:endParaRPr lang="es-MX" sz="2400" b="1" dirty="0">
                  <a:solidFill>
                    <a:srgbClr val="C00000"/>
                  </a:solidFill>
                  <a:latin typeface="Arial" panose="020B0604020202020204" pitchFamily="34" charset="0"/>
                  <a:cs typeface="Arial" panose="020B0604020202020204" pitchFamily="34" charset="0"/>
                </a:endParaRPr>
              </a:p>
            </p:txBody>
          </p:sp>
        </mc:Choice>
        <mc:Fallback xmlns="">
          <p:sp>
            <p:nvSpPr>
              <p:cNvPr id="3" name="Rectángulo 2">
                <a:extLst>
                  <a:ext uri="{FF2B5EF4-FFF2-40B4-BE49-F238E27FC236}">
                    <a16:creationId xmlns:a16="http://schemas.microsoft.com/office/drawing/2014/main" id="{3E70A0A6-EDAF-4A4D-98E3-AA9511A2DCB4}"/>
                  </a:ext>
                </a:extLst>
              </p:cNvPr>
              <p:cNvSpPr>
                <a:spLocks noRot="1" noChangeAspect="1" noMove="1" noResize="1" noEditPoints="1" noAdjustHandles="1" noChangeArrowheads="1" noChangeShapeType="1" noTextEdit="1"/>
              </p:cNvSpPr>
              <p:nvPr/>
            </p:nvSpPr>
            <p:spPr>
              <a:xfrm>
                <a:off x="323528" y="2904656"/>
                <a:ext cx="8640960" cy="3416320"/>
              </a:xfrm>
              <a:prstGeom prst="rect">
                <a:avLst/>
              </a:prstGeom>
              <a:blipFill>
                <a:blip r:embed="rId3"/>
                <a:stretch>
                  <a:fillRect l="-1058" t="-1248" r="-1058"/>
                </a:stretch>
              </a:blipFill>
            </p:spPr>
            <p:txBody>
              <a:bodyPr/>
              <a:lstStyle/>
              <a:p>
                <a:r>
                  <a:rPr lang="es-MX">
                    <a:noFill/>
                  </a:rPr>
                  <a:t> </a:t>
                </a:r>
              </a:p>
            </p:txBody>
          </p:sp>
        </mc:Fallback>
      </mc:AlternateContent>
    </p:spTree>
    <p:extLst>
      <p:ext uri="{BB962C8B-B14F-4D97-AF65-F5344CB8AC3E}">
        <p14:creationId xmlns:p14="http://schemas.microsoft.com/office/powerpoint/2010/main" val="3604149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2E7CFD-F9C6-4457-B931-146137534AF1}"/>
              </a:ext>
            </a:extLst>
          </p:cNvPr>
          <p:cNvSpPr txBox="1"/>
          <p:nvPr/>
        </p:nvSpPr>
        <p:spPr>
          <a:xfrm>
            <a:off x="539552" y="404664"/>
            <a:ext cx="5256584" cy="461665"/>
          </a:xfrm>
          <a:prstGeom prst="rect">
            <a:avLst/>
          </a:prstGeom>
          <a:noFill/>
        </p:spPr>
        <p:txBody>
          <a:bodyPr wrap="square" rtlCol="0">
            <a:spAutoFit/>
          </a:bodyPr>
          <a:lstStyle/>
          <a:p>
            <a:r>
              <a:rPr lang="es-MX" sz="2400" b="1" dirty="0">
                <a:solidFill>
                  <a:srgbClr val="002060"/>
                </a:solidFill>
                <a:latin typeface="Arial" panose="020B0604020202020204" pitchFamily="34" charset="0"/>
                <a:cs typeface="Arial" panose="020B0604020202020204" pitchFamily="34" charset="0"/>
              </a:rPr>
              <a:t>Estadístico de prueba</a:t>
            </a: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0A5F2E9D-5DD9-442C-A7B0-2AB8D7A946A9}"/>
                  </a:ext>
                </a:extLst>
              </p:cNvPr>
              <p:cNvSpPr/>
              <p:nvPr/>
            </p:nvSpPr>
            <p:spPr>
              <a:xfrm>
                <a:off x="950242" y="1272490"/>
                <a:ext cx="2459071" cy="1254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a:solidFill>
                            <a:srgbClr val="002060"/>
                          </a:solidFill>
                          <a:latin typeface="Cambria Math" panose="02040503050406030204" pitchFamily="18" charset="0"/>
                        </a:rPr>
                        <m:t>𝒛</m:t>
                      </m:r>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acc>
                            <m:accPr>
                              <m:chr m:val="̂"/>
                              <m:ctrlPr>
                                <a:rPr lang="es-MX" sz="2400" i="1">
                                  <a:solidFill>
                                    <a:schemeClr val="accent1">
                                      <a:lumMod val="75000"/>
                                    </a:schemeClr>
                                  </a:solidFill>
                                  <a:latin typeface="Cambria Math" panose="02040503050406030204" pitchFamily="18" charset="0"/>
                                  <a:sym typeface="Symbol" pitchFamily="18" charset="2"/>
                                </a:rPr>
                              </m:ctrlPr>
                            </m:accPr>
                            <m:e>
                              <m:r>
                                <a:rPr lang="es-MX" sz="2400" i="1">
                                  <a:solidFill>
                                    <a:schemeClr val="accent1">
                                      <a:lumMod val="75000"/>
                                    </a:schemeClr>
                                  </a:solidFill>
                                  <a:latin typeface="Cambria Math" panose="02040503050406030204" pitchFamily="18" charset="0"/>
                                  <a:sym typeface="Symbol" pitchFamily="18" charset="2"/>
                                </a:rPr>
                                <m:t>𝑝</m:t>
                              </m:r>
                            </m:e>
                          </m:acc>
                          <m:r>
                            <a:rPr lang="es-MX" sz="2400" b="1" i="1">
                              <a:solidFill>
                                <a:srgbClr val="002060"/>
                              </a:solidFill>
                              <a:latin typeface="Cambria Math" panose="02040503050406030204" pitchFamily="18" charset="0"/>
                            </a:rPr>
                            <m:t>−</m:t>
                          </m:r>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num>
                        <m:den>
                          <m:rad>
                            <m:radPr>
                              <m:degHide m:val="on"/>
                              <m:ctrlPr>
                                <a:rPr lang="es-MX" sz="2400" b="1" i="1">
                                  <a:solidFill>
                                    <a:srgbClr val="002060"/>
                                  </a:solidFill>
                                  <a:latin typeface="Cambria Math" panose="02040503050406030204" pitchFamily="18" charset="0"/>
                                </a:rPr>
                              </m:ctrlPr>
                            </m:radPr>
                            <m:deg/>
                            <m:e>
                              <m:f>
                                <m:fPr>
                                  <m:ctrlPr>
                                    <a:rPr lang="es-MX" sz="2400" b="1" i="1">
                                      <a:solidFill>
                                        <a:srgbClr val="002060"/>
                                      </a:solidFill>
                                      <a:latin typeface="Cambria Math" panose="02040503050406030204" pitchFamily="18" charset="0"/>
                                    </a:rPr>
                                  </m:ctrlPr>
                                </m:fPr>
                                <m:num>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r>
                                    <a:rPr lang="es-MX" sz="2400" b="1" i="1" dirty="0">
                                      <a:solidFill>
                                        <a:schemeClr val="accent1">
                                          <a:lumMod val="75000"/>
                                        </a:schemeClr>
                                      </a:solidFill>
                                      <a:latin typeface="Cambria Math" panose="02040503050406030204" pitchFamily="18" charset="0"/>
                                      <a:sym typeface="Symbol" pitchFamily="18" charset="2"/>
                                    </a:rPr>
                                    <m:t>(</m:t>
                                  </m:r>
                                  <m:r>
                                    <a:rPr lang="es-MX" sz="2400" b="1" i="1" dirty="0">
                                      <a:solidFill>
                                        <a:schemeClr val="accent1">
                                          <a:lumMod val="75000"/>
                                        </a:schemeClr>
                                      </a:solidFill>
                                      <a:latin typeface="Cambria Math" panose="02040503050406030204" pitchFamily="18" charset="0"/>
                                      <a:sym typeface="Symbol" pitchFamily="18" charset="2"/>
                                    </a:rPr>
                                    <m:t>𝟏</m:t>
                                  </m:r>
                                  <m:r>
                                    <a:rPr lang="es-MX" sz="2400" b="1" i="1" dirty="0">
                                      <a:solidFill>
                                        <a:schemeClr val="accent1">
                                          <a:lumMod val="75000"/>
                                        </a:schemeClr>
                                      </a:solidFill>
                                      <a:latin typeface="Cambria Math" panose="02040503050406030204" pitchFamily="18" charset="0"/>
                                      <a:sym typeface="Symbol" pitchFamily="18" charset="2"/>
                                    </a:rPr>
                                    <m:t>−</m:t>
                                  </m:r>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r>
                                    <a:rPr lang="es-MX" sz="2400" b="1" i="1" dirty="0">
                                      <a:solidFill>
                                        <a:schemeClr val="accent1">
                                          <a:lumMod val="75000"/>
                                        </a:schemeClr>
                                      </a:solidFill>
                                      <a:latin typeface="Cambria Math" panose="02040503050406030204" pitchFamily="18" charset="0"/>
                                      <a:sym typeface="Symbol" pitchFamily="18" charset="2"/>
                                    </a:rPr>
                                    <m:t>)</m:t>
                                  </m:r>
                                </m:num>
                                <m:den>
                                  <m:r>
                                    <a:rPr lang="es-MX" sz="2400" i="1" dirty="0">
                                      <a:solidFill>
                                        <a:schemeClr val="accent1">
                                          <a:lumMod val="75000"/>
                                        </a:schemeClr>
                                      </a:solidFill>
                                      <a:latin typeface="Cambria Math" panose="02040503050406030204" pitchFamily="18" charset="0"/>
                                      <a:sym typeface="Symbol" pitchFamily="18" charset="2"/>
                                    </a:rPr>
                                    <m:t>𝑛</m:t>
                                  </m:r>
                                </m:den>
                              </m:f>
                            </m:e>
                          </m:rad>
                        </m:den>
                      </m:f>
                    </m:oMath>
                  </m:oMathPara>
                </a14:m>
                <a:endParaRPr lang="es-MX" sz="2400" dirty="0"/>
              </a:p>
            </p:txBody>
          </p:sp>
        </mc:Choice>
        <mc:Fallback xmlns="">
          <p:sp>
            <p:nvSpPr>
              <p:cNvPr id="3" name="Rectángulo 2">
                <a:extLst>
                  <a:ext uri="{FF2B5EF4-FFF2-40B4-BE49-F238E27FC236}">
                    <a16:creationId xmlns:a16="http://schemas.microsoft.com/office/drawing/2014/main" id="{0A5F2E9D-5DD9-442C-A7B0-2AB8D7A946A9}"/>
                  </a:ext>
                </a:extLst>
              </p:cNvPr>
              <p:cNvSpPr>
                <a:spLocks noRot="1" noChangeAspect="1" noMove="1" noResize="1" noEditPoints="1" noAdjustHandles="1" noChangeArrowheads="1" noChangeShapeType="1" noTextEdit="1"/>
              </p:cNvSpPr>
              <p:nvPr/>
            </p:nvSpPr>
            <p:spPr>
              <a:xfrm>
                <a:off x="950242" y="1272490"/>
                <a:ext cx="2459071" cy="125470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1D46E14F-AAF4-48A7-A98E-79D5982D1880}"/>
                  </a:ext>
                </a:extLst>
              </p:cNvPr>
              <p:cNvSpPr/>
              <p:nvPr/>
            </p:nvSpPr>
            <p:spPr>
              <a:xfrm>
                <a:off x="322902" y="2726744"/>
                <a:ext cx="5488447" cy="12530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0" i="1" smtClean="0">
                              <a:solidFill>
                                <a:schemeClr val="accent1">
                                  <a:lumMod val="75000"/>
                                </a:schemeClr>
                              </a:solidFill>
                              <a:latin typeface="Cambria Math" panose="02040503050406030204" pitchFamily="18" charset="0"/>
                              <a:sym typeface="Symbol" pitchFamily="18" charset="2"/>
                            </a:rPr>
                            <m:t>0.0425</m:t>
                          </m:r>
                          <m:r>
                            <a:rPr lang="es-MX" sz="2400" b="1" i="1">
                              <a:solidFill>
                                <a:srgbClr val="002060"/>
                              </a:solidFill>
                              <a:latin typeface="Cambria Math" panose="02040503050406030204" pitchFamily="18" charset="0"/>
                            </a:rPr>
                            <m:t>−</m:t>
                          </m:r>
                          <m:r>
                            <a:rPr lang="es-MX" sz="2400" b="0" i="1" dirty="0" smtClean="0">
                              <a:solidFill>
                                <a:schemeClr val="accent1">
                                  <a:lumMod val="75000"/>
                                </a:schemeClr>
                              </a:solidFill>
                              <a:latin typeface="Cambria Math" panose="02040503050406030204" pitchFamily="18" charset="0"/>
                              <a:sym typeface="Symbol" pitchFamily="18" charset="2"/>
                            </a:rPr>
                            <m:t>0.05</m:t>
                          </m:r>
                        </m:num>
                        <m:den>
                          <m:rad>
                            <m:radPr>
                              <m:degHide m:val="on"/>
                              <m:ctrlPr>
                                <a:rPr lang="es-MX" sz="2400" b="1" i="1">
                                  <a:solidFill>
                                    <a:srgbClr val="002060"/>
                                  </a:solidFill>
                                  <a:latin typeface="Cambria Math" panose="02040503050406030204" pitchFamily="18" charset="0"/>
                                </a:rPr>
                              </m:ctrlPr>
                            </m:radPr>
                            <m:deg/>
                            <m:e>
                              <m:f>
                                <m:fPr>
                                  <m:ctrlPr>
                                    <a:rPr lang="es-MX" sz="2400" b="1" i="1" smtClean="0">
                                      <a:solidFill>
                                        <a:srgbClr val="002060"/>
                                      </a:solidFill>
                                      <a:latin typeface="Cambria Math" panose="02040503050406030204" pitchFamily="18" charset="0"/>
                                    </a:rPr>
                                  </m:ctrlPr>
                                </m:fPr>
                                <m:num>
                                  <m:r>
                                    <a:rPr lang="es-MX" sz="2400" b="0" i="1" dirty="0" smtClean="0">
                                      <a:solidFill>
                                        <a:schemeClr val="accent1">
                                          <a:lumMod val="75000"/>
                                        </a:schemeClr>
                                      </a:solidFill>
                                      <a:latin typeface="Cambria Math" panose="02040503050406030204" pitchFamily="18" charset="0"/>
                                      <a:sym typeface="Symbol" pitchFamily="18" charset="2"/>
                                    </a:rPr>
                                    <m:t>0.05</m:t>
                                  </m:r>
                                  <m:r>
                                    <a:rPr lang="es-MX" sz="2400" b="1" i="1" dirty="0">
                                      <a:solidFill>
                                        <a:schemeClr val="accent1">
                                          <a:lumMod val="75000"/>
                                        </a:schemeClr>
                                      </a:solidFill>
                                      <a:latin typeface="Cambria Math" panose="02040503050406030204" pitchFamily="18" charset="0"/>
                                      <a:sym typeface="Symbol" pitchFamily="18" charset="2"/>
                                    </a:rPr>
                                    <m:t>(</m:t>
                                  </m:r>
                                  <m:r>
                                    <a:rPr lang="es-MX" sz="2400" b="1" i="1" dirty="0">
                                      <a:solidFill>
                                        <a:schemeClr val="accent1">
                                          <a:lumMod val="75000"/>
                                        </a:schemeClr>
                                      </a:solidFill>
                                      <a:latin typeface="Cambria Math" panose="02040503050406030204" pitchFamily="18" charset="0"/>
                                      <a:sym typeface="Symbol" pitchFamily="18" charset="2"/>
                                    </a:rPr>
                                    <m:t>𝟏</m:t>
                                  </m:r>
                                  <m:r>
                                    <a:rPr lang="es-MX" sz="2400" b="1" i="1" dirty="0">
                                      <a:solidFill>
                                        <a:schemeClr val="accent1">
                                          <a:lumMod val="75000"/>
                                        </a:schemeClr>
                                      </a:solidFill>
                                      <a:latin typeface="Cambria Math" panose="02040503050406030204" pitchFamily="18" charset="0"/>
                                      <a:sym typeface="Symbol" pitchFamily="18" charset="2"/>
                                    </a:rPr>
                                    <m:t>−</m:t>
                                  </m:r>
                                  <m:r>
                                    <a:rPr lang="es-MX" sz="2400" b="0" i="1" dirty="0" smtClean="0">
                                      <a:solidFill>
                                        <a:schemeClr val="accent1">
                                          <a:lumMod val="75000"/>
                                        </a:schemeClr>
                                      </a:solidFill>
                                      <a:latin typeface="Cambria Math" panose="02040503050406030204" pitchFamily="18" charset="0"/>
                                      <a:sym typeface="Symbol" pitchFamily="18" charset="2"/>
                                    </a:rPr>
                                    <m:t>0.</m:t>
                                  </m:r>
                                  <m:r>
                                    <a:rPr lang="es-MX" sz="2400" b="1" i="1" dirty="0" smtClean="0">
                                      <a:solidFill>
                                        <a:schemeClr val="accent1">
                                          <a:lumMod val="75000"/>
                                        </a:schemeClr>
                                      </a:solidFill>
                                      <a:latin typeface="Cambria Math" panose="02040503050406030204" pitchFamily="18" charset="0"/>
                                      <a:sym typeface="Symbol" pitchFamily="18" charset="2"/>
                                    </a:rPr>
                                    <m:t>𝟗𝟓</m:t>
                                  </m:r>
                                  <m:r>
                                    <a:rPr lang="es-MX" sz="2400" b="1" i="1" dirty="0">
                                      <a:solidFill>
                                        <a:schemeClr val="accent1">
                                          <a:lumMod val="75000"/>
                                        </a:schemeClr>
                                      </a:solidFill>
                                      <a:latin typeface="Cambria Math" panose="02040503050406030204" pitchFamily="18" charset="0"/>
                                      <a:sym typeface="Symbol" pitchFamily="18" charset="2"/>
                                    </a:rPr>
                                    <m:t>)</m:t>
                                  </m:r>
                                </m:num>
                                <m:den>
                                  <m:r>
                                    <a:rPr lang="es-MX" sz="2400" b="1" i="1" dirty="0" smtClean="0">
                                      <a:solidFill>
                                        <a:schemeClr val="accent1">
                                          <a:lumMod val="75000"/>
                                        </a:schemeClr>
                                      </a:solidFill>
                                      <a:latin typeface="Cambria Math" panose="02040503050406030204" pitchFamily="18" charset="0"/>
                                      <a:sym typeface="Symbol" pitchFamily="18" charset="2"/>
                                    </a:rPr>
                                    <m:t>𝟒𝟐𝟑</m:t>
                                  </m:r>
                                </m:den>
                              </m:f>
                            </m:e>
                          </m:rad>
                        </m:den>
                      </m:f>
                      <m:r>
                        <a:rPr lang="es-MX" sz="2400" b="1" i="1" dirty="0" smtClean="0">
                          <a:solidFill>
                            <a:schemeClr val="accent1">
                              <a:lumMod val="75000"/>
                            </a:schemeClr>
                          </a:solidFill>
                          <a:latin typeface="Cambria Math" panose="02040503050406030204" pitchFamily="18" charset="0"/>
                          <a:sym typeface="Symbol" pitchFamily="18" charset="2"/>
                        </a:rPr>
                        <m:t>=−</m:t>
                      </m:r>
                      <m:r>
                        <a:rPr lang="es-MX" sz="2400" b="1" i="1" dirty="0" smtClean="0">
                          <a:solidFill>
                            <a:schemeClr val="accent1">
                              <a:lumMod val="75000"/>
                            </a:schemeClr>
                          </a:solidFill>
                          <a:latin typeface="Cambria Math" panose="02040503050406030204" pitchFamily="18" charset="0"/>
                          <a:sym typeface="Symbol" pitchFamily="18" charset="2"/>
                        </a:rPr>
                        <m:t>𝟎</m:t>
                      </m:r>
                      <m:r>
                        <a:rPr lang="es-MX" sz="2400" b="1" i="1" dirty="0" smtClean="0">
                          <a:solidFill>
                            <a:schemeClr val="accent1">
                              <a:lumMod val="75000"/>
                            </a:schemeClr>
                          </a:solidFill>
                          <a:latin typeface="Cambria Math" panose="02040503050406030204" pitchFamily="18" charset="0"/>
                          <a:sym typeface="Symbol" pitchFamily="18" charset="2"/>
                        </a:rPr>
                        <m:t>.</m:t>
                      </m:r>
                      <m:r>
                        <a:rPr lang="es-MX" sz="2400" b="1" i="1" dirty="0" smtClean="0">
                          <a:solidFill>
                            <a:schemeClr val="accent1">
                              <a:lumMod val="75000"/>
                            </a:schemeClr>
                          </a:solidFill>
                          <a:latin typeface="Cambria Math" panose="02040503050406030204" pitchFamily="18" charset="0"/>
                          <a:sym typeface="Symbol" pitchFamily="18" charset="2"/>
                        </a:rPr>
                        <m:t>𝟕𝟎</m:t>
                      </m:r>
                    </m:oMath>
                  </m:oMathPara>
                </a14:m>
                <a:endParaRPr lang="es-MX" sz="2400" dirty="0"/>
              </a:p>
            </p:txBody>
          </p:sp>
        </mc:Choice>
        <mc:Fallback xmlns="">
          <p:sp>
            <p:nvSpPr>
              <p:cNvPr id="4" name="Rectángulo 3">
                <a:extLst>
                  <a:ext uri="{FF2B5EF4-FFF2-40B4-BE49-F238E27FC236}">
                    <a16:creationId xmlns:a16="http://schemas.microsoft.com/office/drawing/2014/main" id="{1D46E14F-AAF4-48A7-A98E-79D5982D1880}"/>
                  </a:ext>
                </a:extLst>
              </p:cNvPr>
              <p:cNvSpPr>
                <a:spLocks noRot="1" noChangeAspect="1" noMove="1" noResize="1" noEditPoints="1" noAdjustHandles="1" noChangeArrowheads="1" noChangeShapeType="1" noTextEdit="1"/>
              </p:cNvSpPr>
              <p:nvPr/>
            </p:nvSpPr>
            <p:spPr>
              <a:xfrm>
                <a:off x="322902" y="2726744"/>
                <a:ext cx="5488447" cy="1253035"/>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3DD73454-96AB-414F-B826-38B5EB13A86C}"/>
                  </a:ext>
                </a:extLst>
              </p:cNvPr>
              <p:cNvSpPr/>
              <p:nvPr/>
            </p:nvSpPr>
            <p:spPr>
              <a:xfrm>
                <a:off x="179512" y="5193862"/>
                <a:ext cx="8640960" cy="830997"/>
              </a:xfrm>
              <a:prstGeom prst="rect">
                <a:avLst/>
              </a:prstGeom>
            </p:spPr>
            <p:txBody>
              <a:bodyPr wrap="square">
                <a:spAutoFit/>
              </a:bodyPr>
              <a:lstStyle/>
              <a:p>
                <a:pPr algn="just">
                  <a:spcBef>
                    <a:spcPct val="50000"/>
                  </a:spcBef>
                </a:pPr>
                <a:r>
                  <a:rPr lang="es-MX" sz="2400" b="1" dirty="0">
                    <a:solidFill>
                      <a:srgbClr val="002060"/>
                    </a:solidFill>
                    <a:latin typeface="Arial" panose="020B0604020202020204" pitchFamily="34" charset="0"/>
                    <a:cs typeface="Arial" panose="020B0604020202020204" pitchFamily="34" charset="0"/>
                  </a:rPr>
                  <a:t>No se rechaza la hipótesis Ho, ya que  </a:t>
                </a:r>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 </a:t>
                </a:r>
                <a:r>
                  <a:rPr lang="es-MX" sz="2400" b="1" dirty="0">
                    <a:solidFill>
                      <a:srgbClr val="002060"/>
                    </a:solidFill>
                    <a:latin typeface="Arial" panose="020B0604020202020204" pitchFamily="34" charset="0"/>
                    <a:cs typeface="Arial" panose="020B0604020202020204" pitchFamily="34" charset="0"/>
                  </a:rPr>
                  <a:t>&lt;Valor de P=0.5693</a:t>
                </a:r>
                <a:r>
                  <a:rPr lang="es-MX" sz="2400" b="1" dirty="0">
                    <a:solidFill>
                      <a:srgbClr val="002060"/>
                    </a:solidFill>
                    <a:latin typeface="Arial" panose="020B0604020202020204" pitchFamily="34" charset="0"/>
                    <a:cs typeface="Arial" panose="020B0604020202020204" pitchFamily="34" charset="0"/>
                    <a:sym typeface="Symbol" pitchFamily="18" charset="2"/>
                  </a:rPr>
                  <a:t>.</a:t>
                </a:r>
              </a:p>
            </p:txBody>
          </p:sp>
        </mc:Choice>
        <mc:Fallback xmlns="">
          <p:sp>
            <p:nvSpPr>
              <p:cNvPr id="6" name="Rectángulo 5">
                <a:extLst>
                  <a:ext uri="{FF2B5EF4-FFF2-40B4-BE49-F238E27FC236}">
                    <a16:creationId xmlns:a16="http://schemas.microsoft.com/office/drawing/2014/main" id="{3DD73454-96AB-414F-B826-38B5EB13A86C}"/>
                  </a:ext>
                </a:extLst>
              </p:cNvPr>
              <p:cNvSpPr>
                <a:spLocks noRot="1" noChangeAspect="1" noMove="1" noResize="1" noEditPoints="1" noAdjustHandles="1" noChangeArrowheads="1" noChangeShapeType="1" noTextEdit="1"/>
              </p:cNvSpPr>
              <p:nvPr/>
            </p:nvSpPr>
            <p:spPr>
              <a:xfrm>
                <a:off x="179512" y="5193862"/>
                <a:ext cx="8640960" cy="830997"/>
              </a:xfrm>
              <a:prstGeom prst="rect">
                <a:avLst/>
              </a:prstGeom>
              <a:blipFill>
                <a:blip r:embed="rId4"/>
                <a:stretch>
                  <a:fillRect l="-1058" t="-6618" r="-1058" b="-16912"/>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a:extLst>
                  <a:ext uri="{FF2B5EF4-FFF2-40B4-BE49-F238E27FC236}">
                    <a16:creationId xmlns:a16="http://schemas.microsoft.com/office/drawing/2014/main" id="{7D265E11-59C3-4BEE-AD0D-22BC70B996C1}"/>
                  </a:ext>
                </a:extLst>
              </p:cNvPr>
              <p:cNvSpPr/>
              <p:nvPr/>
            </p:nvSpPr>
            <p:spPr>
              <a:xfrm>
                <a:off x="719365" y="4448321"/>
                <a:ext cx="5586273" cy="461665"/>
              </a:xfrm>
              <a:prstGeom prst="rect">
                <a:avLst/>
              </a:prstGeom>
            </p:spPr>
            <p:txBody>
              <a:bodyPr wrap="none">
                <a:spAutoFit/>
              </a:bodyPr>
              <a:lstStyle/>
              <a:p>
                <a:r>
                  <a:rPr lang="es-MX" sz="2400" b="1" dirty="0">
                    <a:solidFill>
                      <a:srgbClr val="0070C0"/>
                    </a:solidFill>
                  </a:rPr>
                  <a:t>Valor de P=</a:t>
                </a:r>
                <a:r>
                  <a:rPr lang="es-MX" sz="2400" b="1" dirty="0" err="1">
                    <a:solidFill>
                      <a:srgbClr val="0070C0"/>
                    </a:solidFill>
                  </a:rPr>
                  <a:t>Prob</a:t>
                </a:r>
                <a14:m>
                  <m:oMath xmlns:m="http://schemas.openxmlformats.org/officeDocument/2006/math">
                    <m:d>
                      <m:dPr>
                        <m:ctrlPr>
                          <a:rPr lang="es-MX" sz="2400" b="1" i="1">
                            <a:solidFill>
                              <a:srgbClr val="0070C0"/>
                            </a:solidFill>
                            <a:latin typeface="Cambria Math" panose="02040503050406030204" pitchFamily="18" charset="0"/>
                          </a:rPr>
                        </m:ctrlPr>
                      </m:dPr>
                      <m:e>
                        <m:r>
                          <m:rPr>
                            <m:nor/>
                          </m:rPr>
                          <a:rPr lang="es-MX" sz="2400" b="1" i="0" dirty="0" smtClean="0">
                            <a:solidFill>
                              <a:schemeClr val="accent1">
                                <a:lumMod val="75000"/>
                              </a:schemeClr>
                            </a:solidFill>
                          </a:rPr>
                          <m:t>Z</m:t>
                        </m:r>
                        <m:r>
                          <a:rPr lang="es-MX" sz="2400" b="1" i="1" dirty="0">
                            <a:solidFill>
                              <a:schemeClr val="accent1">
                                <a:lumMod val="75000"/>
                              </a:schemeClr>
                            </a:solidFill>
                            <a:latin typeface="Cambria Math" panose="02040503050406030204" pitchFamily="18" charset="0"/>
                            <a:sym typeface="Symbol" pitchFamily="18" charset="2"/>
                          </a:rPr>
                          <m:t>&gt;</m:t>
                        </m:r>
                        <m:r>
                          <m:rPr>
                            <m:nor/>
                          </m:rPr>
                          <a:rPr lang="es-MX" sz="2400" b="1" dirty="0">
                            <a:solidFill>
                              <a:schemeClr val="accent1">
                                <a:lumMod val="75000"/>
                              </a:schemeClr>
                            </a:solidFill>
                          </a:rPr>
                          <m:t>|</m:t>
                        </m:r>
                        <m:r>
                          <m:rPr>
                            <m:nor/>
                          </m:rPr>
                          <a:rPr lang="es-MX" sz="2400" b="1" i="0" dirty="0" smtClean="0">
                            <a:solidFill>
                              <a:schemeClr val="accent1">
                                <a:lumMod val="75000"/>
                              </a:schemeClr>
                            </a:solidFill>
                          </a:rPr>
                          <m:t>−0.70</m:t>
                        </m:r>
                        <m:r>
                          <m:rPr>
                            <m:nor/>
                          </m:rPr>
                          <a:rPr lang="es-MX" sz="2400" b="1" dirty="0">
                            <a:solidFill>
                              <a:schemeClr val="accent1">
                                <a:lumMod val="75000"/>
                              </a:schemeClr>
                            </a:solidFill>
                          </a:rPr>
                          <m:t>|</m:t>
                        </m:r>
                      </m:e>
                    </m:d>
                    <m:r>
                      <a:rPr lang="es-MX" sz="2400" b="1" i="1" dirty="0" smtClean="0">
                        <a:solidFill>
                          <a:schemeClr val="accent1">
                            <a:lumMod val="75000"/>
                          </a:schemeClr>
                        </a:solidFill>
                        <a:latin typeface="Cambria Math" panose="02040503050406030204" pitchFamily="18" charset="0"/>
                      </a:rPr>
                      <m:t>=</m:t>
                    </m:r>
                    <m:r>
                      <a:rPr lang="es-MX" sz="2400" b="1" i="1" dirty="0" smtClean="0">
                        <a:solidFill>
                          <a:schemeClr val="accent1">
                            <a:lumMod val="75000"/>
                          </a:schemeClr>
                        </a:solidFill>
                        <a:latin typeface="Cambria Math" panose="02040503050406030204" pitchFamily="18" charset="0"/>
                      </a:rPr>
                      <m:t>𝟎</m:t>
                    </m:r>
                    <m:r>
                      <a:rPr lang="es-MX" sz="2400" b="1" i="1" dirty="0" smtClean="0">
                        <a:solidFill>
                          <a:schemeClr val="accent1">
                            <a:lumMod val="75000"/>
                          </a:schemeClr>
                        </a:solidFill>
                        <a:latin typeface="Cambria Math" panose="02040503050406030204" pitchFamily="18" charset="0"/>
                      </a:rPr>
                      <m:t>.</m:t>
                    </m:r>
                    <m:r>
                      <a:rPr lang="es-MX" sz="2400" b="1" i="1" dirty="0" smtClean="0">
                        <a:solidFill>
                          <a:schemeClr val="accent1">
                            <a:lumMod val="75000"/>
                          </a:schemeClr>
                        </a:solidFill>
                        <a:latin typeface="Cambria Math" panose="02040503050406030204" pitchFamily="18" charset="0"/>
                      </a:rPr>
                      <m:t>𝟓𝟔𝟗𝟑</m:t>
                    </m:r>
                  </m:oMath>
                </a14:m>
                <a:endParaRPr lang="es-MX" sz="2400" b="1" dirty="0">
                  <a:solidFill>
                    <a:srgbClr val="0070C0"/>
                  </a:solidFill>
                </a:endParaRPr>
              </a:p>
            </p:txBody>
          </p:sp>
        </mc:Choice>
        <mc:Fallback xmlns="">
          <p:sp>
            <p:nvSpPr>
              <p:cNvPr id="7" name="Rectángulo 6">
                <a:extLst>
                  <a:ext uri="{FF2B5EF4-FFF2-40B4-BE49-F238E27FC236}">
                    <a16:creationId xmlns:a16="http://schemas.microsoft.com/office/drawing/2014/main" id="{7D265E11-59C3-4BEE-AD0D-22BC70B996C1}"/>
                  </a:ext>
                </a:extLst>
              </p:cNvPr>
              <p:cNvSpPr>
                <a:spLocks noRot="1" noChangeAspect="1" noMove="1" noResize="1" noEditPoints="1" noAdjustHandles="1" noChangeArrowheads="1" noChangeShapeType="1" noTextEdit="1"/>
              </p:cNvSpPr>
              <p:nvPr/>
            </p:nvSpPr>
            <p:spPr>
              <a:xfrm>
                <a:off x="719365" y="4448321"/>
                <a:ext cx="5586273" cy="461665"/>
              </a:xfrm>
              <a:prstGeom prst="rect">
                <a:avLst/>
              </a:prstGeom>
              <a:blipFill>
                <a:blip r:embed="rId5"/>
                <a:stretch>
                  <a:fillRect l="-1638" t="-10667" b="-30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63D9A30A-FB4E-4522-B2DE-2C48DEAF8E11}"/>
                  </a:ext>
                </a:extLst>
              </p:cNvPr>
              <p:cNvSpPr txBox="1"/>
              <p:nvPr/>
            </p:nvSpPr>
            <p:spPr>
              <a:xfrm>
                <a:off x="6588224" y="4448321"/>
                <a:ext cx="908903" cy="369332"/>
              </a:xfrm>
              <a:prstGeom prst="rect">
                <a:avLst/>
              </a:prstGeom>
              <a:noFill/>
            </p:spPr>
            <p:txBody>
              <a:bodyPr wrap="none" lIns="0" tIns="0" rIns="0" bIns="0" rtlCol="0">
                <a:spAutoFit/>
              </a:bodyPr>
              <a:lstStyle/>
              <a:p>
                <a14:m>
                  <m:oMath xmlns:m="http://schemas.openxmlformats.org/officeDocument/2006/math">
                    <m:r>
                      <a:rPr lang="es-MX" sz="2400" b="1" i="1" smtClean="0">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8" name="CuadroTexto 7">
                <a:extLst>
                  <a:ext uri="{FF2B5EF4-FFF2-40B4-BE49-F238E27FC236}">
                    <a16:creationId xmlns:a16="http://schemas.microsoft.com/office/drawing/2014/main" id="{63D9A30A-FB4E-4522-B2DE-2C48DEAF8E11}"/>
                  </a:ext>
                </a:extLst>
              </p:cNvPr>
              <p:cNvSpPr txBox="1">
                <a:spLocks noRot="1" noChangeAspect="1" noMove="1" noResize="1" noEditPoints="1" noAdjustHandles="1" noChangeArrowheads="1" noChangeShapeType="1" noTextEdit="1"/>
              </p:cNvSpPr>
              <p:nvPr/>
            </p:nvSpPr>
            <p:spPr>
              <a:xfrm>
                <a:off x="6588224" y="4448321"/>
                <a:ext cx="908903" cy="369332"/>
              </a:xfrm>
              <a:prstGeom prst="rect">
                <a:avLst/>
              </a:prstGeom>
              <a:blipFill>
                <a:blip r:embed="rId6"/>
                <a:stretch>
                  <a:fillRect l="-8725" t="-26667" r="-18792" b="-50000"/>
                </a:stretch>
              </a:blipFill>
            </p:spPr>
            <p:txBody>
              <a:bodyPr/>
              <a:lstStyle/>
              <a:p>
                <a:r>
                  <a:rPr lang="es-MX">
                    <a:noFill/>
                  </a:rPr>
                  <a:t> </a:t>
                </a:r>
              </a:p>
            </p:txBody>
          </p:sp>
        </mc:Fallback>
      </mc:AlternateContent>
    </p:spTree>
    <p:extLst>
      <p:ext uri="{BB962C8B-B14F-4D97-AF65-F5344CB8AC3E}">
        <p14:creationId xmlns:p14="http://schemas.microsoft.com/office/powerpoint/2010/main" val="230657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755576" y="908720"/>
            <a:ext cx="7777559"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MX" sz="4000" b="1" dirty="0">
                <a:solidFill>
                  <a:schemeClr val="accent1">
                    <a:lumMod val="75000"/>
                  </a:schemeClr>
                </a:solidFill>
              </a:rPr>
              <a:t>PRUEBA DE HIPOTESIS</a:t>
            </a:r>
            <a:r>
              <a:rPr lang="es-MX" sz="2000" b="1" dirty="0">
                <a:solidFill>
                  <a:schemeClr val="accent1">
                    <a:lumMod val="75000"/>
                  </a:schemeClr>
                </a:solidFill>
              </a:rPr>
              <a:t> </a:t>
            </a:r>
          </a:p>
          <a:p>
            <a:pPr algn="just">
              <a:spcBef>
                <a:spcPct val="50000"/>
              </a:spcBef>
            </a:pPr>
            <a:endParaRPr lang="es-MX" sz="2000" b="1" dirty="0">
              <a:solidFill>
                <a:schemeClr val="accent1">
                  <a:lumMod val="75000"/>
                </a:schemeClr>
              </a:solidFill>
            </a:endParaRPr>
          </a:p>
          <a:p>
            <a:pPr algn="just">
              <a:spcBef>
                <a:spcPct val="50000"/>
              </a:spcBef>
            </a:pPr>
            <a:r>
              <a:rPr lang="es-MX" sz="2000" b="1" dirty="0">
                <a:solidFill>
                  <a:schemeClr val="accent1">
                    <a:lumMod val="75000"/>
                  </a:schemeClr>
                </a:solidFill>
              </a:rPr>
              <a:t>HIPOTESIS ESTADISTICA: Es una afirmación sobre los valores de los parámetros de una población o proceso que es susceptible de probarse.</a:t>
            </a:r>
          </a:p>
          <a:p>
            <a:pPr algn="just">
              <a:spcBef>
                <a:spcPct val="50000"/>
              </a:spcBef>
            </a:pPr>
            <a:r>
              <a:rPr lang="es-MX" sz="2000" b="1" dirty="0">
                <a:solidFill>
                  <a:schemeClr val="accent1">
                    <a:lumMod val="75000"/>
                  </a:schemeClr>
                </a:solidFill>
              </a:rPr>
              <a:t>HIPOTESIS NULA: se deriva del hecho  que se plantea como una igualdad.</a:t>
            </a:r>
          </a:p>
          <a:p>
            <a:pPr algn="just">
              <a:spcBef>
                <a:spcPct val="50000"/>
              </a:spcBef>
            </a:pPr>
            <a:r>
              <a:rPr lang="es-MX" sz="2000" b="1" dirty="0">
                <a:solidFill>
                  <a:schemeClr val="accent1">
                    <a:lumMod val="75000"/>
                  </a:schemeClr>
                </a:solidFill>
              </a:rPr>
              <a:t>HIPOTESIS ALTERNATIVA: Es una afirmación sobre un parámetro que rechaza o niega la afirmación base de la hipótesis nula.</a:t>
            </a:r>
          </a:p>
          <a:p>
            <a:pPr algn="just">
              <a:spcBef>
                <a:spcPct val="50000"/>
              </a:spcBef>
            </a:pPr>
            <a:r>
              <a:rPr lang="es-MX" sz="2000" b="1" dirty="0">
                <a:solidFill>
                  <a:schemeClr val="accent1">
                    <a:lumMod val="75000"/>
                  </a:schemeClr>
                </a:solidFill>
              </a:rPr>
              <a:t>ESTADISTICO DE PRUEBA: Numero calculado a partir de los datos y lo afirmado por H</a:t>
            </a:r>
            <a:r>
              <a:rPr lang="es-MX" sz="2000" b="1" baseline="-25000" dirty="0">
                <a:solidFill>
                  <a:schemeClr val="accent1">
                    <a:lumMod val="75000"/>
                  </a:schemeClr>
                </a:solidFill>
              </a:rPr>
              <a:t>o</a:t>
            </a:r>
            <a:r>
              <a:rPr lang="es-MX" sz="2000" b="1" dirty="0">
                <a:solidFill>
                  <a:schemeClr val="accent1">
                    <a:lumMod val="75000"/>
                  </a:schemeClr>
                </a:solidFill>
              </a:rPr>
              <a:t>, cuya magnitud permite discernir si se rechaza o se acepta la hipótesis nula.</a:t>
            </a:r>
          </a:p>
          <a:p>
            <a:pPr algn="just">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287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4734" y="942986"/>
            <a:ext cx="8543686" cy="461665"/>
          </a:xfrm>
          <a:prstGeom prst="rect">
            <a:avLst/>
          </a:prstGeom>
        </p:spPr>
        <p:txBody>
          <a:bodyPr wrap="none">
            <a:spAutoFit/>
          </a:bodyPr>
          <a:lstStyle/>
          <a:p>
            <a:r>
              <a:rPr lang="es-MX" sz="2400" dirty="0">
                <a:solidFill>
                  <a:srgbClr val="002060"/>
                </a:solidFill>
              </a:rPr>
              <a:t>T tiene una distribución de probabilidad, conocida como T-student </a:t>
            </a:r>
          </a:p>
        </p:txBody>
      </p:sp>
      <mc:AlternateContent xmlns:mc="http://schemas.openxmlformats.org/markup-compatibility/2006" xmlns:a14="http://schemas.microsoft.com/office/drawing/2010/main">
        <mc:Choice Requires="a14">
          <p:sp>
            <p:nvSpPr>
              <p:cNvPr id="5" name="CuadroTexto 4"/>
              <p:cNvSpPr txBox="1"/>
              <p:nvPr/>
            </p:nvSpPr>
            <p:spPr>
              <a:xfrm>
                <a:off x="1907704" y="1832678"/>
                <a:ext cx="5616948" cy="109876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h</m:t>
                      </m:r>
                      <m:d>
                        <m:dPr>
                          <m:ctrlPr>
                            <a:rPr lang="es-MX" sz="2400" i="1">
                              <a:latin typeface="Cambria Math" panose="02040503050406030204" pitchFamily="18" charset="0"/>
                            </a:rPr>
                          </m:ctrlPr>
                        </m:dPr>
                        <m:e>
                          <m:r>
                            <a:rPr lang="es-MX" sz="2400" i="1">
                              <a:latin typeface="Cambria Math" panose="02040503050406030204" pitchFamily="18" charset="0"/>
                            </a:rPr>
                            <m:t>𝑡</m:t>
                          </m:r>
                        </m:e>
                      </m:d>
                      <m:r>
                        <a:rPr lang="es-MX" sz="2400" i="1">
                          <a:latin typeface="Cambria Math" panose="02040503050406030204" pitchFamily="18" charset="0"/>
                        </a:rPr>
                        <m:t>=</m:t>
                      </m:r>
                      <m:f>
                        <m:fPr>
                          <m:ctrlPr>
                            <a:rPr lang="es-MX" sz="2400" i="1">
                              <a:latin typeface="Cambria Math" panose="02040503050406030204" pitchFamily="18" charset="0"/>
                            </a:rPr>
                          </m:ctrlPr>
                        </m:fPr>
                        <m:num>
                          <m:r>
                            <m:rPr>
                              <m:sty m:val="p"/>
                            </m:rPr>
                            <a:rPr lang="el-GR" sz="2400" i="1">
                              <a:latin typeface="Cambria Math" panose="02040503050406030204" pitchFamily="18" charset="0"/>
                              <a:ea typeface="Cambria Math" panose="02040503050406030204" pitchFamily="18" charset="0"/>
                            </a:rPr>
                            <m:t>Γ</m:t>
                          </m:r>
                          <m:d>
                            <m:dPr>
                              <m:begChr m:val="["/>
                              <m:endChr m:val="]"/>
                              <m:ctrlPr>
                                <a:rPr lang="el-GR" sz="2400" i="1">
                                  <a:latin typeface="Cambria Math" panose="02040503050406030204" pitchFamily="18" charset="0"/>
                                  <a:ea typeface="Cambria Math" panose="02040503050406030204" pitchFamily="18" charset="0"/>
                                </a:rPr>
                              </m:ctrlPr>
                            </m:dPr>
                            <m:e>
                              <m:f>
                                <m:fPr>
                                  <m:type m:val="skw"/>
                                  <m:ctrlPr>
                                    <a:rPr lang="el-GR" sz="2400" i="1">
                                      <a:latin typeface="Cambria Math" panose="02040503050406030204" pitchFamily="18" charset="0"/>
                                      <a:ea typeface="Cambria Math" panose="02040503050406030204" pitchFamily="18" charset="0"/>
                                    </a:rPr>
                                  </m:ctrlPr>
                                </m:fPr>
                                <m:num>
                                  <m:r>
                                    <a:rPr lang="es-MX" sz="2400" i="1">
                                      <a:latin typeface="Cambria Math" panose="02040503050406030204" pitchFamily="18" charset="0"/>
                                      <a:ea typeface="Cambria Math" panose="02040503050406030204" pitchFamily="18" charset="0"/>
                                    </a:rPr>
                                    <m:t>(</m:t>
                                  </m:r>
                                  <m:r>
                                    <a:rPr lang="el-GR" sz="2400" i="1">
                                      <a:latin typeface="Cambria Math" panose="02040503050406030204" pitchFamily="18" charset="0"/>
                                      <a:ea typeface="Cambria Math" panose="02040503050406030204" pitchFamily="18" charset="0"/>
                                    </a:rPr>
                                    <m:t>𝜈</m:t>
                                  </m:r>
                                  <m:r>
                                    <a:rPr lang="es-MX" sz="2400" i="1">
                                      <a:latin typeface="Cambria Math" panose="02040503050406030204" pitchFamily="18" charset="0"/>
                                      <a:ea typeface="Cambria Math" panose="02040503050406030204" pitchFamily="18" charset="0"/>
                                    </a:rPr>
                                    <m:t>+1)</m:t>
                                  </m:r>
                                </m:num>
                                <m:den>
                                  <m:r>
                                    <a:rPr lang="es-MX" sz="2400" i="1">
                                      <a:latin typeface="Cambria Math" panose="02040503050406030204" pitchFamily="18" charset="0"/>
                                      <a:ea typeface="Cambria Math" panose="02040503050406030204" pitchFamily="18" charset="0"/>
                                    </a:rPr>
                                    <m:t>2</m:t>
                                  </m:r>
                                </m:den>
                              </m:f>
                            </m:e>
                          </m:d>
                        </m:num>
                        <m:den>
                          <m:r>
                            <m:rPr>
                              <m:sty m:val="p"/>
                            </m:rPr>
                            <a:rPr lang="el-GR" sz="2400" i="1">
                              <a:latin typeface="Cambria Math" panose="02040503050406030204" pitchFamily="18" charset="0"/>
                              <a:ea typeface="Cambria Math" panose="02040503050406030204" pitchFamily="18" charset="0"/>
                            </a:rPr>
                            <m:t>Γ</m:t>
                          </m:r>
                          <m:d>
                            <m:dPr>
                              <m:ctrlPr>
                                <a:rPr lang="el-GR" sz="2400" i="1">
                                  <a:latin typeface="Cambria Math" panose="02040503050406030204" pitchFamily="18" charset="0"/>
                                  <a:ea typeface="Cambria Math" panose="02040503050406030204" pitchFamily="18" charset="0"/>
                                </a:rPr>
                              </m:ctrlPr>
                            </m:dPr>
                            <m:e>
                              <m:f>
                                <m:fPr>
                                  <m:type m:val="lin"/>
                                  <m:ctrlPr>
                                    <a:rPr lang="el-GR" sz="2400" i="1">
                                      <a:latin typeface="Cambria Math" panose="02040503050406030204" pitchFamily="18" charset="0"/>
                                      <a:ea typeface="Cambria Math" panose="02040503050406030204" pitchFamily="18" charset="0"/>
                                    </a:rPr>
                                  </m:ctrlPr>
                                </m:fPr>
                                <m:num>
                                  <m:r>
                                    <a:rPr lang="el-GR" sz="2400" i="1">
                                      <a:latin typeface="Cambria Math" panose="02040503050406030204" pitchFamily="18" charset="0"/>
                                      <a:ea typeface="Cambria Math" panose="02040503050406030204" pitchFamily="18" charset="0"/>
                                    </a:rPr>
                                    <m:t>𝜐</m:t>
                                  </m:r>
                                </m:num>
                                <m:den>
                                  <m:r>
                                    <a:rPr lang="es-MX" sz="2400" i="1">
                                      <a:latin typeface="Cambria Math" panose="02040503050406030204" pitchFamily="18" charset="0"/>
                                      <a:ea typeface="Cambria Math" panose="02040503050406030204" pitchFamily="18" charset="0"/>
                                    </a:rPr>
                                    <m:t>2</m:t>
                                  </m:r>
                                </m:den>
                              </m:f>
                            </m:e>
                          </m:d>
                          <m:rad>
                            <m:radPr>
                              <m:degHide m:val="on"/>
                              <m:ctrlPr>
                                <a:rPr lang="el-GR" sz="2400" i="1">
                                  <a:latin typeface="Cambria Math" panose="02040503050406030204" pitchFamily="18" charset="0"/>
                                  <a:ea typeface="Cambria Math" panose="02040503050406030204" pitchFamily="18" charset="0"/>
                                </a:rPr>
                              </m:ctrlPr>
                            </m:radPr>
                            <m:deg/>
                            <m:e>
                              <m:r>
                                <a:rPr lang="el-GR" sz="2400" i="1">
                                  <a:latin typeface="Cambria Math" panose="02040503050406030204" pitchFamily="18" charset="0"/>
                                  <a:ea typeface="Cambria Math" panose="02040503050406030204" pitchFamily="18" charset="0"/>
                                </a:rPr>
                                <m:t>𝜋𝜐</m:t>
                              </m:r>
                            </m:e>
                          </m:rad>
                        </m:den>
                      </m:f>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r>
                                <a:rPr lang="es-MX" sz="2400" i="1">
                                  <a:latin typeface="Cambria Math" panose="02040503050406030204" pitchFamily="18" charset="0"/>
                                </a:rPr>
                                <m:t>1+</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r>
                                        <a:rPr lang="es-MX" sz="2400" i="1">
                                          <a:latin typeface="Cambria Math" panose="02040503050406030204" pitchFamily="18" charset="0"/>
                                        </a:rPr>
                                        <m:t>𝑡</m:t>
                                      </m:r>
                                    </m:e>
                                    <m:sup>
                                      <m:r>
                                        <a:rPr lang="es-MX" sz="2400" i="1">
                                          <a:latin typeface="Cambria Math" panose="02040503050406030204" pitchFamily="18" charset="0"/>
                                        </a:rPr>
                                        <m:t>2</m:t>
                                      </m:r>
                                    </m:sup>
                                  </m:sSup>
                                </m:num>
                                <m:den>
                                  <m:r>
                                    <a:rPr lang="es-MX" sz="2400" i="1">
                                      <a:latin typeface="Cambria Math" panose="02040503050406030204" pitchFamily="18" charset="0"/>
                                      <a:ea typeface="Cambria Math" panose="02040503050406030204" pitchFamily="18" charset="0"/>
                                    </a:rPr>
                                    <m:t>𝜐</m:t>
                                  </m:r>
                                </m:den>
                              </m:f>
                            </m:e>
                          </m:d>
                        </m:e>
                        <m:sup>
                          <m:r>
                            <a:rPr lang="es-MX" sz="2400" i="1">
                              <a:latin typeface="Cambria Math" panose="02040503050406030204" pitchFamily="18" charset="0"/>
                            </a:rPr>
                            <m:t>−</m:t>
                          </m:r>
                          <m:f>
                            <m:fPr>
                              <m:type m:val="lin"/>
                              <m:ctrlPr>
                                <a:rPr lang="es-MX" sz="2400" i="1">
                                  <a:latin typeface="Cambria Math" panose="02040503050406030204" pitchFamily="18" charset="0"/>
                                </a:rPr>
                              </m:ctrlPr>
                            </m:fPr>
                            <m:num>
                              <m:d>
                                <m:dPr>
                                  <m:ctrlPr>
                                    <a:rPr lang="es-MX" sz="2400" i="1">
                                      <a:latin typeface="Cambria Math" panose="02040503050406030204" pitchFamily="18" charset="0"/>
                                    </a:rPr>
                                  </m:ctrlPr>
                                </m:dPr>
                                <m:e>
                                  <m:r>
                                    <a:rPr lang="es-MX" sz="2400" i="1">
                                      <a:latin typeface="Cambria Math" panose="02040503050406030204" pitchFamily="18" charset="0"/>
                                      <a:ea typeface="Cambria Math" panose="02040503050406030204" pitchFamily="18" charset="0"/>
                                    </a:rPr>
                                    <m:t>𝜐</m:t>
                                  </m:r>
                                  <m:r>
                                    <a:rPr lang="es-MX" sz="2400" i="1">
                                      <a:latin typeface="Cambria Math" panose="02040503050406030204" pitchFamily="18" charset="0"/>
                                      <a:ea typeface="Cambria Math" panose="02040503050406030204" pitchFamily="18" charset="0"/>
                                    </a:rPr>
                                    <m:t>+1</m:t>
                                  </m:r>
                                </m:e>
                              </m:d>
                            </m:num>
                            <m:den>
                              <m:r>
                                <a:rPr lang="es-MX" sz="2400" i="1">
                                  <a:latin typeface="Cambria Math" panose="02040503050406030204" pitchFamily="18" charset="0"/>
                                </a:rPr>
                                <m:t>2</m:t>
                              </m:r>
                            </m:den>
                          </m:f>
                        </m:sup>
                      </m:sSup>
                    </m:oMath>
                  </m:oMathPara>
                </a14:m>
                <a:endParaRPr lang="es-MX" sz="24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907704" y="1832678"/>
                <a:ext cx="5616948" cy="109876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6253" y="3068960"/>
                <a:ext cx="2957513" cy="400110"/>
              </a:xfrm>
              <a:prstGeom prst="rect">
                <a:avLst/>
              </a:prstGeom>
              <a:noFill/>
            </p:spPr>
            <p:txBody>
              <a:bodyPr wrap="square" rtlCol="0">
                <a:spAutoFit/>
              </a:bodyPr>
              <a:lstStyle/>
              <a:p>
                <a:r>
                  <a:rPr lang="es-MX" sz="2000" dirty="0"/>
                  <a:t>Donde </a:t>
                </a:r>
                <a14:m>
                  <m:oMath xmlns:m="http://schemas.openxmlformats.org/officeDocument/2006/math">
                    <m:r>
                      <a:rPr lang="es-MX" sz="2000" i="1">
                        <a:latin typeface="Cambria Math" panose="02040503050406030204" pitchFamily="18" charset="0"/>
                      </a:rPr>
                      <m:t>−</m:t>
                    </m:r>
                    <m:r>
                      <a:rPr lang="es-MX" sz="2000" i="1">
                        <a:latin typeface="Cambria Math" panose="02040503050406030204" pitchFamily="18" charset="0"/>
                        <a:ea typeface="Cambria Math" panose="02040503050406030204" pitchFamily="18" charset="0"/>
                      </a:rPr>
                      <m:t>∞&lt;</m:t>
                    </m:r>
                    <m:r>
                      <a:rPr lang="es-MX" sz="2000" i="1">
                        <a:latin typeface="Cambria Math" panose="02040503050406030204" pitchFamily="18" charset="0"/>
                        <a:ea typeface="Cambria Math" panose="02040503050406030204" pitchFamily="18" charset="0"/>
                      </a:rPr>
                      <m:t>𝑡</m:t>
                    </m:r>
                    <m:r>
                      <a:rPr lang="es-MX" sz="2000" i="1">
                        <a:latin typeface="Cambria Math" panose="02040503050406030204" pitchFamily="18" charset="0"/>
                        <a:ea typeface="Cambria Math" panose="02040503050406030204" pitchFamily="18" charset="0"/>
                      </a:rPr>
                      <m:t>&lt;∞</m:t>
                    </m:r>
                  </m:oMath>
                </a14:m>
                <a:endParaRPr lang="es-MX" sz="20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6253" y="3068960"/>
                <a:ext cx="2957513" cy="400110"/>
              </a:xfrm>
              <a:prstGeom prst="rect">
                <a:avLst/>
              </a:prstGeom>
              <a:blipFill>
                <a:blip r:embed="rId3"/>
                <a:stretch>
                  <a:fillRect l="-2062" t="-7576" b="-25758"/>
                </a:stretch>
              </a:blipFill>
            </p:spPr>
            <p:txBody>
              <a:bodyPr/>
              <a:lstStyle/>
              <a:p>
                <a:r>
                  <a:rPr lang="es-MX">
                    <a:noFill/>
                  </a:rPr>
                  <a:t> </a:t>
                </a:r>
              </a:p>
            </p:txBody>
          </p:sp>
        </mc:Fallback>
      </mc:AlternateContent>
      <p:sp>
        <p:nvSpPr>
          <p:cNvPr id="2" name="CuadroTexto 1"/>
          <p:cNvSpPr txBox="1"/>
          <p:nvPr/>
        </p:nvSpPr>
        <p:spPr>
          <a:xfrm>
            <a:off x="971600" y="254149"/>
            <a:ext cx="6984776" cy="523220"/>
          </a:xfrm>
          <a:prstGeom prst="rect">
            <a:avLst/>
          </a:prstGeom>
          <a:noFill/>
        </p:spPr>
        <p:txBody>
          <a:bodyPr wrap="square" rtlCol="0">
            <a:spAutoFit/>
          </a:bodyPr>
          <a:lstStyle/>
          <a:p>
            <a:pPr algn="ctr"/>
            <a:r>
              <a:rPr lang="es-MX" sz="2800" dirty="0">
                <a:solidFill>
                  <a:srgbClr val="002060"/>
                </a:solidFill>
              </a:rPr>
              <a:t>Distribución T-student</a:t>
            </a:r>
          </a:p>
        </p:txBody>
      </p:sp>
      <mc:AlternateContent xmlns:mc="http://schemas.openxmlformats.org/markup-compatibility/2006" xmlns:a14="http://schemas.microsoft.com/office/drawing/2010/main">
        <mc:Choice Requires="a14">
          <p:sp>
            <p:nvSpPr>
              <p:cNvPr id="7" name="Rectángulo 6"/>
              <p:cNvSpPr/>
              <p:nvPr/>
            </p:nvSpPr>
            <p:spPr>
              <a:xfrm>
                <a:off x="1187624" y="4122222"/>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𝝁</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7" name="Rectángulo 6"/>
              <p:cNvSpPr>
                <a:spLocks noRot="1" noChangeAspect="1" noMove="1" noResize="1" noEditPoints="1" noAdjustHandles="1" noChangeArrowheads="1" noChangeShapeType="1" noTextEdit="1"/>
              </p:cNvSpPr>
              <p:nvPr/>
            </p:nvSpPr>
            <p:spPr>
              <a:xfrm>
                <a:off x="1187624" y="4122222"/>
                <a:ext cx="1959639" cy="1421736"/>
              </a:xfrm>
              <a:prstGeom prst="rect">
                <a:avLst/>
              </a:prstGeom>
              <a:blipFill>
                <a:blip r:embed="rId4"/>
                <a:stretch>
                  <a:fillRect/>
                </a:stretch>
              </a:blipFill>
            </p:spPr>
            <p:txBody>
              <a:bodyPr/>
              <a:lstStyle/>
              <a:p>
                <a:r>
                  <a:rPr lang="es-MX">
                    <a:noFill/>
                  </a:rPr>
                  <a:t> </a:t>
                </a:r>
              </a:p>
            </p:txBody>
          </p:sp>
        </mc:Fallback>
      </mc:AlternateContent>
      <p:pic>
        <p:nvPicPr>
          <p:cNvPr id="174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766" y="3408940"/>
            <a:ext cx="5143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7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4210" name="Text Box 2"/>
              <p:cNvSpPr txBox="1">
                <a:spLocks noChangeArrowheads="1"/>
              </p:cNvSpPr>
              <p:nvPr/>
            </p:nvSpPr>
            <p:spPr bwMode="auto">
              <a:xfrm>
                <a:off x="611560" y="333375"/>
                <a:ext cx="8136904" cy="15696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dirty="0">
                    <a:solidFill>
                      <a:schemeClr val="accent1">
                        <a:lumMod val="75000"/>
                      </a:schemeClr>
                    </a:solidFill>
                  </a:rPr>
                  <a:t>PRUEBA DE HIPOTESIS PARA LA IGUALDA DE UNA MEDIA.</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µ</a:t>
                </a:r>
                <a14:m>
                  <m:oMath xmlns:m="http://schemas.openxmlformats.org/officeDocument/2006/math">
                    <m:sSub>
                      <m:sSubPr>
                        <m:ctrlPr>
                          <a:rPr lang="es-MX" sz="2400" i="1" smtClean="0">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b="0" i="1" smtClean="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:µ</a:t>
                </a:r>
                <a:r>
                  <a:rPr lang="es-MX" sz="2400" dirty="0">
                    <a:solidFill>
                      <a:schemeClr val="accent1">
                        <a:lumMod val="75000"/>
                      </a:schemeClr>
                    </a:solidFill>
                    <a:cs typeface="Times New Roman" pitchFamily="18" charset="0"/>
                    <a:sym typeface="Symbol" pitchFamily="18" charset="2"/>
                  </a:rPr>
                  <a:t>≠</a:t>
                </a:r>
                <a:r>
                  <a:rPr lang="es-MX" sz="2400" dirty="0">
                    <a:solidFill>
                      <a:schemeClr val="accent1">
                        <a:lumMod val="75000"/>
                      </a:schemeClr>
                    </a:solidFill>
                    <a:sym typeface="Symbol" pitchFamily="18" charset="2"/>
                  </a:rPr>
                  <a:t> </a:t>
                </a:r>
                <a14:m>
                  <m:oMath xmlns:m="http://schemas.openxmlformats.org/officeDocument/2006/math">
                    <m:sSub>
                      <m:sSubPr>
                        <m:ctrlPr>
                          <a:rPr lang="es-MX" sz="2400" i="1">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i="1">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p:txBody>
          </p:sp>
        </mc:Choice>
        <mc:Fallback xmlns="">
          <p:sp>
            <p:nvSpPr>
              <p:cNvPr id="94210" name="Text Box 2"/>
              <p:cNvSpPr txBox="1">
                <a:spLocks noRot="1" noChangeAspect="1" noMove="1" noResize="1" noEditPoints="1" noAdjustHandles="1" noChangeArrowheads="1" noChangeShapeType="1" noTextEdit="1"/>
              </p:cNvSpPr>
              <p:nvPr/>
            </p:nvSpPr>
            <p:spPr bwMode="auto">
              <a:xfrm>
                <a:off x="611560" y="333375"/>
                <a:ext cx="8136904" cy="1569660"/>
              </a:xfrm>
              <a:prstGeom prst="rect">
                <a:avLst/>
              </a:prstGeom>
              <a:blipFill>
                <a:blip r:embed="rId3"/>
                <a:stretch>
                  <a:fillRect l="-1124" t="-3113" b="-81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p:sp>
        <p:nvSpPr>
          <p:cNvPr id="94212" name="Text Box 4"/>
          <p:cNvSpPr txBox="1">
            <a:spLocks noChangeArrowheads="1"/>
          </p:cNvSpPr>
          <p:nvPr/>
        </p:nvSpPr>
        <p:spPr bwMode="auto">
          <a:xfrm>
            <a:off x="1547664" y="5204480"/>
            <a:ext cx="62646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dirty="0">
                <a:solidFill>
                  <a:schemeClr val="accent1">
                    <a:lumMod val="75000"/>
                  </a:schemeClr>
                </a:solidFill>
              </a:rPr>
              <a:t>Se rechaza Ho si |to|&gt;t(</a:t>
            </a:r>
            <a:r>
              <a:rPr lang="es-MX" sz="3200" dirty="0">
                <a:solidFill>
                  <a:schemeClr val="accent1">
                    <a:lumMod val="75000"/>
                  </a:schemeClr>
                </a:solidFill>
                <a:sym typeface="Symbol" pitchFamily="18" charset="2"/>
              </a:rPr>
              <a:t>/2, n-1).</a:t>
            </a:r>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8721" y="761817"/>
            <a:ext cx="4680520" cy="3640878"/>
          </a:xfrm>
          <a:prstGeom prst="rect">
            <a:avLst/>
          </a:prstGeom>
        </p:spPr>
      </p:pic>
      <mc:AlternateContent xmlns:mc="http://schemas.openxmlformats.org/markup-compatibility/2006">
        <mc:Choice xmlns:a14="http://schemas.microsoft.com/office/drawing/2010/main" Requires="a14">
          <p:sp>
            <p:nvSpPr>
              <p:cNvPr id="4" name="CuadroTexto 3"/>
              <p:cNvSpPr txBox="1"/>
              <p:nvPr/>
            </p:nvSpPr>
            <p:spPr>
              <a:xfrm>
                <a:off x="7010589" y="3010219"/>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p:sp>
            <p:nvSpPr>
              <p:cNvPr id="4" name="CuadroTexto 3"/>
              <p:cNvSpPr txBox="1">
                <a:spLocks noRot="1" noChangeAspect="1" noMove="1" noResize="1" noEditPoints="1" noAdjustHandles="1" noChangeArrowheads="1" noChangeShapeType="1" noTextEdit="1"/>
              </p:cNvSpPr>
              <p:nvPr/>
            </p:nvSpPr>
            <p:spPr>
              <a:xfrm>
                <a:off x="7010589" y="3010219"/>
                <a:ext cx="873894" cy="369140"/>
              </a:xfrm>
              <a:prstGeom prst="rect">
                <a:avLst/>
              </a:prstGeom>
              <a:blipFill>
                <a:blip r:embed="rId5"/>
                <a:stretch>
                  <a:fillRect l="-5594" t="-11667" r="-17483" b="-23333"/>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11" name="CuadroTexto 10"/>
              <p:cNvSpPr txBox="1"/>
              <p:nvPr/>
            </p:nvSpPr>
            <p:spPr>
              <a:xfrm>
                <a:off x="5147708" y="299469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p:sp>
            <p:nvSpPr>
              <p:cNvPr id="11" name="CuadroTexto 10"/>
              <p:cNvSpPr txBox="1">
                <a:spLocks noRot="1" noChangeAspect="1" noMove="1" noResize="1" noEditPoints="1" noAdjustHandles="1" noChangeArrowheads="1" noChangeShapeType="1" noTextEdit="1"/>
              </p:cNvSpPr>
              <p:nvPr/>
            </p:nvSpPr>
            <p:spPr>
              <a:xfrm>
                <a:off x="5147708" y="2994698"/>
                <a:ext cx="873894" cy="369140"/>
              </a:xfrm>
              <a:prstGeom prst="rect">
                <a:avLst/>
              </a:prstGeom>
              <a:blipFill>
                <a:blip r:embed="rId6"/>
                <a:stretch>
                  <a:fillRect l="-5556" t="-11475" r="-16667" b="-22951"/>
                </a:stretch>
              </a:blipFill>
            </p:spPr>
            <p:txBody>
              <a:bodyPr/>
              <a:lstStyle/>
              <a:p>
                <a:r>
                  <a:rPr lang="es-MX">
                    <a:noFill/>
                  </a:rPr>
                  <a:t> </a:t>
                </a:r>
              </a:p>
            </p:txBody>
          </p:sp>
        </mc:Fallback>
      </mc:AlternateContent>
      <p:sp>
        <p:nvSpPr>
          <p:cNvPr id="2" name="CuadroTexto 1"/>
          <p:cNvSpPr txBox="1"/>
          <p:nvPr/>
        </p:nvSpPr>
        <p:spPr>
          <a:xfrm>
            <a:off x="249757" y="3464894"/>
            <a:ext cx="2952328" cy="646331"/>
          </a:xfrm>
          <a:prstGeom prst="rect">
            <a:avLst/>
          </a:prstGeom>
          <a:noFill/>
        </p:spPr>
        <p:txBody>
          <a:bodyPr wrap="square" rtlCol="0">
            <a:spAutoFit/>
          </a:bodyPr>
          <a:lstStyle/>
          <a:p>
            <a:r>
              <a:rPr lang="es-MX" b="1" dirty="0">
                <a:solidFill>
                  <a:srgbClr val="0070C0"/>
                </a:solidFill>
              </a:rPr>
              <a:t>S=DESVIACION ESTANDAR</a:t>
            </a:r>
          </a:p>
          <a:p>
            <a:r>
              <a:rPr lang="es-MX" b="1" dirty="0">
                <a:solidFill>
                  <a:srgbClr val="0070C0"/>
                </a:solidFill>
              </a:rPr>
              <a:t>n= tamaño de muestra</a:t>
            </a:r>
          </a:p>
        </p:txBody>
      </p:sp>
      <mc:AlternateContent xmlns:mc="http://schemas.openxmlformats.org/markup-compatibility/2006">
        <mc:Choice xmlns:a14="http://schemas.microsoft.com/office/drawing/2010/main" Requires="a14">
          <p:sp>
            <p:nvSpPr>
              <p:cNvPr id="9" name="Rectángulo 8"/>
              <p:cNvSpPr/>
              <p:nvPr/>
            </p:nvSpPr>
            <p:spPr>
              <a:xfrm>
                <a:off x="316267" y="2012579"/>
                <a:ext cx="1929182"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m:rPr>
                              <m:nor/>
                            </m:rPr>
                            <a:rPr lang="es-MX" sz="2800" dirty="0">
                              <a:solidFill>
                                <a:schemeClr val="accent1">
                                  <a:lumMod val="75000"/>
                                </a:schemeClr>
                              </a:solidFill>
                              <a:sym typeface="Symbol" pitchFamily="18" charset="2"/>
                            </a:rPr>
                            <m:t>µ</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p:sp>
            <p:nvSpPr>
              <p:cNvPr id="9" name="Rectángulo 8"/>
              <p:cNvSpPr>
                <a:spLocks noRot="1" noChangeAspect="1" noMove="1" noResize="1" noEditPoints="1" noAdjustHandles="1" noChangeArrowheads="1" noChangeShapeType="1" noTextEdit="1"/>
              </p:cNvSpPr>
              <p:nvPr/>
            </p:nvSpPr>
            <p:spPr>
              <a:xfrm>
                <a:off x="316267" y="2012579"/>
                <a:ext cx="1929182" cy="1421736"/>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5" name="Rectángulo 4">
                <a:extLst>
                  <a:ext uri="{FF2B5EF4-FFF2-40B4-BE49-F238E27FC236}">
                    <a16:creationId xmlns:a16="http://schemas.microsoft.com/office/drawing/2014/main" id="{2527D65E-A100-43AE-9093-AB00D3FD5815}"/>
                  </a:ext>
                </a:extLst>
              </p:cNvPr>
              <p:cNvSpPr/>
              <p:nvPr/>
            </p:nvSpPr>
            <p:spPr>
              <a:xfrm>
                <a:off x="3526267" y="1546576"/>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p:sp>
            <p:nvSpPr>
              <p:cNvPr id="5" name="Rectángulo 4">
                <a:extLst>
                  <a:ext uri="{FF2B5EF4-FFF2-40B4-BE49-F238E27FC236}">
                    <a16:creationId xmlns:a16="http://schemas.microsoft.com/office/drawing/2014/main" id="{2527D65E-A100-43AE-9093-AB00D3FD5815}"/>
                  </a:ext>
                </a:extLst>
              </p:cNvPr>
              <p:cNvSpPr>
                <a:spLocks noRot="1" noChangeAspect="1" noMove="1" noResize="1" noEditPoints="1" noAdjustHandles="1" noChangeArrowheads="1" noChangeShapeType="1" noTextEdit="1"/>
              </p:cNvSpPr>
              <p:nvPr/>
            </p:nvSpPr>
            <p:spPr>
              <a:xfrm>
                <a:off x="3526267" y="1546576"/>
                <a:ext cx="1093569" cy="461665"/>
              </a:xfrm>
              <a:prstGeom prst="rect">
                <a:avLst/>
              </a:prstGeom>
              <a:blipFill>
                <a:blip r:embed="rId8"/>
                <a:stretch>
                  <a:fillRect t="-10667" r="-7222" b="-30667"/>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6" name="CuadroTexto 5">
                <a:extLst>
                  <a:ext uri="{FF2B5EF4-FFF2-40B4-BE49-F238E27FC236}">
                    <a16:creationId xmlns:a16="http://schemas.microsoft.com/office/drawing/2014/main" id="{1CD34E82-C6C3-4214-B67D-CBC44FB73DE4}"/>
                  </a:ext>
                </a:extLst>
              </p:cNvPr>
              <p:cNvSpPr txBox="1"/>
              <p:nvPr/>
            </p:nvSpPr>
            <p:spPr>
              <a:xfrm>
                <a:off x="4728010" y="3927600"/>
                <a:ext cx="1713290" cy="62106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m:rPr>
                              <m:brk m:alnAt="23"/>
                            </m:rP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m:t>
                          </m:r>
                        </m:sub>
                        <m:sup>
                          <m:r>
                            <a:rPr lang="es-MX" b="0" i="1" smtClean="0">
                              <a:latin typeface="Cambria Math" panose="02040503050406030204" pitchFamily="18" charset="0"/>
                            </a:rPr>
                            <m:t>2</m:t>
                          </m:r>
                        </m:sup>
                        <m:e>
                          <m:r>
                            <a:rPr lang="es-MX" b="0" i="1" smtClean="0">
                              <a:latin typeface="Cambria Math" panose="02040503050406030204" pitchFamily="18" charset="0"/>
                            </a:rPr>
                            <m:t>𝑓</m:t>
                          </m:r>
                          <m:r>
                            <a:rPr lang="es-MX" b="0" i="1" smtClean="0">
                              <a:latin typeface="Cambria Math" panose="02040503050406030204" pitchFamily="18" charset="0"/>
                            </a:rPr>
                            <m:t>(</m:t>
                          </m:r>
                          <m:r>
                            <a:rPr lang="es-MX" b="0" i="1" smtClean="0">
                              <a:latin typeface="Cambria Math" panose="02040503050406030204" pitchFamily="18" charset="0"/>
                            </a:rPr>
                            <m:t>𝑡</m:t>
                          </m:r>
                          <m:r>
                            <a:rPr lang="es-MX" b="0" i="1" smtClean="0">
                              <a:latin typeface="Cambria Math" panose="02040503050406030204" pitchFamily="18" charset="0"/>
                            </a:rPr>
                            <m:t>)≈0.025</m:t>
                          </m:r>
                        </m:e>
                      </m:nary>
                    </m:oMath>
                  </m:oMathPara>
                </a14:m>
                <a:endParaRPr lang="es-MX" dirty="0"/>
              </a:p>
            </p:txBody>
          </p:sp>
        </mc:Choice>
        <mc:Fallback>
          <p:sp>
            <p:nvSpPr>
              <p:cNvPr id="6" name="CuadroTexto 5">
                <a:extLst>
                  <a:ext uri="{FF2B5EF4-FFF2-40B4-BE49-F238E27FC236}">
                    <a16:creationId xmlns:a16="http://schemas.microsoft.com/office/drawing/2014/main" id="{1CD34E82-C6C3-4214-B67D-CBC44FB73DE4}"/>
                  </a:ext>
                </a:extLst>
              </p:cNvPr>
              <p:cNvSpPr txBox="1">
                <a:spLocks noRot="1" noChangeAspect="1" noMove="1" noResize="1" noEditPoints="1" noAdjustHandles="1" noChangeArrowheads="1" noChangeShapeType="1" noTextEdit="1"/>
              </p:cNvSpPr>
              <p:nvPr/>
            </p:nvSpPr>
            <p:spPr>
              <a:xfrm>
                <a:off x="4728010" y="3927600"/>
                <a:ext cx="1713290" cy="621067"/>
              </a:xfrm>
              <a:prstGeom prst="rect">
                <a:avLst/>
              </a:prstGeom>
              <a:blipFill>
                <a:blip r:embed="rId9"/>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7" name="Rectángulo 6">
                <a:extLst>
                  <a:ext uri="{FF2B5EF4-FFF2-40B4-BE49-F238E27FC236}">
                    <a16:creationId xmlns:a16="http://schemas.microsoft.com/office/drawing/2014/main" id="{FDF287EC-CCC1-4187-B994-3B7C84367107}"/>
                  </a:ext>
                </a:extLst>
              </p:cNvPr>
              <p:cNvSpPr/>
              <p:nvPr/>
            </p:nvSpPr>
            <p:spPr>
              <a:xfrm>
                <a:off x="6776382" y="3858735"/>
                <a:ext cx="1897955" cy="6899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2</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)≈0.025</m:t>
                          </m:r>
                        </m:e>
                      </m:nary>
                    </m:oMath>
                  </m:oMathPara>
                </a14:m>
                <a:endParaRPr lang="es-MX" dirty="0"/>
              </a:p>
            </p:txBody>
          </p:sp>
        </mc:Choice>
        <mc:Fallback>
          <p:sp>
            <p:nvSpPr>
              <p:cNvPr id="7" name="Rectángulo 6">
                <a:extLst>
                  <a:ext uri="{FF2B5EF4-FFF2-40B4-BE49-F238E27FC236}">
                    <a16:creationId xmlns:a16="http://schemas.microsoft.com/office/drawing/2014/main" id="{FDF287EC-CCC1-4187-B994-3B7C84367107}"/>
                  </a:ext>
                </a:extLst>
              </p:cNvPr>
              <p:cNvSpPr>
                <a:spLocks noRot="1" noChangeAspect="1" noMove="1" noResize="1" noEditPoints="1" noAdjustHandles="1" noChangeArrowheads="1" noChangeShapeType="1" noTextEdit="1"/>
              </p:cNvSpPr>
              <p:nvPr/>
            </p:nvSpPr>
            <p:spPr>
              <a:xfrm>
                <a:off x="6776382" y="3858735"/>
                <a:ext cx="1897955" cy="689932"/>
              </a:xfrm>
              <a:prstGeom prst="rect">
                <a:avLst/>
              </a:prstGeom>
              <a:blipFill>
                <a:blip r:embed="rId10"/>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8" name="Rectángulo 7">
                <a:extLst>
                  <a:ext uri="{FF2B5EF4-FFF2-40B4-BE49-F238E27FC236}">
                    <a16:creationId xmlns:a16="http://schemas.microsoft.com/office/drawing/2014/main" id="{408DBFC0-0782-42DF-8CB9-4F79C968D2F4}"/>
                  </a:ext>
                </a:extLst>
              </p:cNvPr>
              <p:cNvSpPr/>
              <p:nvPr/>
            </p:nvSpPr>
            <p:spPr>
              <a:xfrm>
                <a:off x="290743" y="4350961"/>
                <a:ext cx="3346109" cy="71340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m:rPr>
                              <m:brk m:alnAt="23"/>
                            </m:rPr>
                            <a:rPr lang="es-MX" i="1">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i="1">
                              <a:latin typeface="Cambria Math" panose="02040503050406030204" pitchFamily="18" charset="0"/>
                            </a:rPr>
                            <m:t>2</m:t>
                          </m:r>
                        </m:sup>
                        <m:e>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𝑡</m:t>
                              </m:r>
                            </m:e>
                          </m:d>
                          <m:r>
                            <a:rPr lang="es-MX" b="0" i="1" smtClean="0">
                              <a:latin typeface="Cambria Math" panose="02040503050406030204" pitchFamily="18" charset="0"/>
                            </a:rPr>
                            <m:t>+</m:t>
                          </m:r>
                          <m:nary>
                            <m:naryPr>
                              <m:ctrlPr>
                                <a:rPr lang="es-MX" i="1">
                                  <a:latin typeface="Cambria Math" panose="02040503050406030204" pitchFamily="18" charset="0"/>
                                </a:rPr>
                              </m:ctrlPr>
                            </m:naryPr>
                            <m:sub>
                              <m:r>
                                <a:rPr lang="es-MX" i="1">
                                  <a:latin typeface="Cambria Math" panose="02040503050406030204" pitchFamily="18" charset="0"/>
                                </a:rPr>
                                <m:t>2</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m:t>
                              </m:r>
                            </m:e>
                          </m:nary>
                          <m:r>
                            <a:rPr lang="es-MX" i="1">
                              <a:latin typeface="Cambria Math" panose="02040503050406030204" pitchFamily="18" charset="0"/>
                            </a:rPr>
                            <m:t>0.0</m:t>
                          </m:r>
                          <m:r>
                            <a:rPr lang="es-MX" b="0" i="1" smtClean="0">
                              <a:latin typeface="Cambria Math" panose="02040503050406030204" pitchFamily="18" charset="0"/>
                            </a:rPr>
                            <m:t>5</m:t>
                          </m:r>
                        </m:e>
                      </m:nary>
                      <m:r>
                        <a:rPr lang="es-MX" b="0" i="1" smtClean="0">
                          <a:latin typeface="Cambria Math" panose="02040503050406030204" pitchFamily="18" charset="0"/>
                        </a:rPr>
                        <m:t>=</m:t>
                      </m:r>
                      <m:r>
                        <a:rPr lang="es-MX" b="1" i="1">
                          <a:latin typeface="Cambria Math" panose="02040503050406030204" pitchFamily="18" charset="0"/>
                          <a:ea typeface="Cambria Math" panose="02040503050406030204" pitchFamily="18" charset="0"/>
                        </a:rPr>
                        <m:t>𝜶</m:t>
                      </m:r>
                    </m:oMath>
                  </m:oMathPara>
                </a14:m>
                <a:endParaRPr lang="es-MX" dirty="0"/>
              </a:p>
            </p:txBody>
          </p:sp>
        </mc:Choice>
        <mc:Fallback>
          <p:sp>
            <p:nvSpPr>
              <p:cNvPr id="8" name="Rectángulo 7">
                <a:extLst>
                  <a:ext uri="{FF2B5EF4-FFF2-40B4-BE49-F238E27FC236}">
                    <a16:creationId xmlns:a16="http://schemas.microsoft.com/office/drawing/2014/main" id="{408DBFC0-0782-42DF-8CB9-4F79C968D2F4}"/>
                  </a:ext>
                </a:extLst>
              </p:cNvPr>
              <p:cNvSpPr>
                <a:spLocks noRot="1" noChangeAspect="1" noMove="1" noResize="1" noEditPoints="1" noAdjustHandles="1" noChangeArrowheads="1" noChangeShapeType="1" noTextEdit="1"/>
              </p:cNvSpPr>
              <p:nvPr/>
            </p:nvSpPr>
            <p:spPr>
              <a:xfrm>
                <a:off x="290743" y="4350961"/>
                <a:ext cx="3346109" cy="713400"/>
              </a:xfrm>
              <a:prstGeom prst="rect">
                <a:avLst/>
              </a:prstGeom>
              <a:blipFill>
                <a:blip r:embed="rId11"/>
                <a:stretch>
                  <a:fillRect/>
                </a:stretch>
              </a:blipFill>
            </p:spPr>
            <p:txBody>
              <a:bodyPr/>
              <a:lstStyle/>
              <a:p>
                <a:r>
                  <a:rPr lang="es-MX">
                    <a:noFill/>
                  </a:rPr>
                  <a:t> </a:t>
                </a:r>
              </a:p>
            </p:txBody>
          </p:sp>
        </mc:Fallback>
      </mc:AlternateContent>
      <p:sp>
        <p:nvSpPr>
          <p:cNvPr id="10" name="CuadroTexto 9">
            <a:extLst>
              <a:ext uri="{FF2B5EF4-FFF2-40B4-BE49-F238E27FC236}">
                <a16:creationId xmlns:a16="http://schemas.microsoft.com/office/drawing/2014/main" id="{AF6C3709-DAC8-47EE-935F-9464AF113A11}"/>
              </a:ext>
            </a:extLst>
          </p:cNvPr>
          <p:cNvSpPr txBox="1"/>
          <p:nvPr/>
        </p:nvSpPr>
        <p:spPr>
          <a:xfrm>
            <a:off x="4567162" y="3306418"/>
            <a:ext cx="1454440" cy="276999"/>
          </a:xfrm>
          <a:prstGeom prst="rect">
            <a:avLst/>
          </a:prstGeom>
          <a:noFill/>
        </p:spPr>
        <p:txBody>
          <a:bodyPr wrap="square" rtlCol="0">
            <a:spAutoFit/>
          </a:bodyPr>
          <a:lstStyle/>
          <a:p>
            <a:r>
              <a:rPr lang="es-MX" sz="1200" b="1" dirty="0">
                <a:solidFill>
                  <a:srgbClr val="FF0000"/>
                </a:solidFill>
              </a:rPr>
              <a:t>Región de rechazo</a:t>
            </a:r>
          </a:p>
        </p:txBody>
      </p:sp>
      <p:sp>
        <p:nvSpPr>
          <p:cNvPr id="14" name="CuadroTexto 13">
            <a:extLst>
              <a:ext uri="{FF2B5EF4-FFF2-40B4-BE49-F238E27FC236}">
                <a16:creationId xmlns:a16="http://schemas.microsoft.com/office/drawing/2014/main" id="{8862CC76-2B34-45F1-B00E-A32F85C96AEE}"/>
              </a:ext>
            </a:extLst>
          </p:cNvPr>
          <p:cNvSpPr txBox="1"/>
          <p:nvPr/>
        </p:nvSpPr>
        <p:spPr>
          <a:xfrm>
            <a:off x="7084028" y="3311256"/>
            <a:ext cx="1454440" cy="276999"/>
          </a:xfrm>
          <a:prstGeom prst="rect">
            <a:avLst/>
          </a:prstGeom>
          <a:noFill/>
        </p:spPr>
        <p:txBody>
          <a:bodyPr wrap="square" rtlCol="0">
            <a:spAutoFit/>
          </a:bodyPr>
          <a:lstStyle/>
          <a:p>
            <a:r>
              <a:rPr lang="es-MX" sz="1200" b="1" dirty="0">
                <a:solidFill>
                  <a:srgbClr val="FF0000"/>
                </a:solidFill>
              </a:rPr>
              <a:t>Región de rechazo</a:t>
            </a:r>
          </a:p>
        </p:txBody>
      </p:sp>
      <p:sp>
        <p:nvSpPr>
          <p:cNvPr id="12" name="CuadroTexto 11">
            <a:extLst>
              <a:ext uri="{FF2B5EF4-FFF2-40B4-BE49-F238E27FC236}">
                <a16:creationId xmlns:a16="http://schemas.microsoft.com/office/drawing/2014/main" id="{4577A848-5FDC-4E59-AAA1-CE09503ED535}"/>
              </a:ext>
            </a:extLst>
          </p:cNvPr>
          <p:cNvSpPr txBox="1"/>
          <p:nvPr/>
        </p:nvSpPr>
        <p:spPr>
          <a:xfrm rot="16200000">
            <a:off x="5555606" y="2516424"/>
            <a:ext cx="1848036" cy="276999"/>
          </a:xfrm>
          <a:prstGeom prst="rect">
            <a:avLst/>
          </a:prstGeom>
          <a:noFill/>
        </p:spPr>
        <p:txBody>
          <a:bodyPr wrap="square" rtlCol="0">
            <a:spAutoFit/>
          </a:bodyPr>
          <a:lstStyle/>
          <a:p>
            <a:r>
              <a:rPr lang="es-MX" sz="1200" b="1" dirty="0">
                <a:solidFill>
                  <a:srgbClr val="FF0000"/>
                </a:solidFill>
              </a:rPr>
              <a:t>Región de aceptación</a:t>
            </a:r>
          </a:p>
        </p:txBody>
      </p:sp>
    </p:spTree>
    <p:extLst>
      <p:ext uri="{BB962C8B-B14F-4D97-AF65-F5344CB8AC3E}">
        <p14:creationId xmlns:p14="http://schemas.microsoft.com/office/powerpoint/2010/main" val="88993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4969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latin typeface="Arial" panose="020B0604020202020204" pitchFamily="34" charset="0"/>
                <a:cs typeface="Arial" panose="020B0604020202020204" pitchFamily="34" charset="0"/>
              </a:rPr>
              <a:t>Ejemplo 2. </a:t>
            </a:r>
            <a:r>
              <a:rPr lang="es-MX"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¿Es posible concluir que la edad media de defunción por la enfermedad de células falciformes homocigótica es menor que 30 años? Una muestra de 50 pacientes proporciona las siguientes edades en años:</a:t>
            </a:r>
            <a:endParaRPr lang="es-MX" sz="20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B2ABCFA6-5F91-418D-B2FF-00524B1F6299}"/>
              </a:ext>
            </a:extLst>
          </p:cNvPr>
          <p:cNvGraphicFramePr>
            <a:graphicFrameLocks noGrp="1"/>
          </p:cNvGraphicFramePr>
          <p:nvPr>
            <p:extLst>
              <p:ext uri="{D42A27DB-BD31-4B8C-83A1-F6EECF244321}">
                <p14:modId xmlns:p14="http://schemas.microsoft.com/office/powerpoint/2010/main" val="1198995728"/>
              </p:ext>
            </p:extLst>
          </p:nvPr>
        </p:nvGraphicFramePr>
        <p:xfrm>
          <a:off x="431540" y="2564904"/>
          <a:ext cx="8280920" cy="1946325"/>
        </p:xfrm>
        <a:graphic>
          <a:graphicData uri="http://schemas.openxmlformats.org/drawingml/2006/table">
            <a:tbl>
              <a:tblPr/>
              <a:tblGrid>
                <a:gridCol w="828092">
                  <a:extLst>
                    <a:ext uri="{9D8B030D-6E8A-4147-A177-3AD203B41FA5}">
                      <a16:colId xmlns:a16="http://schemas.microsoft.com/office/drawing/2014/main" val="1011945559"/>
                    </a:ext>
                  </a:extLst>
                </a:gridCol>
                <a:gridCol w="828092">
                  <a:extLst>
                    <a:ext uri="{9D8B030D-6E8A-4147-A177-3AD203B41FA5}">
                      <a16:colId xmlns:a16="http://schemas.microsoft.com/office/drawing/2014/main" val="2285837723"/>
                    </a:ext>
                  </a:extLst>
                </a:gridCol>
                <a:gridCol w="828092">
                  <a:extLst>
                    <a:ext uri="{9D8B030D-6E8A-4147-A177-3AD203B41FA5}">
                      <a16:colId xmlns:a16="http://schemas.microsoft.com/office/drawing/2014/main" val="489740615"/>
                    </a:ext>
                  </a:extLst>
                </a:gridCol>
                <a:gridCol w="828092">
                  <a:extLst>
                    <a:ext uri="{9D8B030D-6E8A-4147-A177-3AD203B41FA5}">
                      <a16:colId xmlns:a16="http://schemas.microsoft.com/office/drawing/2014/main" val="3258968301"/>
                    </a:ext>
                  </a:extLst>
                </a:gridCol>
                <a:gridCol w="828092">
                  <a:extLst>
                    <a:ext uri="{9D8B030D-6E8A-4147-A177-3AD203B41FA5}">
                      <a16:colId xmlns:a16="http://schemas.microsoft.com/office/drawing/2014/main" val="837358475"/>
                    </a:ext>
                  </a:extLst>
                </a:gridCol>
                <a:gridCol w="828092">
                  <a:extLst>
                    <a:ext uri="{9D8B030D-6E8A-4147-A177-3AD203B41FA5}">
                      <a16:colId xmlns:a16="http://schemas.microsoft.com/office/drawing/2014/main" val="904107454"/>
                    </a:ext>
                  </a:extLst>
                </a:gridCol>
                <a:gridCol w="828092">
                  <a:extLst>
                    <a:ext uri="{9D8B030D-6E8A-4147-A177-3AD203B41FA5}">
                      <a16:colId xmlns:a16="http://schemas.microsoft.com/office/drawing/2014/main" val="181168960"/>
                    </a:ext>
                  </a:extLst>
                </a:gridCol>
                <a:gridCol w="828092">
                  <a:extLst>
                    <a:ext uri="{9D8B030D-6E8A-4147-A177-3AD203B41FA5}">
                      <a16:colId xmlns:a16="http://schemas.microsoft.com/office/drawing/2014/main" val="247185101"/>
                    </a:ext>
                  </a:extLst>
                </a:gridCol>
                <a:gridCol w="828092">
                  <a:extLst>
                    <a:ext uri="{9D8B030D-6E8A-4147-A177-3AD203B41FA5}">
                      <a16:colId xmlns:a16="http://schemas.microsoft.com/office/drawing/2014/main" val="1329435144"/>
                    </a:ext>
                  </a:extLst>
                </a:gridCol>
                <a:gridCol w="828092">
                  <a:extLst>
                    <a:ext uri="{9D8B030D-6E8A-4147-A177-3AD203B41FA5}">
                      <a16:colId xmlns:a16="http://schemas.microsoft.com/office/drawing/2014/main" val="2249009810"/>
                    </a:ext>
                  </a:extLst>
                </a:gridCol>
              </a:tblGrid>
              <a:tr h="389265">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883107"/>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422753"/>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299195"/>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493461"/>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943201"/>
                  </a:ext>
                </a:extLst>
              </a:tr>
            </a:tbl>
          </a:graphicData>
        </a:graphic>
      </p:graphicFrame>
    </p:spTree>
    <p:extLst>
      <p:ext uri="{BB962C8B-B14F-4D97-AF65-F5344CB8AC3E}">
        <p14:creationId xmlns:p14="http://schemas.microsoft.com/office/powerpoint/2010/main" val="401517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539552" y="549275"/>
            <a:ext cx="820916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Ho:</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=30</a:t>
            </a:r>
            <a:r>
              <a:rPr lang="en-US" sz="2000" b="1" baseline="-25000" dirty="0">
                <a:solidFill>
                  <a:schemeClr val="accent1">
                    <a:lumMod val="75000"/>
                  </a:schemeClr>
                </a:solidFill>
                <a:cs typeface="Times New Roman" pitchFamily="18" charset="0"/>
              </a:rPr>
              <a:t>		</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Ha:</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 ≠</a:t>
            </a:r>
            <a:r>
              <a:rPr lang="en-US" sz="2000" b="1" dirty="0">
                <a:solidFill>
                  <a:schemeClr val="accent1">
                    <a:lumMod val="75000"/>
                  </a:schemeClr>
                </a:solidFill>
              </a:rPr>
              <a:t>30</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=0.05</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EL ESTADISTICO DE PRUEBA ES</a:t>
            </a:r>
          </a:p>
        </p:txBody>
      </p:sp>
      <mc:AlternateContent xmlns:mc="http://schemas.openxmlformats.org/markup-compatibility/2006">
        <mc:Choice xmlns:a14="http://schemas.microsoft.com/office/drawing/2010/main" Requires="a14">
          <p:sp>
            <p:nvSpPr>
              <p:cNvPr id="2" name="Rectángulo 1"/>
              <p:cNvSpPr/>
              <p:nvPr/>
            </p:nvSpPr>
            <p:spPr>
              <a:xfrm>
                <a:off x="539552" y="2924944"/>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a:solidFill>
                                <a:srgbClr val="002060"/>
                              </a:solidFill>
                              <a:latin typeface="Cambria Math" panose="02040503050406030204" pitchFamily="18" charset="0"/>
                            </a:rPr>
                          </m:ctrlPr>
                        </m:sSubPr>
                        <m:e>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sub>
                      </m:sSub>
                      <m:r>
                        <a:rPr lang="es-MX" sz="2800" b="1" i="1">
                          <a:solidFill>
                            <a:srgbClr val="002060"/>
                          </a:solidFill>
                          <a:latin typeface="Cambria Math" panose="02040503050406030204" pitchFamily="18" charset="0"/>
                        </a:rPr>
                        <m:t>=</m:t>
                      </m:r>
                      <m:f>
                        <m:fPr>
                          <m:ctrlPr>
                            <a:rPr lang="es-MX" sz="2800" b="1" i="1">
                              <a:solidFill>
                                <a:srgbClr val="002060"/>
                              </a:solidFill>
                              <a:latin typeface="Cambria Math" panose="02040503050406030204" pitchFamily="18" charset="0"/>
                            </a:rPr>
                          </m:ctrlPr>
                        </m:fPr>
                        <m:num>
                          <m:acc>
                            <m:accPr>
                              <m:chr m:val="̅"/>
                              <m:ctrlPr>
                                <a:rPr lang="es-MX" sz="2800" b="1" i="1">
                                  <a:solidFill>
                                    <a:srgbClr val="002060"/>
                                  </a:solidFill>
                                  <a:latin typeface="Cambria Math" panose="02040503050406030204" pitchFamily="18" charset="0"/>
                                </a:rPr>
                              </m:ctrlPr>
                            </m:accPr>
                            <m:e>
                              <m:r>
                                <a:rPr lang="es-MX" sz="2800" b="1" i="1">
                                  <a:solidFill>
                                    <a:srgbClr val="002060"/>
                                  </a:solidFill>
                                  <a:latin typeface="Cambria Math" panose="02040503050406030204" pitchFamily="18" charset="0"/>
                                </a:rPr>
                                <m:t>𝑿</m:t>
                              </m:r>
                            </m:e>
                          </m:acc>
                          <m:r>
                            <a:rPr lang="es-MX" sz="2800" b="1" i="1">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ea typeface="Cambria Math" panose="02040503050406030204" pitchFamily="18" charset="0"/>
                            </a:rPr>
                            <m:t>𝝁</m:t>
                          </m:r>
                        </m:num>
                        <m:den>
                          <m:f>
                            <m:fPr>
                              <m:ctrlPr>
                                <a:rPr lang="es-MX" sz="2800" b="1" i="1">
                                  <a:solidFill>
                                    <a:srgbClr val="002060"/>
                                  </a:solidFill>
                                  <a:latin typeface="Cambria Math" panose="02040503050406030204" pitchFamily="18" charset="0"/>
                                </a:rPr>
                              </m:ctrlPr>
                            </m:fPr>
                            <m:num>
                              <m:r>
                                <a:rPr lang="es-MX" sz="2800" b="1" i="1">
                                  <a:solidFill>
                                    <a:srgbClr val="002060"/>
                                  </a:solidFill>
                                  <a:latin typeface="Cambria Math" panose="02040503050406030204" pitchFamily="18" charset="0"/>
                                </a:rPr>
                                <m:t>𝑺</m:t>
                              </m:r>
                            </m:num>
                            <m:den>
                              <m:rad>
                                <m:radPr>
                                  <m:degHide m:val="on"/>
                                  <m:ctrlPr>
                                    <a:rPr lang="es-MX" sz="2800" b="1" i="1">
                                      <a:solidFill>
                                        <a:srgbClr val="002060"/>
                                      </a:solidFill>
                                      <a:latin typeface="Cambria Math" panose="02040503050406030204" pitchFamily="18" charset="0"/>
                                    </a:rPr>
                                  </m:ctrlPr>
                                </m:radPr>
                                <m:deg/>
                                <m:e>
                                  <m:r>
                                    <a:rPr lang="es-MX" sz="2800" b="1" i="1">
                                      <a:solidFill>
                                        <a:srgbClr val="002060"/>
                                      </a:solidFill>
                                      <a:latin typeface="Cambria Math" panose="02040503050406030204" pitchFamily="18" charset="0"/>
                                    </a:rPr>
                                    <m:t>𝒏</m:t>
                                  </m:r>
                                </m:e>
                              </m:rad>
                            </m:den>
                          </m:f>
                        </m:den>
                      </m:f>
                    </m:oMath>
                  </m:oMathPara>
                </a14:m>
                <a:endParaRPr lang="es-MX" sz="2800" dirty="0"/>
              </a:p>
            </p:txBody>
          </p:sp>
        </mc:Choice>
        <mc:Fallback>
          <p:sp>
            <p:nvSpPr>
              <p:cNvPr id="2" name="Rectángulo 1"/>
              <p:cNvSpPr>
                <a:spLocks noRot="1" noChangeAspect="1" noMove="1" noResize="1" noEditPoints="1" noAdjustHandles="1" noChangeArrowheads="1" noChangeShapeType="1" noTextEdit="1"/>
              </p:cNvSpPr>
              <p:nvPr/>
            </p:nvSpPr>
            <p:spPr>
              <a:xfrm>
                <a:off x="539552" y="2924944"/>
                <a:ext cx="1959639" cy="1421736"/>
              </a:xfrm>
              <a:prstGeom prst="rect">
                <a:avLst/>
              </a:prstGeom>
              <a:blipFill>
                <a:blip r:embed="rId3"/>
                <a:stretch>
                  <a:fillRect/>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46BC3DE3-6FA9-4454-9521-BED2FE1E6F48}"/>
              </a:ext>
            </a:extLst>
          </p:cNvPr>
          <p:cNvGraphicFramePr>
            <a:graphicFrameLocks noGrp="1"/>
          </p:cNvGraphicFramePr>
          <p:nvPr>
            <p:extLst>
              <p:ext uri="{D42A27DB-BD31-4B8C-83A1-F6EECF244321}">
                <p14:modId xmlns:p14="http://schemas.microsoft.com/office/powerpoint/2010/main" val="321599122"/>
              </p:ext>
            </p:extLst>
          </p:nvPr>
        </p:nvGraphicFramePr>
        <p:xfrm>
          <a:off x="3707904" y="2924944"/>
          <a:ext cx="4334168" cy="1758634"/>
        </p:xfrm>
        <a:graphic>
          <a:graphicData uri="http://schemas.openxmlformats.org/drawingml/2006/table">
            <a:tbl>
              <a:tblPr/>
              <a:tblGrid>
                <a:gridCol w="2919210">
                  <a:extLst>
                    <a:ext uri="{9D8B030D-6E8A-4147-A177-3AD203B41FA5}">
                      <a16:colId xmlns:a16="http://schemas.microsoft.com/office/drawing/2014/main" val="2635769209"/>
                    </a:ext>
                  </a:extLst>
                </a:gridCol>
                <a:gridCol w="1414958">
                  <a:extLst>
                    <a:ext uri="{9D8B030D-6E8A-4147-A177-3AD203B41FA5}">
                      <a16:colId xmlns:a16="http://schemas.microsoft.com/office/drawing/2014/main" val="2731183490"/>
                    </a:ext>
                  </a:extLst>
                </a:gridCol>
              </a:tblGrid>
              <a:tr h="0">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411518"/>
                  </a:ext>
                </a:extLst>
              </a:tr>
              <a:tr h="0">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19.46</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477539"/>
                  </a:ext>
                </a:extLst>
              </a:tr>
              <a:tr h="0">
                <a:tc>
                  <a:txBody>
                    <a:bodyPr/>
                    <a:lstStyle/>
                    <a:p>
                      <a:pPr>
                        <a:lnSpc>
                          <a:spcPct val="107000"/>
                        </a:lnSpc>
                        <a:spcAft>
                          <a:spcPts val="0"/>
                        </a:spcAft>
                      </a:pPr>
                      <a:r>
                        <a:rPr lang="es-MX"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50584"/>
                  </a:ext>
                </a:extLst>
              </a:tr>
            </a:tbl>
          </a:graphicData>
        </a:graphic>
      </p:graphicFrame>
      <mc:AlternateContent xmlns:mc="http://schemas.openxmlformats.org/markup-compatibility/2006">
        <mc:Choice xmlns:a14="http://schemas.microsoft.com/office/drawing/2010/main" Requires="a14">
          <p:sp>
            <p:nvSpPr>
              <p:cNvPr id="5" name="CuadroTexto 4">
                <a:extLst>
                  <a:ext uri="{FF2B5EF4-FFF2-40B4-BE49-F238E27FC236}">
                    <a16:creationId xmlns:a16="http://schemas.microsoft.com/office/drawing/2014/main" id="{55B0F523-5C6C-4EE9-9775-79AE8DE6083A}"/>
                  </a:ext>
                </a:extLst>
              </p:cNvPr>
              <p:cNvSpPr txBox="1"/>
              <p:nvPr/>
            </p:nvSpPr>
            <p:spPr>
              <a:xfrm>
                <a:off x="395536" y="4941167"/>
                <a:ext cx="3812903" cy="10929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2060"/>
                              </a:solidFill>
                              <a:latin typeface="Cambria Math" panose="02040503050406030204" pitchFamily="18" charset="0"/>
                            </a:rPr>
                          </m:ctrlPr>
                        </m:sSubPr>
                        <m:e>
                          <m:r>
                            <a:rPr lang="es-MX" sz="2400" b="1" i="1" smtClean="0">
                              <a:solidFill>
                                <a:srgbClr val="002060"/>
                              </a:solidFill>
                              <a:latin typeface="Cambria Math" panose="02040503050406030204" pitchFamily="18" charset="0"/>
                            </a:rPr>
                            <m:t>𝒕</m:t>
                          </m:r>
                        </m:e>
                        <m:sub>
                          <m:r>
                            <a:rPr lang="es-MX" sz="2400" b="1" i="1" smtClean="0">
                              <a:solidFill>
                                <a:srgbClr val="002060"/>
                              </a:solidFill>
                              <a:latin typeface="Cambria Math" panose="02040503050406030204" pitchFamily="18" charset="0"/>
                            </a:rPr>
                            <m:t>𝟎</m:t>
                          </m:r>
                        </m:sub>
                      </m:sSub>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𝟏𝟗</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𝟒𝟔</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𝟑𝟎</m:t>
                          </m:r>
                        </m:num>
                        <m:den>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𝟏𝟕</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𝟖𝟏</m:t>
                              </m:r>
                            </m:num>
                            <m:den>
                              <m:rad>
                                <m:radPr>
                                  <m:degHide m:val="on"/>
                                  <m:ctrlPr>
                                    <a:rPr lang="es-MX" sz="2400" b="1" i="1" smtClean="0">
                                      <a:solidFill>
                                        <a:srgbClr val="002060"/>
                                      </a:solidFill>
                                      <a:latin typeface="Cambria Math" panose="02040503050406030204" pitchFamily="18" charset="0"/>
                                    </a:rPr>
                                  </m:ctrlPr>
                                </m:radPr>
                                <m:deg/>
                                <m:e>
                                  <m:r>
                                    <a:rPr lang="es-MX" sz="2400" b="1" i="1" smtClean="0">
                                      <a:solidFill>
                                        <a:srgbClr val="002060"/>
                                      </a:solidFill>
                                      <a:latin typeface="Cambria Math" panose="02040503050406030204" pitchFamily="18" charset="0"/>
                                    </a:rPr>
                                    <m:t>𝟓𝟎</m:t>
                                  </m:r>
                                </m:e>
                              </m:rad>
                            </m:den>
                          </m:f>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𝟏𝟖𝟑</m:t>
                      </m:r>
                    </m:oMath>
                  </m:oMathPara>
                </a14:m>
                <a:endParaRPr lang="es-MX" sz="2400" b="1" dirty="0">
                  <a:solidFill>
                    <a:srgbClr val="002060"/>
                  </a:solidFill>
                </a:endParaRPr>
              </a:p>
            </p:txBody>
          </p:sp>
        </mc:Choice>
        <mc:Fallback>
          <p:sp>
            <p:nvSpPr>
              <p:cNvPr id="5" name="CuadroTexto 4">
                <a:extLst>
                  <a:ext uri="{FF2B5EF4-FFF2-40B4-BE49-F238E27FC236}">
                    <a16:creationId xmlns:a16="http://schemas.microsoft.com/office/drawing/2014/main" id="{55B0F523-5C6C-4EE9-9775-79AE8DE6083A}"/>
                  </a:ext>
                </a:extLst>
              </p:cNvPr>
              <p:cNvSpPr txBox="1">
                <a:spLocks noRot="1" noChangeAspect="1" noMove="1" noResize="1" noEditPoints="1" noAdjustHandles="1" noChangeArrowheads="1" noChangeShapeType="1" noTextEdit="1"/>
              </p:cNvSpPr>
              <p:nvPr/>
            </p:nvSpPr>
            <p:spPr>
              <a:xfrm>
                <a:off x="395536" y="4941167"/>
                <a:ext cx="3812903" cy="1092992"/>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6" name="CuadroTexto 5">
                <a:extLst>
                  <a:ext uri="{FF2B5EF4-FFF2-40B4-BE49-F238E27FC236}">
                    <a16:creationId xmlns:a16="http://schemas.microsoft.com/office/drawing/2014/main" id="{EE5305F6-4A58-4C12-B244-D38384EED12F}"/>
                  </a:ext>
                </a:extLst>
              </p:cNvPr>
              <p:cNvSpPr txBox="1"/>
              <p:nvPr/>
            </p:nvSpPr>
            <p:spPr>
              <a:xfrm>
                <a:off x="4788024" y="5066201"/>
                <a:ext cx="4104456" cy="842923"/>
              </a:xfrm>
              <a:prstGeom prst="rect">
                <a:avLst/>
              </a:prstGeom>
              <a:noFill/>
            </p:spPr>
            <p:txBody>
              <a:bodyPr wrap="square" lIns="0" tIns="0" rIns="0" bIns="0" rtlCol="0">
                <a:spAutoFit/>
              </a:bodyPr>
              <a:lstStyle/>
              <a:p>
                <a:pPr/>
                <a14:m>
                  <m:oMath xmlns:m="http://schemas.openxmlformats.org/officeDocument/2006/math">
                    <m:sSub>
                      <m:sSubPr>
                        <m:ctrlPr>
                          <a:rPr lang="es-MX" sz="2800" b="1" i="1" smtClean="0">
                            <a:solidFill>
                              <a:srgbClr val="002060"/>
                            </a:solidFill>
                            <a:latin typeface="Cambria Math" panose="02040503050406030204" pitchFamily="18" charset="0"/>
                            <a:ea typeface="Cambria Math" panose="02040503050406030204" pitchFamily="18" charset="0"/>
                          </a:rPr>
                        </m:ctrlPr>
                      </m:sSubPr>
                      <m:e>
                        <m:r>
                          <a:rPr lang="es-MX" sz="2800" b="1" i="1" smtClean="0">
                            <a:solidFill>
                              <a:srgbClr val="002060"/>
                            </a:solidFill>
                            <a:latin typeface="Cambria Math" panose="02040503050406030204" pitchFamily="18" charset="0"/>
                            <a:ea typeface="Cambria Math" panose="02040503050406030204" pitchFamily="18" charset="0"/>
                          </a:rPr>
                          <m:t>𝒕</m:t>
                        </m:r>
                      </m:e>
                      <m:sub>
                        <m:r>
                          <a:rPr lang="es-MX" sz="2800" b="1" i="1" smtClean="0">
                            <a:solidFill>
                              <a:srgbClr val="002060"/>
                            </a:solidFill>
                            <a:latin typeface="Cambria Math" panose="02040503050406030204" pitchFamily="18" charset="0"/>
                            <a:ea typeface="Cambria Math" panose="02040503050406030204" pitchFamily="18" charset="0"/>
                          </a:rPr>
                          <m:t>𝟎</m:t>
                        </m:r>
                      </m:sub>
                    </m:sSub>
                    <m:r>
                      <a:rPr lang="es-MX" sz="2800" b="1" i="1" smtClean="0">
                        <a:solidFill>
                          <a:srgbClr val="002060"/>
                        </a:solidFill>
                        <a:latin typeface="Cambria Math" panose="02040503050406030204" pitchFamily="18" charset="0"/>
                        <a:ea typeface="Cambria Math" panose="02040503050406030204" pitchFamily="18" charset="0"/>
                      </a:rPr>
                      <m:t>=</m:t>
                    </m:r>
                    <m:f>
                      <m:fPr>
                        <m:ctrlPr>
                          <a:rPr lang="es-MX" sz="2800" b="1" i="1" smtClean="0">
                            <a:solidFill>
                              <a:srgbClr val="002060"/>
                            </a:solidFill>
                            <a:latin typeface="Cambria Math" panose="02040503050406030204" pitchFamily="18" charset="0"/>
                            <a:ea typeface="Cambria Math" panose="02040503050406030204" pitchFamily="18" charset="0"/>
                          </a:rPr>
                        </m:ctrlPr>
                      </m:fPr>
                      <m:num>
                        <m:r>
                          <a:rPr lang="es-MX" sz="2800" b="1" i="1" smtClean="0">
                            <a:solidFill>
                              <a:srgbClr val="002060"/>
                            </a:solidFill>
                            <a:latin typeface="Cambria Math" panose="02040503050406030204" pitchFamily="18" charset="0"/>
                            <a:ea typeface="Cambria Math" panose="02040503050406030204" pitchFamily="18" charset="0"/>
                          </a:rPr>
                          <m:t>𝟑𝟎</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𝟏𝟗</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𝟒𝟔</m:t>
                        </m:r>
                      </m:num>
                      <m:den>
                        <m:f>
                          <m:fPr>
                            <m:ctrlPr>
                              <a:rPr lang="es-MX" sz="2800" b="1" i="1" smtClean="0">
                                <a:solidFill>
                                  <a:srgbClr val="002060"/>
                                </a:solidFill>
                                <a:latin typeface="Cambria Math" panose="02040503050406030204" pitchFamily="18" charset="0"/>
                                <a:ea typeface="Cambria Math" panose="02040503050406030204" pitchFamily="18" charset="0"/>
                              </a:rPr>
                            </m:ctrlPr>
                          </m:fPr>
                          <m:num>
                            <m:r>
                              <a:rPr lang="es-MX" sz="2800" b="1" i="1" smtClean="0">
                                <a:solidFill>
                                  <a:srgbClr val="002060"/>
                                </a:solidFill>
                                <a:latin typeface="Cambria Math" panose="02040503050406030204" pitchFamily="18" charset="0"/>
                                <a:ea typeface="Cambria Math" panose="02040503050406030204" pitchFamily="18" charset="0"/>
                              </a:rPr>
                              <m:t>𝟏𝟕</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𝟖𝟏</m:t>
                            </m:r>
                          </m:num>
                          <m:den>
                            <m:rad>
                              <m:radPr>
                                <m:degHide m:val="on"/>
                                <m:ctrlPr>
                                  <a:rPr lang="es-MX" sz="2800" b="1" i="1" smtClean="0">
                                    <a:solidFill>
                                      <a:srgbClr val="002060"/>
                                    </a:solidFill>
                                    <a:latin typeface="Cambria Math" panose="02040503050406030204" pitchFamily="18" charset="0"/>
                                    <a:ea typeface="Cambria Math" panose="02040503050406030204" pitchFamily="18" charset="0"/>
                                  </a:rPr>
                                </m:ctrlPr>
                              </m:radPr>
                              <m:deg/>
                              <m:e>
                                <m:r>
                                  <a:rPr lang="es-MX" sz="2800" b="1" i="1" smtClean="0">
                                    <a:solidFill>
                                      <a:srgbClr val="002060"/>
                                    </a:solidFill>
                                    <a:latin typeface="Cambria Math" panose="02040503050406030204" pitchFamily="18" charset="0"/>
                                    <a:ea typeface="Cambria Math" panose="02040503050406030204" pitchFamily="18" charset="0"/>
                                  </a:rPr>
                                  <m:t>𝟓𝟎</m:t>
                                </m:r>
                              </m:e>
                            </m:rad>
                          </m:den>
                        </m:f>
                      </m:den>
                    </m:f>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𝟒</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𝟏𝟖</m:t>
                    </m:r>
                  </m:oMath>
                </a14:m>
                <a:r>
                  <a:rPr lang="es-MX" sz="2800" b="1" dirty="0">
                    <a:solidFill>
                      <a:srgbClr val="002060"/>
                    </a:solidFill>
                    <a:latin typeface="Cambria Math" panose="02040503050406030204" pitchFamily="18" charset="0"/>
                    <a:ea typeface="Cambria Math" panose="02040503050406030204" pitchFamily="18" charset="0"/>
                  </a:rPr>
                  <a:t>3</a:t>
                </a:r>
              </a:p>
            </p:txBody>
          </p:sp>
        </mc:Choice>
        <mc:Fallback>
          <p:sp>
            <p:nvSpPr>
              <p:cNvPr id="6" name="CuadroTexto 5">
                <a:extLst>
                  <a:ext uri="{FF2B5EF4-FFF2-40B4-BE49-F238E27FC236}">
                    <a16:creationId xmlns:a16="http://schemas.microsoft.com/office/drawing/2014/main" id="{EE5305F6-4A58-4C12-B244-D38384EED12F}"/>
                  </a:ext>
                </a:extLst>
              </p:cNvPr>
              <p:cNvSpPr txBox="1">
                <a:spLocks noRot="1" noChangeAspect="1" noMove="1" noResize="1" noEditPoints="1" noAdjustHandles="1" noChangeArrowheads="1" noChangeShapeType="1" noTextEdit="1"/>
              </p:cNvSpPr>
              <p:nvPr/>
            </p:nvSpPr>
            <p:spPr>
              <a:xfrm>
                <a:off x="4788024" y="5066201"/>
                <a:ext cx="4104456" cy="842923"/>
              </a:xfrm>
              <a:prstGeom prst="rect">
                <a:avLst/>
              </a:prstGeom>
              <a:blipFill>
                <a:blip r:embed="rId5"/>
                <a:stretch>
                  <a:fillRect t="-2899"/>
                </a:stretch>
              </a:blipFill>
            </p:spPr>
            <p:txBody>
              <a:bodyPr/>
              <a:lstStyle/>
              <a:p>
                <a:r>
                  <a:rPr lang="es-MX">
                    <a:noFill/>
                  </a:rPr>
                  <a:t> </a:t>
                </a:r>
              </a:p>
            </p:txBody>
          </p:sp>
        </mc:Fallback>
      </mc:AlternateContent>
    </p:spTree>
    <p:extLst>
      <p:ext uri="{BB962C8B-B14F-4D97-AF65-F5344CB8AC3E}">
        <p14:creationId xmlns:p14="http://schemas.microsoft.com/office/powerpoint/2010/main" val="98186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a:extLst>
                  <a:ext uri="{FF2B5EF4-FFF2-40B4-BE49-F238E27FC236}">
                    <a16:creationId xmlns:a16="http://schemas.microsoft.com/office/drawing/2014/main" id="{1CBA6963-55AB-499D-A69D-4B50E84E0F31}"/>
                  </a:ext>
                </a:extLst>
              </p:cNvPr>
              <p:cNvSpPr/>
              <p:nvPr/>
            </p:nvSpPr>
            <p:spPr>
              <a:xfrm>
                <a:off x="2596819" y="5891834"/>
                <a:ext cx="3860993" cy="461665"/>
              </a:xfrm>
              <a:prstGeom prst="rect">
                <a:avLst/>
              </a:prstGeom>
            </p:spPr>
            <p:txBody>
              <a:bodyPr wrap="none">
                <a:spAutoFit/>
              </a:bodyPr>
              <a:lstStyle/>
              <a:p>
                <a:r>
                  <a:rPr lang="es-MX" sz="2400" b="1" dirty="0">
                    <a:ea typeface="Cambria Math" panose="02040503050406030204" pitchFamily="18" charset="0"/>
                  </a:rPr>
                  <a:t>Valor de P=0.000118&lt;</a:t>
                </a:r>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p:sp>
            <p:nvSpPr>
              <p:cNvPr id="2" name="Rectángulo 1">
                <a:extLst>
                  <a:ext uri="{FF2B5EF4-FFF2-40B4-BE49-F238E27FC236}">
                    <a16:creationId xmlns:a16="http://schemas.microsoft.com/office/drawing/2014/main" id="{1CBA6963-55AB-499D-A69D-4B50E84E0F31}"/>
                  </a:ext>
                </a:extLst>
              </p:cNvPr>
              <p:cNvSpPr>
                <a:spLocks noRot="1" noChangeAspect="1" noMove="1" noResize="1" noEditPoints="1" noAdjustHandles="1" noChangeArrowheads="1" noChangeShapeType="1" noTextEdit="1"/>
              </p:cNvSpPr>
              <p:nvPr/>
            </p:nvSpPr>
            <p:spPr>
              <a:xfrm>
                <a:off x="2596819" y="5891834"/>
                <a:ext cx="3860993" cy="461665"/>
              </a:xfrm>
              <a:prstGeom prst="rect">
                <a:avLst/>
              </a:prstGeom>
              <a:blipFill>
                <a:blip r:embed="rId3"/>
                <a:stretch>
                  <a:fillRect l="-2528" t="-10667" r="-1106" b="-30667"/>
                </a:stretch>
              </a:blipFill>
            </p:spPr>
            <p:txBody>
              <a:bodyPr/>
              <a:lstStyle/>
              <a:p>
                <a:r>
                  <a:rPr lang="es-MX">
                    <a:noFill/>
                  </a:rPr>
                  <a:t> </a:t>
                </a:r>
              </a:p>
            </p:txBody>
          </p:sp>
        </mc:Fallback>
      </mc:AlternateContent>
      <p:pic>
        <p:nvPicPr>
          <p:cNvPr id="4" name="Imagen 3">
            <a:extLst>
              <a:ext uri="{FF2B5EF4-FFF2-40B4-BE49-F238E27FC236}">
                <a16:creationId xmlns:a16="http://schemas.microsoft.com/office/drawing/2014/main" id="{1892EB76-305C-4251-BA4F-4EF4F83E6C64}"/>
              </a:ext>
            </a:extLst>
          </p:cNvPr>
          <p:cNvPicPr>
            <a:picLocks noChangeAspect="1"/>
          </p:cNvPicPr>
          <p:nvPr/>
        </p:nvPicPr>
        <p:blipFill>
          <a:blip r:embed="rId4"/>
          <a:stretch>
            <a:fillRect/>
          </a:stretch>
        </p:blipFill>
        <p:spPr>
          <a:xfrm>
            <a:off x="163619" y="162725"/>
            <a:ext cx="4624405" cy="4257422"/>
          </a:xfrm>
          <a:prstGeom prst="rect">
            <a:avLst/>
          </a:prstGeom>
        </p:spPr>
      </p:pic>
      <mc:AlternateContent xmlns:mc="http://schemas.openxmlformats.org/markup-compatibility/2006">
        <mc:Choice xmlns:a14="http://schemas.microsoft.com/office/drawing/2010/main" Requires="a14">
          <p:sp>
            <p:nvSpPr>
              <p:cNvPr id="13" name="Rectángulo 12">
                <a:extLst>
                  <a:ext uri="{FF2B5EF4-FFF2-40B4-BE49-F238E27FC236}">
                    <a16:creationId xmlns:a16="http://schemas.microsoft.com/office/drawing/2014/main" id="{D5191CDF-AED0-429B-BEB4-182009C856E1}"/>
                  </a:ext>
                </a:extLst>
              </p:cNvPr>
              <p:cNvSpPr/>
              <p:nvPr/>
            </p:nvSpPr>
            <p:spPr>
              <a:xfrm>
                <a:off x="2878008" y="4041694"/>
                <a:ext cx="2431756" cy="69179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4.183</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)≈0.000059</m:t>
                          </m:r>
                        </m:e>
                      </m:nary>
                    </m:oMath>
                  </m:oMathPara>
                </a14:m>
                <a:endParaRPr lang="es-MX" dirty="0"/>
              </a:p>
            </p:txBody>
          </p:sp>
        </mc:Choice>
        <mc:Fallback>
          <p:sp>
            <p:nvSpPr>
              <p:cNvPr id="13" name="Rectángulo 12">
                <a:extLst>
                  <a:ext uri="{FF2B5EF4-FFF2-40B4-BE49-F238E27FC236}">
                    <a16:creationId xmlns:a16="http://schemas.microsoft.com/office/drawing/2014/main" id="{D5191CDF-AED0-429B-BEB4-182009C856E1}"/>
                  </a:ext>
                </a:extLst>
              </p:cNvPr>
              <p:cNvSpPr>
                <a:spLocks noRot="1" noChangeAspect="1" noMove="1" noResize="1" noEditPoints="1" noAdjustHandles="1" noChangeArrowheads="1" noChangeShapeType="1" noTextEdit="1"/>
              </p:cNvSpPr>
              <p:nvPr/>
            </p:nvSpPr>
            <p:spPr>
              <a:xfrm>
                <a:off x="2878008" y="4041694"/>
                <a:ext cx="2431756" cy="691792"/>
              </a:xfrm>
              <a:prstGeom prst="rect">
                <a:avLst/>
              </a:prstGeom>
              <a:blipFill>
                <a:blip r:embed="rId5"/>
                <a:stretch>
                  <a:fillRect/>
                </a:stretch>
              </a:blipFill>
            </p:spPr>
            <p:txBody>
              <a:bodyPr/>
              <a:lstStyle/>
              <a:p>
                <a:r>
                  <a:rPr lang="es-MX">
                    <a:noFill/>
                  </a:rPr>
                  <a:t> </a:t>
                </a:r>
              </a:p>
            </p:txBody>
          </p:sp>
        </mc:Fallback>
      </mc:AlternateContent>
      <p:cxnSp>
        <p:nvCxnSpPr>
          <p:cNvPr id="8" name="Conector recto de flecha 7">
            <a:extLst>
              <a:ext uri="{FF2B5EF4-FFF2-40B4-BE49-F238E27FC236}">
                <a16:creationId xmlns:a16="http://schemas.microsoft.com/office/drawing/2014/main" id="{85985898-8953-4118-8232-87CF1073402D}"/>
              </a:ext>
            </a:extLst>
          </p:cNvPr>
          <p:cNvCxnSpPr/>
          <p:nvPr/>
        </p:nvCxnSpPr>
        <p:spPr>
          <a:xfrm>
            <a:off x="3236417" y="3429000"/>
            <a:ext cx="1584176"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 name="Rectángulo 14">
                <a:extLst>
                  <a:ext uri="{FF2B5EF4-FFF2-40B4-BE49-F238E27FC236}">
                    <a16:creationId xmlns:a16="http://schemas.microsoft.com/office/drawing/2014/main" id="{3D6D5675-EE73-40CA-8CE5-0EF71E15E609}"/>
                  </a:ext>
                </a:extLst>
              </p:cNvPr>
              <p:cNvSpPr/>
              <p:nvPr/>
            </p:nvSpPr>
            <p:spPr>
              <a:xfrm>
                <a:off x="1956" y="3929902"/>
                <a:ext cx="2516843" cy="71340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b="0" i="1" smtClean="0">
                              <a:latin typeface="Cambria Math" panose="02040503050406030204" pitchFamily="18" charset="0"/>
                              <a:ea typeface="Cambria Math" panose="02040503050406030204" pitchFamily="18" charset="0"/>
                            </a:rPr>
                            <m:t>4.183</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)≈0.000059</m:t>
                          </m:r>
                        </m:e>
                      </m:nary>
                    </m:oMath>
                  </m:oMathPara>
                </a14:m>
                <a:endParaRPr lang="es-MX" dirty="0"/>
              </a:p>
            </p:txBody>
          </p:sp>
        </mc:Choice>
        <mc:Fallback>
          <p:sp>
            <p:nvSpPr>
              <p:cNvPr id="15" name="Rectángulo 14">
                <a:extLst>
                  <a:ext uri="{FF2B5EF4-FFF2-40B4-BE49-F238E27FC236}">
                    <a16:creationId xmlns:a16="http://schemas.microsoft.com/office/drawing/2014/main" id="{3D6D5675-EE73-40CA-8CE5-0EF71E15E609}"/>
                  </a:ext>
                </a:extLst>
              </p:cNvPr>
              <p:cNvSpPr>
                <a:spLocks noRot="1" noChangeAspect="1" noMove="1" noResize="1" noEditPoints="1" noAdjustHandles="1" noChangeArrowheads="1" noChangeShapeType="1" noTextEdit="1"/>
              </p:cNvSpPr>
              <p:nvPr/>
            </p:nvSpPr>
            <p:spPr>
              <a:xfrm>
                <a:off x="1956" y="3929902"/>
                <a:ext cx="2516843" cy="713400"/>
              </a:xfrm>
              <a:prstGeom prst="rect">
                <a:avLst/>
              </a:prstGeom>
              <a:blipFill>
                <a:blip r:embed="rId6"/>
                <a:stretch>
                  <a:fillRect/>
                </a:stretch>
              </a:blipFill>
            </p:spPr>
            <p:txBody>
              <a:bodyPr/>
              <a:lstStyle/>
              <a:p>
                <a:r>
                  <a:rPr lang="es-MX">
                    <a:noFill/>
                  </a:rPr>
                  <a:t> </a:t>
                </a:r>
              </a:p>
            </p:txBody>
          </p:sp>
        </mc:Fallback>
      </mc:AlternateContent>
      <p:cxnSp>
        <p:nvCxnSpPr>
          <p:cNvPr id="16" name="Conector recto de flecha 15">
            <a:extLst>
              <a:ext uri="{FF2B5EF4-FFF2-40B4-BE49-F238E27FC236}">
                <a16:creationId xmlns:a16="http://schemas.microsoft.com/office/drawing/2014/main" id="{E1CF7095-43BC-493D-ABA6-7B037129E5AC}"/>
              </a:ext>
            </a:extLst>
          </p:cNvPr>
          <p:cNvCxnSpPr/>
          <p:nvPr/>
        </p:nvCxnSpPr>
        <p:spPr>
          <a:xfrm flipH="1">
            <a:off x="791580" y="3406664"/>
            <a:ext cx="936104"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Rectángulo 16">
                <a:extLst>
                  <a:ext uri="{FF2B5EF4-FFF2-40B4-BE49-F238E27FC236}">
                    <a16:creationId xmlns:a16="http://schemas.microsoft.com/office/drawing/2014/main" id="{07F8DC64-DC3F-45E4-9F75-B5B1A72BBD18}"/>
                  </a:ext>
                </a:extLst>
              </p:cNvPr>
              <p:cNvSpPr/>
              <p:nvPr/>
            </p:nvSpPr>
            <p:spPr>
              <a:xfrm>
                <a:off x="1259632" y="4881812"/>
                <a:ext cx="5121980" cy="71526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i="1">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i="1">
                              <a:latin typeface="Cambria Math" panose="02040503050406030204" pitchFamily="18" charset="0"/>
                              <a:ea typeface="Cambria Math" panose="02040503050406030204" pitchFamily="18" charset="0"/>
                            </a:rPr>
                            <m:t>4.183</m:t>
                          </m:r>
                        </m:sup>
                        <m:e>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𝑡</m:t>
                              </m:r>
                            </m:e>
                          </m:d>
                          <m:r>
                            <a:rPr lang="es-MX" b="0" i="1" smtClean="0">
                              <a:latin typeface="Cambria Math" panose="02040503050406030204" pitchFamily="18" charset="0"/>
                            </a:rPr>
                            <m:t>+</m:t>
                          </m:r>
                          <m:nary>
                            <m:naryPr>
                              <m:ctrlPr>
                                <a:rPr lang="es-MX" i="1">
                                  <a:latin typeface="Cambria Math" panose="02040503050406030204" pitchFamily="18" charset="0"/>
                                </a:rPr>
                              </m:ctrlPr>
                            </m:naryPr>
                            <m:sub>
                              <m:r>
                                <a:rPr lang="es-MX" i="1">
                                  <a:latin typeface="Cambria Math" panose="02040503050406030204" pitchFamily="18" charset="0"/>
                                </a:rPr>
                                <m:t>4.183</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m:t>
                              </m:r>
                            </m:e>
                          </m:nary>
                          <m:r>
                            <a:rPr lang="es-MX" i="1">
                              <a:latin typeface="Cambria Math" panose="02040503050406030204" pitchFamily="18" charset="0"/>
                            </a:rPr>
                            <m:t>0.000</m:t>
                          </m:r>
                          <m:r>
                            <a:rPr lang="es-MX" b="0" i="1" smtClean="0">
                              <a:latin typeface="Cambria Math" panose="02040503050406030204" pitchFamily="18" charset="0"/>
                            </a:rPr>
                            <m:t>118</m:t>
                          </m:r>
                        </m:e>
                      </m:nary>
                      <m:r>
                        <a:rPr lang="es-MX" b="0" i="1" smtClean="0">
                          <a:latin typeface="Cambria Math" panose="02040503050406030204" pitchFamily="18" charset="0"/>
                        </a:rPr>
                        <m:t>=</m:t>
                      </m:r>
                      <m:r>
                        <a:rPr lang="es-MX" b="0" i="1" smtClean="0">
                          <a:latin typeface="Cambria Math" panose="02040503050406030204" pitchFamily="18" charset="0"/>
                        </a:rPr>
                        <m:t>𝑣𝑎𝑙𝑜𝑟</m:t>
                      </m:r>
                      <m:r>
                        <a:rPr lang="es-MX" b="0" i="1" smtClean="0">
                          <a:latin typeface="Cambria Math" panose="02040503050406030204" pitchFamily="18" charset="0"/>
                        </a:rPr>
                        <m:t> </m:t>
                      </m:r>
                      <m:r>
                        <a:rPr lang="es-MX" b="0" i="1" smtClean="0">
                          <a:latin typeface="Cambria Math" panose="02040503050406030204" pitchFamily="18" charset="0"/>
                        </a:rPr>
                        <m:t>𝑑𝑒</m:t>
                      </m:r>
                      <m:r>
                        <a:rPr lang="es-MX" b="0" i="1" smtClean="0">
                          <a:latin typeface="Cambria Math" panose="02040503050406030204" pitchFamily="18" charset="0"/>
                        </a:rPr>
                        <m:t> </m:t>
                      </m:r>
                      <m:r>
                        <a:rPr lang="es-MX" b="0" i="1" smtClean="0">
                          <a:latin typeface="Cambria Math" panose="02040503050406030204" pitchFamily="18" charset="0"/>
                        </a:rPr>
                        <m:t>𝑃</m:t>
                      </m:r>
                    </m:oMath>
                  </m:oMathPara>
                </a14:m>
                <a:endParaRPr lang="es-MX" dirty="0"/>
              </a:p>
            </p:txBody>
          </p:sp>
        </mc:Choice>
        <mc:Fallback>
          <p:sp>
            <p:nvSpPr>
              <p:cNvPr id="17" name="Rectángulo 16">
                <a:extLst>
                  <a:ext uri="{FF2B5EF4-FFF2-40B4-BE49-F238E27FC236}">
                    <a16:creationId xmlns:a16="http://schemas.microsoft.com/office/drawing/2014/main" id="{07F8DC64-DC3F-45E4-9F75-B5B1A72BBD18}"/>
                  </a:ext>
                </a:extLst>
              </p:cNvPr>
              <p:cNvSpPr>
                <a:spLocks noRot="1" noChangeAspect="1" noMove="1" noResize="1" noEditPoints="1" noAdjustHandles="1" noChangeArrowheads="1" noChangeShapeType="1" noTextEdit="1"/>
              </p:cNvSpPr>
              <p:nvPr/>
            </p:nvSpPr>
            <p:spPr>
              <a:xfrm>
                <a:off x="1259632" y="4881812"/>
                <a:ext cx="5121980" cy="715260"/>
              </a:xfrm>
              <a:prstGeom prst="rect">
                <a:avLst/>
              </a:prstGeom>
              <a:blipFill>
                <a:blip r:embed="rId7"/>
                <a:stretch>
                  <a:fillRect/>
                </a:stretch>
              </a:blipFill>
            </p:spPr>
            <p:txBody>
              <a:bodyPr/>
              <a:lstStyle/>
              <a:p>
                <a:r>
                  <a:rPr lang="es-MX">
                    <a:noFill/>
                  </a:rPr>
                  <a:t> </a:t>
                </a:r>
              </a:p>
            </p:txBody>
          </p:sp>
        </mc:Fallback>
      </mc:AlternateContent>
      <p:pic>
        <p:nvPicPr>
          <p:cNvPr id="18" name="Imagen 17">
            <a:extLst>
              <a:ext uri="{FF2B5EF4-FFF2-40B4-BE49-F238E27FC236}">
                <a16:creationId xmlns:a16="http://schemas.microsoft.com/office/drawing/2014/main" id="{2540F260-C5F9-4EA0-AA68-F19EDFD96A44}"/>
              </a:ext>
            </a:extLst>
          </p:cNvPr>
          <p:cNvPicPr>
            <a:picLocks noChangeAspect="1"/>
          </p:cNvPicPr>
          <p:nvPr/>
        </p:nvPicPr>
        <p:blipFill>
          <a:blip r:embed="rId8"/>
          <a:stretch>
            <a:fillRect/>
          </a:stretch>
        </p:blipFill>
        <p:spPr>
          <a:xfrm>
            <a:off x="4508383" y="492291"/>
            <a:ext cx="4624405" cy="3375677"/>
          </a:xfrm>
          <a:prstGeom prst="rect">
            <a:avLst/>
          </a:prstGeom>
        </p:spPr>
      </p:pic>
      <mc:AlternateContent xmlns:mc="http://schemas.openxmlformats.org/markup-compatibility/2006">
        <mc:Choice xmlns:a14="http://schemas.microsoft.com/office/drawing/2010/main" Requires="a14">
          <p:sp>
            <p:nvSpPr>
              <p:cNvPr id="20" name="CuadroTexto 19">
                <a:extLst>
                  <a:ext uri="{FF2B5EF4-FFF2-40B4-BE49-F238E27FC236}">
                    <a16:creationId xmlns:a16="http://schemas.microsoft.com/office/drawing/2014/main" id="{B7481E9B-1AA4-4FDF-9B1F-CC31C6CB807D}"/>
                  </a:ext>
                </a:extLst>
              </p:cNvPr>
              <p:cNvSpPr txBox="1"/>
              <p:nvPr/>
            </p:nvSpPr>
            <p:spPr>
              <a:xfrm>
                <a:off x="5619557" y="262555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p:sp>
            <p:nvSpPr>
              <p:cNvPr id="20" name="CuadroTexto 19">
                <a:extLst>
                  <a:ext uri="{FF2B5EF4-FFF2-40B4-BE49-F238E27FC236}">
                    <a16:creationId xmlns:a16="http://schemas.microsoft.com/office/drawing/2014/main" id="{B7481E9B-1AA4-4FDF-9B1F-CC31C6CB807D}"/>
                  </a:ext>
                </a:extLst>
              </p:cNvPr>
              <p:cNvSpPr txBox="1">
                <a:spLocks noRot="1" noChangeAspect="1" noMove="1" noResize="1" noEditPoints="1" noAdjustHandles="1" noChangeArrowheads="1" noChangeShapeType="1" noTextEdit="1"/>
              </p:cNvSpPr>
              <p:nvPr/>
            </p:nvSpPr>
            <p:spPr>
              <a:xfrm>
                <a:off x="5619557" y="2625558"/>
                <a:ext cx="873894" cy="369140"/>
              </a:xfrm>
              <a:prstGeom prst="rect">
                <a:avLst/>
              </a:prstGeom>
              <a:blipFill>
                <a:blip r:embed="rId9"/>
                <a:stretch>
                  <a:fillRect l="-6294" t="-11667" r="-16783" b="-23333"/>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21" name="CuadroTexto 20">
                <a:extLst>
                  <a:ext uri="{FF2B5EF4-FFF2-40B4-BE49-F238E27FC236}">
                    <a16:creationId xmlns:a16="http://schemas.microsoft.com/office/drawing/2014/main" id="{9F82C78E-3661-46AA-87BD-2CCBBD7E953C}"/>
                  </a:ext>
                </a:extLst>
              </p:cNvPr>
              <p:cNvSpPr txBox="1"/>
              <p:nvPr/>
            </p:nvSpPr>
            <p:spPr>
              <a:xfrm>
                <a:off x="7304445" y="262555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p:sp>
            <p:nvSpPr>
              <p:cNvPr id="21" name="CuadroTexto 20">
                <a:extLst>
                  <a:ext uri="{FF2B5EF4-FFF2-40B4-BE49-F238E27FC236}">
                    <a16:creationId xmlns:a16="http://schemas.microsoft.com/office/drawing/2014/main" id="{9F82C78E-3661-46AA-87BD-2CCBBD7E953C}"/>
                  </a:ext>
                </a:extLst>
              </p:cNvPr>
              <p:cNvSpPr txBox="1">
                <a:spLocks noRot="1" noChangeAspect="1" noMove="1" noResize="1" noEditPoints="1" noAdjustHandles="1" noChangeArrowheads="1" noChangeShapeType="1" noTextEdit="1"/>
              </p:cNvSpPr>
              <p:nvPr/>
            </p:nvSpPr>
            <p:spPr>
              <a:xfrm>
                <a:off x="7304445" y="2625558"/>
                <a:ext cx="873894" cy="369140"/>
              </a:xfrm>
              <a:prstGeom prst="rect">
                <a:avLst/>
              </a:prstGeom>
              <a:blipFill>
                <a:blip r:embed="rId10"/>
                <a:stretch>
                  <a:fillRect l="-5556" t="-11667" r="-16667" b="-23333"/>
                </a:stretch>
              </a:blipFill>
            </p:spPr>
            <p:txBody>
              <a:bodyPr/>
              <a:lstStyle/>
              <a:p>
                <a:r>
                  <a:rPr lang="es-MX">
                    <a:noFill/>
                  </a:rPr>
                  <a:t> </a:t>
                </a:r>
              </a:p>
            </p:txBody>
          </p:sp>
        </mc:Fallback>
      </mc:AlternateContent>
    </p:spTree>
    <p:extLst>
      <p:ext uri="{BB962C8B-B14F-4D97-AF65-F5344CB8AC3E}">
        <p14:creationId xmlns:p14="http://schemas.microsoft.com/office/powerpoint/2010/main" val="88766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CuadroTexto 6"/>
              <p:cNvSpPr txBox="1"/>
              <p:nvPr/>
            </p:nvSpPr>
            <p:spPr>
              <a:xfrm>
                <a:off x="5328411" y="2132856"/>
                <a:ext cx="3365345" cy="369332"/>
              </a:xfrm>
              <a:prstGeom prst="rect">
                <a:avLst/>
              </a:prstGeom>
              <a:noFill/>
            </p:spPr>
            <p:txBody>
              <a:bodyPr wrap="none" lIns="0" tIns="0" rIns="0" bIns="0" rtlCol="0">
                <a:spAutoFit/>
              </a:bodyPr>
              <a:lstStyle/>
              <a:p>
                <a14:m>
                  <m:oMath xmlns:m="http://schemas.openxmlformats.org/officeDocument/2006/math">
                    <m:r>
                      <a:rPr lang="es-MX" sz="2400" b="1" i="1" smtClean="0">
                        <a:solidFill>
                          <a:srgbClr val="0070C0"/>
                        </a:solidFill>
                        <a:latin typeface="Cambria Math" panose="02040503050406030204" pitchFamily="18" charset="0"/>
                        <a:ea typeface="Cambria Math" panose="02040503050406030204" pitchFamily="18" charset="0"/>
                      </a:rPr>
                      <m:t>𝜶</m:t>
                    </m:r>
                  </m:oMath>
                </a14:m>
                <a:r>
                  <a:rPr lang="es-MX" sz="2400" b="1" dirty="0">
                    <a:solidFill>
                      <a:srgbClr val="0070C0"/>
                    </a:solidFill>
                  </a:rPr>
                  <a:t>=0.05&gt;Valor de P=0.0000</a:t>
                </a:r>
              </a:p>
            </p:txBody>
          </p:sp>
        </mc:Choice>
        <mc:Fallback>
          <p:sp>
            <p:nvSpPr>
              <p:cNvPr id="7" name="CuadroTexto 6"/>
              <p:cNvSpPr txBox="1">
                <a:spLocks noRot="1" noChangeAspect="1" noMove="1" noResize="1" noEditPoints="1" noAdjustHandles="1" noChangeArrowheads="1" noChangeShapeType="1" noTextEdit="1"/>
              </p:cNvSpPr>
              <p:nvPr/>
            </p:nvSpPr>
            <p:spPr>
              <a:xfrm>
                <a:off x="5328411" y="2132856"/>
                <a:ext cx="3365345" cy="369332"/>
              </a:xfrm>
              <a:prstGeom prst="rect">
                <a:avLst/>
              </a:prstGeom>
              <a:blipFill>
                <a:blip r:embed="rId2"/>
                <a:stretch>
                  <a:fillRect l="-2355" t="-26667" r="-4529" b="-50000"/>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14" name="CuadroTexto 13"/>
              <p:cNvSpPr txBox="1"/>
              <p:nvPr/>
            </p:nvSpPr>
            <p:spPr>
              <a:xfrm>
                <a:off x="5796136" y="1052736"/>
                <a:ext cx="2429896" cy="369332"/>
              </a:xfrm>
              <a:prstGeom prst="rect">
                <a:avLst/>
              </a:prstGeom>
              <a:noFill/>
            </p:spPr>
            <p:txBody>
              <a:bodyPr wrap="none" lIns="0" tIns="0" rIns="0" bIns="0" rtlCol="0">
                <a:spAutoFit/>
              </a:bodyPr>
              <a:lstStyle/>
              <a:p>
                <a:r>
                  <a:rPr lang="es-MX" sz="2000" b="1" dirty="0">
                    <a:solidFill>
                      <a:srgbClr val="0070C0"/>
                    </a:solidFill>
                  </a:rPr>
                  <a:t>Valor de </a:t>
                </a:r>
                <a:r>
                  <a:rPr lang="es-MX" sz="2400" b="1" dirty="0">
                    <a:solidFill>
                      <a:srgbClr val="0070C0"/>
                    </a:solidFill>
                  </a:rPr>
                  <a:t>P=</a:t>
                </a:r>
                <a14:m>
                  <m:oMath xmlns:m="http://schemas.openxmlformats.org/officeDocument/2006/math">
                    <m:r>
                      <a:rPr lang="es-MX" sz="2000" b="1" i="1" smtClean="0">
                        <a:solidFill>
                          <a:srgbClr val="0070C0"/>
                        </a:solidFill>
                        <a:latin typeface="Cambria Math" panose="02040503050406030204" pitchFamily="18" charset="0"/>
                      </a:rPr>
                      <m:t>𝟎</m:t>
                    </m:r>
                    <m:r>
                      <a:rPr lang="es-MX" sz="2000" b="1" i="1" smtClean="0">
                        <a:solidFill>
                          <a:srgbClr val="0070C0"/>
                        </a:solidFill>
                        <a:latin typeface="Cambria Math" panose="02040503050406030204" pitchFamily="18" charset="0"/>
                      </a:rPr>
                      <m:t>.</m:t>
                    </m:r>
                    <m:r>
                      <a:rPr lang="es-MX" sz="2000" b="1" i="1" smtClean="0">
                        <a:solidFill>
                          <a:srgbClr val="0070C0"/>
                        </a:solidFill>
                        <a:latin typeface="Cambria Math" panose="02040503050406030204" pitchFamily="18" charset="0"/>
                      </a:rPr>
                      <m:t>𝟎𝟎𝟎𝟏𝟏𝟖</m:t>
                    </m:r>
                  </m:oMath>
                </a14:m>
                <a:endParaRPr lang="es-MX" sz="2000" b="1" dirty="0">
                  <a:solidFill>
                    <a:srgbClr val="0070C0"/>
                  </a:solidFill>
                </a:endParaRPr>
              </a:p>
            </p:txBody>
          </p:sp>
        </mc:Choice>
        <mc:Fallback>
          <p:sp>
            <p:nvSpPr>
              <p:cNvPr id="14" name="CuadroTexto 13"/>
              <p:cNvSpPr txBox="1">
                <a:spLocks noRot="1" noChangeAspect="1" noMove="1" noResize="1" noEditPoints="1" noAdjustHandles="1" noChangeArrowheads="1" noChangeShapeType="1" noTextEdit="1"/>
              </p:cNvSpPr>
              <p:nvPr/>
            </p:nvSpPr>
            <p:spPr>
              <a:xfrm>
                <a:off x="5796136" y="1052736"/>
                <a:ext cx="2429896" cy="369332"/>
              </a:xfrm>
              <a:prstGeom prst="rect">
                <a:avLst/>
              </a:prstGeom>
              <a:blipFill>
                <a:blip r:embed="rId3"/>
                <a:stretch>
                  <a:fillRect l="-6533" t="-26667" r="-3015" b="-50000"/>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12" name="CuadroTexto 11"/>
              <p:cNvSpPr txBox="1"/>
              <p:nvPr/>
            </p:nvSpPr>
            <p:spPr>
              <a:xfrm>
                <a:off x="395536" y="4149080"/>
                <a:ext cx="8064896" cy="1938992"/>
              </a:xfrm>
              <a:prstGeom prst="rect">
                <a:avLst/>
              </a:prstGeom>
              <a:noFill/>
            </p:spPr>
            <p:txBody>
              <a:bodyPr wrap="square" rtlCol="0">
                <a:spAutoFit/>
              </a:bodyPr>
              <a:lstStyle/>
              <a:p>
                <a:pPr algn="just"/>
                <a:r>
                  <a:rPr lang="es-MX" sz="2400" b="1" dirty="0">
                    <a:solidFill>
                      <a:srgbClr val="0070C0"/>
                    </a:solidFill>
                  </a:rPr>
                  <a:t>Conclusión: En la prueba de que la media es 30, se obtuvo una t=4.183, con un valor de P=0.000118, el cual es menor que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𝜶</m:t>
                    </m:r>
                  </m:oMath>
                </a14:m>
                <a:r>
                  <a:rPr lang="es-MX" sz="2400" b="1" dirty="0">
                    <a:solidFill>
                      <a:srgbClr val="0070C0"/>
                    </a:solidFill>
                  </a:rPr>
                  <a:t>=0.05, por lo tanto se rechaza la hipótesis nula, lo que significa que la media de edad no es igual a 30, en este caso es menor, con una confianza estadística del 95%</a:t>
                </a:r>
              </a:p>
            </p:txBody>
          </p:sp>
        </mc:Choice>
        <mc:Fallback>
          <p:sp>
            <p:nvSpPr>
              <p:cNvPr id="12" name="CuadroTexto 11"/>
              <p:cNvSpPr txBox="1">
                <a:spLocks noRot="1" noChangeAspect="1" noMove="1" noResize="1" noEditPoints="1" noAdjustHandles="1" noChangeArrowheads="1" noChangeShapeType="1" noTextEdit="1"/>
              </p:cNvSpPr>
              <p:nvPr/>
            </p:nvSpPr>
            <p:spPr>
              <a:xfrm>
                <a:off x="395536" y="4149080"/>
                <a:ext cx="8064896" cy="1938992"/>
              </a:xfrm>
              <a:prstGeom prst="rect">
                <a:avLst/>
              </a:prstGeom>
              <a:blipFill>
                <a:blip r:embed="rId4"/>
                <a:stretch>
                  <a:fillRect l="-1209" t="-2516" r="-1134" b="-6289"/>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2" name="Rectángulo 1">
                <a:extLst>
                  <a:ext uri="{FF2B5EF4-FFF2-40B4-BE49-F238E27FC236}">
                    <a16:creationId xmlns:a16="http://schemas.microsoft.com/office/drawing/2014/main" id="{1CBA6963-55AB-499D-A69D-4B50E84E0F31}"/>
                  </a:ext>
                </a:extLst>
              </p:cNvPr>
              <p:cNvSpPr/>
              <p:nvPr/>
            </p:nvSpPr>
            <p:spPr>
              <a:xfrm>
                <a:off x="5652120" y="1476083"/>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p:sp>
            <p:nvSpPr>
              <p:cNvPr id="2" name="Rectángulo 1">
                <a:extLst>
                  <a:ext uri="{FF2B5EF4-FFF2-40B4-BE49-F238E27FC236}">
                    <a16:creationId xmlns:a16="http://schemas.microsoft.com/office/drawing/2014/main" id="{1CBA6963-55AB-499D-A69D-4B50E84E0F31}"/>
                  </a:ext>
                </a:extLst>
              </p:cNvPr>
              <p:cNvSpPr>
                <a:spLocks noRot="1" noChangeAspect="1" noMove="1" noResize="1" noEditPoints="1" noAdjustHandles="1" noChangeArrowheads="1" noChangeShapeType="1" noTextEdit="1"/>
              </p:cNvSpPr>
              <p:nvPr/>
            </p:nvSpPr>
            <p:spPr>
              <a:xfrm>
                <a:off x="5652120" y="1476083"/>
                <a:ext cx="1093569" cy="461665"/>
              </a:xfrm>
              <a:prstGeom prst="rect">
                <a:avLst/>
              </a:prstGeom>
              <a:blipFill>
                <a:blip r:embed="rId5"/>
                <a:stretch>
                  <a:fillRect t="-10526" r="-7222" b="-28947"/>
                </a:stretch>
              </a:blipFill>
            </p:spPr>
            <p:txBody>
              <a:bodyPr/>
              <a:lstStyle/>
              <a:p>
                <a:r>
                  <a:rPr lang="es-MX">
                    <a:noFill/>
                  </a:rPr>
                  <a:t> </a:t>
                </a:r>
              </a:p>
            </p:txBody>
          </p:sp>
        </mc:Fallback>
      </mc:AlternateContent>
      <p:pic>
        <p:nvPicPr>
          <p:cNvPr id="4" name="Imagen 3">
            <a:extLst>
              <a:ext uri="{FF2B5EF4-FFF2-40B4-BE49-F238E27FC236}">
                <a16:creationId xmlns:a16="http://schemas.microsoft.com/office/drawing/2014/main" id="{1892EB76-305C-4251-BA4F-4EF4F83E6C64}"/>
              </a:ext>
            </a:extLst>
          </p:cNvPr>
          <p:cNvPicPr>
            <a:picLocks noChangeAspect="1"/>
          </p:cNvPicPr>
          <p:nvPr/>
        </p:nvPicPr>
        <p:blipFill>
          <a:blip r:embed="rId6"/>
          <a:stretch>
            <a:fillRect/>
          </a:stretch>
        </p:blipFill>
        <p:spPr>
          <a:xfrm>
            <a:off x="251520" y="211294"/>
            <a:ext cx="4824536" cy="3647001"/>
          </a:xfrm>
          <a:prstGeom prst="rect">
            <a:avLst/>
          </a:prstGeom>
        </p:spPr>
      </p:pic>
    </p:spTree>
    <p:extLst>
      <p:ext uri="{BB962C8B-B14F-4D97-AF65-F5344CB8AC3E}">
        <p14:creationId xmlns:p14="http://schemas.microsoft.com/office/powerpoint/2010/main" val="74983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75368" y="212838"/>
            <a:ext cx="7128792" cy="461665"/>
          </a:xfrm>
          <a:prstGeom prst="rect">
            <a:avLst/>
          </a:prstGeom>
          <a:noFill/>
        </p:spPr>
        <p:txBody>
          <a:bodyPr wrap="square" rtlCol="0">
            <a:spAutoFit/>
          </a:bodyPr>
          <a:lstStyle/>
          <a:p>
            <a:pPr algn="ctr"/>
            <a:r>
              <a:rPr lang="es-MX" sz="2400" b="1" dirty="0">
                <a:solidFill>
                  <a:srgbClr val="0070C0"/>
                </a:solidFill>
              </a:rPr>
              <a:t>Intervalo de confianza para la media</a:t>
            </a:r>
          </a:p>
        </p:txBody>
      </p:sp>
      <mc:AlternateContent xmlns:mc="http://schemas.openxmlformats.org/markup-compatibility/2006" xmlns:a14="http://schemas.microsoft.com/office/drawing/2010/main">
        <mc:Choice Requires="a14">
          <p:sp>
            <p:nvSpPr>
              <p:cNvPr id="4" name="Rectángulo 3"/>
              <p:cNvSpPr/>
              <p:nvPr/>
            </p:nvSpPr>
            <p:spPr>
              <a:xfrm>
                <a:off x="5436096" y="1116648"/>
                <a:ext cx="3304559" cy="5954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𝟎𝟓</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𝟓𝟎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𝟎𝟎𝟗𝟔</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5436096" y="1116648"/>
                <a:ext cx="3304559" cy="595419"/>
              </a:xfrm>
              <a:prstGeom prst="rect">
                <a:avLst/>
              </a:prstGeom>
              <a:blipFill>
                <a:blip r:embed="rId2"/>
                <a:stretch>
                  <a:fillRect t="-60204" b="-13367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542869" y="3282577"/>
                <a:ext cx="6058262" cy="550472"/>
              </a:xfrm>
              <a:prstGeom prst="rect">
                <a:avLst/>
              </a:prstGeom>
              <a:noFill/>
            </p:spPr>
            <p:txBody>
              <a:bodyPr wrap="none" lIns="0" tIns="0" rIns="0" bIns="0" rtlCol="0">
                <a:spAutoFit/>
              </a:bodyPr>
              <a:lstStyle/>
              <a:p>
                <a:r>
                  <a:rPr lang="es-MX" sz="2400" b="1" dirty="0">
                    <a:solidFill>
                      <a:srgbClr val="0070C0"/>
                    </a:solidFill>
                  </a:rPr>
                  <a:t>19.46-2.0096</a:t>
                </a:r>
                <a14:m>
                  <m:oMath xmlns:m="http://schemas.openxmlformats.org/officeDocument/2006/math">
                    <m:r>
                      <a:rPr lang="es-MX" sz="2400" b="1" i="0"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𝟖𝟏</m:t>
                        </m:r>
                      </m:num>
                      <m:den>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𝟓𝟎</m:t>
                            </m:r>
                          </m:e>
                        </m:rad>
                      </m:den>
                    </m:f>
                    <m:r>
                      <a:rPr lang="es-MX" sz="2400" b="1" i="1" smtClean="0">
                        <a:solidFill>
                          <a:srgbClr val="0070C0"/>
                        </a:solidFill>
                        <a:latin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𝝁</m:t>
                    </m:r>
                    <m:r>
                      <a:rPr lang="es-MX" sz="2400" b="1" i="1" smtClean="0">
                        <a:solidFill>
                          <a:srgbClr val="0070C0"/>
                        </a:solidFill>
                        <a:latin typeface="Cambria Math" panose="02040503050406030204" pitchFamily="18" charset="0"/>
                        <a:ea typeface="Cambria Math" panose="02040503050406030204" pitchFamily="18" charset="0"/>
                      </a:rPr>
                      <m:t>&lt;</m:t>
                    </m:r>
                    <m:r>
                      <m:rPr>
                        <m:nor/>
                      </m:rPr>
                      <a:rPr lang="es-MX" sz="2400" b="1" i="0" smtClean="0">
                        <a:solidFill>
                          <a:srgbClr val="0070C0"/>
                        </a:solidFill>
                        <a:latin typeface="Cambria Math" panose="02040503050406030204" pitchFamily="18" charset="0"/>
                        <a:ea typeface="Cambria Math" panose="02040503050406030204" pitchFamily="18" charset="0"/>
                      </a:rPr>
                      <m:t>1</m:t>
                    </m:r>
                    <m:r>
                      <m:rPr>
                        <m:nor/>
                      </m:rPr>
                      <a:rPr lang="es-MX" sz="2400" b="1" i="0" dirty="0" smtClean="0">
                        <a:solidFill>
                          <a:srgbClr val="0070C0"/>
                        </a:solidFill>
                      </a:rPr>
                      <m:t>9.46+</m:t>
                    </m:r>
                    <m:r>
                      <m:rPr>
                        <m:nor/>
                      </m:rPr>
                      <a:rPr lang="es-MX" sz="2400" b="1" dirty="0">
                        <a:solidFill>
                          <a:srgbClr val="0070C0"/>
                        </a:solidFill>
                      </a:rPr>
                      <m:t>2.</m:t>
                    </m:r>
                    <m:r>
                      <m:rPr>
                        <m:nor/>
                      </m:rPr>
                      <a:rPr lang="es-MX" sz="2400" b="1" i="0" dirty="0" smtClean="0">
                        <a:solidFill>
                          <a:srgbClr val="0070C0"/>
                        </a:solidFill>
                      </a:rPr>
                      <m:t>009</m:t>
                    </m:r>
                    <m:r>
                      <m:rPr>
                        <m:nor/>
                      </m:rPr>
                      <a:rPr lang="es-MX" sz="2400" b="1" dirty="0">
                        <a:solidFill>
                          <a:srgbClr val="0070C0"/>
                        </a:solidFill>
                      </a:rPr>
                      <m:t>6</m:t>
                    </m:r>
                    <m:r>
                      <a:rPr lang="es-MX" sz="2400" b="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𝟖𝟏</m:t>
                        </m:r>
                      </m:num>
                      <m:den>
                        <m:rad>
                          <m:radPr>
                            <m:degHide m:val="on"/>
                            <m:ctrlPr>
                              <a:rPr lang="es-MX" sz="2400" b="1" i="1">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𝟓𝟎</m:t>
                            </m:r>
                          </m:e>
                        </m:rad>
                      </m:den>
                    </m:f>
                  </m:oMath>
                </a14:m>
                <a:endParaRPr lang="es-MX" sz="2400" b="1" dirty="0">
                  <a:solidFill>
                    <a:srgbClr val="0070C0"/>
                  </a:solidFill>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542869" y="3282577"/>
                <a:ext cx="6058262" cy="550472"/>
              </a:xfrm>
              <a:prstGeom prst="rect">
                <a:avLst/>
              </a:prstGeom>
              <a:blipFill>
                <a:blip r:embed="rId3"/>
                <a:stretch>
                  <a:fillRect l="-3018" t="-1099" b="-1538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3059832" y="3971514"/>
                <a:ext cx="3355886" cy="461665"/>
              </a:xfrm>
              <a:prstGeom prst="rect">
                <a:avLst/>
              </a:prstGeom>
            </p:spPr>
            <p:txBody>
              <a:bodyPr wrap="square">
                <a:spAutoFit/>
              </a:bodyPr>
              <a:lstStyle/>
              <a:p>
                <a:r>
                  <a:rPr lang="es-MX" sz="2400" b="1" dirty="0">
                    <a:solidFill>
                      <a:srgbClr val="0070C0"/>
                    </a:solidFill>
                  </a:rPr>
                  <a:t>1</a:t>
                </a:r>
                <a14:m>
                  <m:oMath xmlns:m="http://schemas.openxmlformats.org/officeDocument/2006/math">
                    <m:r>
                      <a:rPr lang="es-MX" sz="2400" b="1" i="0" smtClean="0">
                        <a:solidFill>
                          <a:srgbClr val="0070C0"/>
                        </a:solidFill>
                        <a:latin typeface="Cambria Math" panose="02040503050406030204" pitchFamily="18" charset="0"/>
                      </a:rPr>
                      <m:t>𝟒</m:t>
                    </m:r>
                    <m:r>
                      <a:rPr lang="es-MX" sz="2400" b="1" i="0" smtClean="0">
                        <a:solidFill>
                          <a:srgbClr val="0070C0"/>
                        </a:solidFill>
                        <a:latin typeface="Cambria Math" panose="02040503050406030204" pitchFamily="18" charset="0"/>
                      </a:rPr>
                      <m:t>.</m:t>
                    </m:r>
                    <m:r>
                      <a:rPr lang="es-MX" sz="2400" b="1" i="0" smtClean="0">
                        <a:solidFill>
                          <a:srgbClr val="0070C0"/>
                        </a:solidFill>
                        <a:latin typeface="Cambria Math" panose="02040503050406030204" pitchFamily="18" charset="0"/>
                      </a:rPr>
                      <m:t>𝟑𝟗</m:t>
                    </m:r>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𝟐𝟒</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𝟓𝟐</m:t>
                    </m:r>
                  </m:oMath>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3059832" y="3971514"/>
                <a:ext cx="3355886" cy="461665"/>
              </a:xfrm>
              <a:prstGeom prst="rect">
                <a:avLst/>
              </a:prstGeom>
              <a:blipFill>
                <a:blip r:embed="rId4"/>
                <a:stretch>
                  <a:fillRect l="-2909"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591640" y="2154212"/>
                <a:ext cx="5629170" cy="79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70C0"/>
                              </a:solidFill>
                              <a:latin typeface="Cambria Math" panose="02040503050406030204" pitchFamily="18" charset="0"/>
                            </a:rPr>
                          </m:ctrlPr>
                        </m:accPr>
                        <m:e>
                          <m:r>
                            <a:rPr lang="es-MX" sz="2400" b="1" i="1" smtClean="0">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d>
                            <m:dPr>
                              <m:ctrlPr>
                                <a:rPr lang="es-MX" sz="2400" b="1" i="1">
                                  <a:solidFill>
                                    <a:srgbClr val="0070C0"/>
                                  </a:solidFill>
                                  <a:latin typeface="Cambria Math" panose="02040503050406030204" pitchFamily="18" charset="0"/>
                                </a:rPr>
                              </m:ctrlPr>
                            </m:dPr>
                            <m:e>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oMath>
                  </m:oMathPara>
                </a14:m>
                <a:endParaRPr lang="es-MX" sz="2400" dirty="0"/>
              </a:p>
            </p:txBody>
          </p:sp>
        </mc:Choice>
        <mc:Fallback xmlns="">
          <p:sp>
            <p:nvSpPr>
              <p:cNvPr id="11" name="Rectángulo 10"/>
              <p:cNvSpPr>
                <a:spLocks noRot="1" noChangeAspect="1" noMove="1" noResize="1" noEditPoints="1" noAdjustHandles="1" noChangeArrowheads="1" noChangeShapeType="1" noTextEdit="1"/>
              </p:cNvSpPr>
              <p:nvPr/>
            </p:nvSpPr>
            <p:spPr>
              <a:xfrm>
                <a:off x="1591640" y="2154212"/>
                <a:ext cx="5629170" cy="79925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3" name="Tabla 2"/>
              <p:cNvGraphicFramePr>
                <a:graphicFrameLocks noGrp="1"/>
              </p:cNvGraphicFramePr>
              <p:nvPr>
                <p:extLst>
                  <p:ext uri="{D42A27DB-BD31-4B8C-83A1-F6EECF244321}">
                    <p14:modId xmlns:p14="http://schemas.microsoft.com/office/powerpoint/2010/main" val="3901439756"/>
                  </p:ext>
                </p:extLst>
              </p:nvPr>
            </p:nvGraphicFramePr>
            <p:xfrm>
              <a:off x="251520" y="681383"/>
              <a:ext cx="5112568" cy="1116330"/>
            </p:xfrm>
            <a:graphic>
              <a:graphicData uri="http://schemas.openxmlformats.org/drawingml/2006/table">
                <a:tbl>
                  <a:tblPr/>
                  <a:tblGrid>
                    <a:gridCol w="3351646">
                      <a:extLst>
                        <a:ext uri="{9D8B030D-6E8A-4147-A177-3AD203B41FA5}">
                          <a16:colId xmlns:a16="http://schemas.microsoft.com/office/drawing/2014/main" val="1918250601"/>
                        </a:ext>
                      </a:extLst>
                    </a:gridCol>
                    <a:gridCol w="1760922">
                      <a:extLst>
                        <a:ext uri="{9D8B030D-6E8A-4147-A177-3AD203B41FA5}">
                          <a16:colId xmlns:a16="http://schemas.microsoft.com/office/drawing/2014/main" val="3017368215"/>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0030415"/>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acc>
                                <m:accPr>
                                  <m:chr m:val="̅"/>
                                  <m:ctrlPr>
                                    <a:rPr lang="es-MX" sz="2400" b="1" i="1" smtClean="0">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𝒙</m:t>
                                  </m:r>
                                </m:e>
                              </m:acc>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=19.46</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360393"/>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es-MX"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510212"/>
                      </a:ext>
                    </a:extLst>
                  </a:tr>
                </a:tbl>
              </a:graphicData>
            </a:graphic>
          </p:graphicFrame>
        </mc:Choice>
        <mc:Fallback xmlns="">
          <p:graphicFrame>
            <p:nvGraphicFramePr>
              <p:cNvPr id="3" name="Tabla 2"/>
              <p:cNvGraphicFramePr>
                <a:graphicFrameLocks noGrp="1"/>
              </p:cNvGraphicFramePr>
              <p:nvPr>
                <p:extLst>
                  <p:ext uri="{D42A27DB-BD31-4B8C-83A1-F6EECF244321}">
                    <p14:modId xmlns:p14="http://schemas.microsoft.com/office/powerpoint/2010/main" val="3901439756"/>
                  </p:ext>
                </p:extLst>
              </p:nvPr>
            </p:nvGraphicFramePr>
            <p:xfrm>
              <a:off x="251520" y="681383"/>
              <a:ext cx="5112568" cy="1174053"/>
            </p:xfrm>
            <a:graphic>
              <a:graphicData uri="http://schemas.openxmlformats.org/drawingml/2006/table">
                <a:tbl>
                  <a:tblPr/>
                  <a:tblGrid>
                    <a:gridCol w="3351646">
                      <a:extLst>
                        <a:ext uri="{9D8B030D-6E8A-4147-A177-3AD203B41FA5}">
                          <a16:colId xmlns:a16="http://schemas.microsoft.com/office/drawing/2014/main" val="1918250601"/>
                        </a:ext>
                      </a:extLst>
                    </a:gridCol>
                    <a:gridCol w="1760922">
                      <a:extLst>
                        <a:ext uri="{9D8B030D-6E8A-4147-A177-3AD203B41FA5}">
                          <a16:colId xmlns:a16="http://schemas.microsoft.com/office/drawing/2014/main" val="3017368215"/>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0030415"/>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stretch>
                            <a:fillRect l="-190657" t="-125000" r="-1038" b="-142188"/>
                          </a:stretch>
                        </a:blipFill>
                      </a:tcPr>
                    </a:tc>
                    <a:extLst>
                      <a:ext uri="{0D108BD9-81ED-4DB2-BD59-A6C34878D82A}">
                        <a16:rowId xmlns:a16="http://schemas.microsoft.com/office/drawing/2014/main" val="3996360393"/>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es-MX"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510212"/>
                      </a:ext>
                    </a:extLst>
                  </a:tr>
                </a:tbl>
              </a:graphicData>
            </a:graphic>
          </p:graphicFrame>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C9A7A0F5-3DC0-4DD8-A887-A0FCF6B6099B}"/>
                  </a:ext>
                </a:extLst>
              </p:cNvPr>
              <p:cNvSpPr/>
              <p:nvPr/>
            </p:nvSpPr>
            <p:spPr>
              <a:xfrm>
                <a:off x="5724128" y="623286"/>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C9A7A0F5-3DC0-4DD8-A887-A0FCF6B6099B}"/>
                  </a:ext>
                </a:extLst>
              </p:cNvPr>
              <p:cNvSpPr>
                <a:spLocks noRot="1" noChangeAspect="1" noMove="1" noResize="1" noEditPoints="1" noAdjustHandles="1" noChangeArrowheads="1" noChangeShapeType="1" noTextEdit="1"/>
              </p:cNvSpPr>
              <p:nvPr/>
            </p:nvSpPr>
            <p:spPr>
              <a:xfrm>
                <a:off x="5724128" y="623286"/>
                <a:ext cx="1093569" cy="461665"/>
              </a:xfrm>
              <a:prstGeom prst="rect">
                <a:avLst/>
              </a:prstGeom>
              <a:blipFill>
                <a:blip r:embed="rId7"/>
                <a:stretch>
                  <a:fillRect t="-10526" r="-7263" b="-28947"/>
                </a:stretch>
              </a:blipFill>
            </p:spPr>
            <p:txBody>
              <a:bodyPr/>
              <a:lstStyle/>
              <a:p>
                <a:r>
                  <a:rPr lang="es-MX">
                    <a:noFill/>
                  </a:rPr>
                  <a:t> </a:t>
                </a:r>
              </a:p>
            </p:txBody>
          </p:sp>
        </mc:Fallback>
      </mc:AlternateContent>
    </p:spTree>
    <p:extLst>
      <p:ext uri="{BB962C8B-B14F-4D97-AF65-F5344CB8AC3E}">
        <p14:creationId xmlns:p14="http://schemas.microsoft.com/office/powerpoint/2010/main" val="264243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FERENCIA ESTADISTICA&amp;quot;&quot;/&gt;&lt;property id=&quot;20307&quot; value=&quot;258&quot;/&gt;&lt;/object&gt;&lt;object type=&quot;3&quot; unique_id=&quot;10044&quot;&gt;&lt;property id=&quot;20148&quot; value=&quot;5&quot;/&gt;&lt;property id=&quot;20300&quot; value=&quot;Slide 2&quot;/&gt;&lt;property id=&quot;20307&quot; value=&quot;294&quot;/&gt;&lt;/object&gt;&lt;object type=&quot;3&quot; unique_id=&quot;10045&quot;&gt;&lt;property id=&quot;20148&quot; value=&quot;5&quot;/&gt;&lt;property id=&quot;20300&quot; value=&quot;Slide 3&quot;/&gt;&lt;property id=&quot;20307&quot; value=&quot;295&quot;/&gt;&lt;/object&gt;&lt;object type=&quot;3&quot; unique_id=&quot;10046&quot;&gt;&lt;property id=&quot;20148&quot; value=&quot;5&quot;/&gt;&lt;property id=&quot;20300&quot; value=&quot;Slide 4&quot;/&gt;&lt;property id=&quot;20307&quot; value=&quot;296&quot;/&gt;&lt;/object&gt;&lt;object type=&quot;3&quot; unique_id=&quot;10047&quot;&gt;&lt;property id=&quot;20148&quot; value=&quot;5&quot;/&gt;&lt;property id=&quot;20300&quot; value=&quot;Slide 5&quot;/&gt;&lt;property id=&quot;20307&quot; value=&quot;297&quot;/&gt;&lt;/object&gt;&lt;object type=&quot;3&quot; unique_id=&quot;10048&quot;&gt;&lt;property id=&quot;20148&quot; value=&quot;5&quot;/&gt;&lt;property id=&quot;20300&quot; value=&quot;Slide 6&quot;/&gt;&lt;property id=&quot;20307&quot; value=&quot;298&quot;/&gt;&lt;/object&gt;&lt;object type=&quot;3&quot; unique_id=&quot;10049&quot;&gt;&lt;property id=&quot;20148&quot; value=&quot;5&quot;/&gt;&lt;property id=&quot;20300&quot; value=&quot;Slide 7&quot;/&gt;&lt;property id=&quot;20307&quot; value=&quot;299&quot;/&gt;&lt;/object&gt;&lt;object type=&quot;3&quot; unique_id=&quot;10050&quot;&gt;&lt;property id=&quot;20148&quot; value=&quot;5&quot;/&gt;&lt;property id=&quot;20300&quot; value=&quot;Slide 8&quot;/&gt;&lt;property id=&quot;20307&quot; value=&quot;300&quot;/&gt;&lt;/object&gt;&lt;object type=&quot;3&quot; unique_id=&quot;10055&quot;&gt;&lt;property id=&quot;20148&quot; value=&quot;5&quot;/&gt;&lt;property id=&quot;20300&quot; value=&quot;Slide 9&quot;/&gt;&lt;property id=&quot;20307&quot; value=&quot;305&quot;/&gt;&lt;/object&gt;&lt;object type=&quot;3&quot; unique_id=&quot;10056&quot;&gt;&lt;property id=&quot;20148&quot; value=&quot;5&quot;/&gt;&lt;property id=&quot;20300&quot; value=&quot;Slide 10&quot;/&gt;&lt;property id=&quot;20307&quot; value=&quot;306&quot;/&gt;&lt;/object&gt;&lt;object type=&quot;3&quot; unique_id=&quot;10059&quot;&gt;&lt;property id=&quot;20148&quot; value=&quot;5&quot;/&gt;&lt;property id=&quot;20300&quot; value=&quot;Slide 11&quot;/&gt;&lt;property id=&quot;20307&quot; value=&quot;30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3721</TotalTime>
  <Words>956</Words>
  <Application>Microsoft Office PowerPoint</Application>
  <PresentationFormat>Presentación en pantalla (4:3)</PresentationFormat>
  <Paragraphs>184</Paragraphs>
  <Slides>17</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Cambria Math</vt:lpstr>
      <vt:lpstr>Times New Roman</vt:lpstr>
      <vt:lpstr>Tema de Office</vt:lpstr>
      <vt:lpstr>PRUEBA DE HIPOTESIS ESTADISTICA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194</cp:revision>
  <dcterms:created xsi:type="dcterms:W3CDTF">2012-03-13T02:06:35Z</dcterms:created>
  <dcterms:modified xsi:type="dcterms:W3CDTF">2019-07-16T17:00:16Z</dcterms:modified>
</cp:coreProperties>
</file>