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8" r:id="rId2"/>
    <p:sldId id="295" r:id="rId3"/>
    <p:sldId id="317" r:id="rId4"/>
    <p:sldId id="296" r:id="rId5"/>
    <p:sldId id="389" r:id="rId6"/>
    <p:sldId id="299" r:id="rId7"/>
    <p:sldId id="316" r:id="rId8"/>
    <p:sldId id="323" r:id="rId9"/>
    <p:sldId id="391" r:id="rId10"/>
    <p:sldId id="313" r:id="rId11"/>
    <p:sldId id="318" r:id="rId12"/>
    <p:sldId id="319" r:id="rId13"/>
    <p:sldId id="305" r:id="rId14"/>
    <p:sldId id="314" r:id="rId15"/>
    <p:sldId id="392" r:id="rId16"/>
  </p:sldIdLst>
  <p:sldSz cx="9144000" cy="6858000" type="screen4x3"/>
  <p:notesSz cx="6858000" cy="9144000"/>
  <p:custDataLst>
    <p:tags r:id="rId18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40C5D-3152-4FC4-B330-EC27EF3B70D5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557EB-B507-42EC-8202-A96869623E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2913C-CD56-4CD8-9167-77D4D5D9CF43}" type="slidenum">
              <a:rPr lang="es-MX"/>
              <a:pPr/>
              <a:t>2</a:t>
            </a:fld>
            <a:endParaRPr lang="es-MX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599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02CE3-3D6A-49BF-ABFE-80A000CA4107}" type="slidenum">
              <a:rPr lang="es-MX"/>
              <a:pPr/>
              <a:t>4</a:t>
            </a:fld>
            <a:endParaRPr lang="es-MX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791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48250-C37C-4B0A-8743-AB6109FD72E0}" type="slidenum">
              <a:rPr lang="es-MX"/>
              <a:pPr/>
              <a:t>6</a:t>
            </a:fld>
            <a:endParaRPr lang="es-MX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863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557EB-B507-42EC-8202-A96869623EC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3452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15319-482A-4F85-8F0F-5972D1A9F318}" type="slidenum">
              <a:rPr lang="es-MX"/>
              <a:pPr/>
              <a:t>13</a:t>
            </a:fld>
            <a:endParaRPr lang="es-MX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90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16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50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19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68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03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36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40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024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28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01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92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52D9-BF90-42C8-8F25-16E785FC0593}" type="datetimeFigureOut">
              <a:rPr lang="es-MX" smtClean="0"/>
              <a:t>01/12/19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7372-E1FE-4576-902F-F3C35822B0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00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1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190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23.emf"/><Relationship Id="rId4" Type="http://schemas.openxmlformats.org/officeDocument/2006/relationships/image" Target="../media/image29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5" Type="http://schemas.openxmlformats.org/officeDocument/2006/relationships/image" Target="../media/image140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5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3.jp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4.emf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645166"/>
          </a:xfrm>
        </p:spPr>
        <p:txBody>
          <a:bodyPr>
            <a:normAutofit/>
          </a:bodyPr>
          <a:lstStyle/>
          <a:p>
            <a:pPr algn="ctr"/>
            <a:r>
              <a:rPr lang="es-MX" sz="6000" dirty="0">
                <a:solidFill>
                  <a:schemeClr val="accent1">
                    <a:lumMod val="50000"/>
                  </a:schemeClr>
                </a:solidFill>
              </a:rPr>
              <a:t>PRUEBA DE HIPOTESIS ESTADISTICA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4869160"/>
            <a:ext cx="5030376" cy="1152128"/>
          </a:xfrm>
        </p:spPr>
        <p:txBody>
          <a:bodyPr/>
          <a:lstStyle/>
          <a:p>
            <a:pPr algn="r"/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Dr. Porfirio Gutiérrez González</a:t>
            </a:r>
          </a:p>
          <a:p>
            <a:pPr algn="r"/>
            <a:r>
              <a:rPr lang="es-MX" dirty="0">
                <a:solidFill>
                  <a:schemeClr val="accent1">
                    <a:lumMod val="75000"/>
                  </a:schemeClr>
                </a:solidFill>
              </a:rPr>
              <a:t>pgutierrezglez@gmail.com</a:t>
            </a:r>
          </a:p>
        </p:txBody>
      </p:sp>
      <p:pic>
        <p:nvPicPr>
          <p:cNvPr id="12290" name="Picture 2" descr="C:\Users\LAURA\AppData\Local\Microsoft\Windows\Temporary Internet Files\Content.IE5\O3LCVPLS\MC9002374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49080"/>
            <a:ext cx="1650749" cy="217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8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75368" y="21283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70C0"/>
                </a:solidFill>
              </a:rPr>
              <a:t>Intervalo de confianza para la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5436096" y="1116648"/>
                <a:ext cx="3304559" cy="595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type m:val="skw"/>
                              <m:ctrlP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sz="2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𝟎𝟓</m:t>
                              </m:r>
                            </m:num>
                            <m:den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𝟎𝟎𝟎𝟎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116648"/>
                <a:ext cx="3304559" cy="595419"/>
              </a:xfrm>
              <a:prstGeom prst="rect">
                <a:avLst/>
              </a:prstGeom>
              <a:blipFill>
                <a:blip r:embed="rId2"/>
                <a:stretch>
                  <a:fillRect t="-60204" b="-13367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542869" y="3282577"/>
                <a:ext cx="6091989" cy="5504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2400" b="1" dirty="0">
                    <a:solidFill>
                      <a:srgbClr val="0070C0"/>
                    </a:solidFill>
                  </a:rPr>
                  <a:t>740.32-2.0000</a:t>
                </a:r>
                <a14:m>
                  <m:oMath xmlns:m="http://schemas.openxmlformats.org/officeDocument/2006/math">
                    <m:r>
                      <a:rPr lang="es-MX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𝟎𝟕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𝟔𝟎</m:t>
                            </m:r>
                          </m:e>
                        </m:rad>
                      </m:den>
                    </m:f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s-MX" sz="2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740.32</m:t>
                    </m:r>
                    <m:r>
                      <m:rPr>
                        <m:nor/>
                      </m:rPr>
                      <a:rPr lang="es-MX" sz="2400" b="1" i="0" dirty="0" smtClean="0">
                        <a:solidFill>
                          <a:srgbClr val="0070C0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s-MX" sz="2400" b="1" dirty="0">
                        <a:solidFill>
                          <a:srgbClr val="0070C0"/>
                        </a:solidFill>
                      </a:rPr>
                      <m:t>2.</m:t>
                    </m:r>
                    <m:r>
                      <m:rPr>
                        <m:nor/>
                      </m:rPr>
                      <a:rPr lang="es-MX" sz="2400" b="1" i="0" dirty="0" smtClean="0">
                        <a:solidFill>
                          <a:srgbClr val="0070C0"/>
                        </a:solidFill>
                      </a:rPr>
                      <m:t>0000</m:t>
                    </m:r>
                    <m:r>
                      <a:rPr lang="es-MX" sz="24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MX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𝟎𝟕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MX" sz="24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𝟔𝟎</m:t>
                            </m:r>
                          </m:e>
                        </m:rad>
                      </m:den>
                    </m:f>
                  </m:oMath>
                </a14:m>
                <a:endParaRPr lang="es-MX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869" y="3282577"/>
                <a:ext cx="6091989" cy="550407"/>
              </a:xfrm>
              <a:prstGeom prst="rect">
                <a:avLst/>
              </a:prstGeom>
              <a:blipFill>
                <a:blip r:embed="rId3"/>
                <a:stretch>
                  <a:fillRect l="-3003" t="-1099" b="-1538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3059832" y="3971514"/>
                <a:ext cx="335588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2200" b="1" dirty="0">
                    <a:solidFill>
                      <a:srgbClr val="0070C0"/>
                    </a:solidFill>
                  </a:rPr>
                  <a:t>739.78</a:t>
                </a:r>
                <a14:m>
                  <m:oMath xmlns:m="http://schemas.openxmlformats.org/officeDocument/2006/math">
                    <m:r>
                      <a:rPr lang="es-MX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MX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s-MX" sz="2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s-MX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𝟕𝟒𝟎</m:t>
                    </m:r>
                    <m:r>
                      <a:rPr lang="es-MX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MX" sz="2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𝟖𝟓</m:t>
                    </m:r>
                  </m:oMath>
                </a14:m>
                <a:endParaRPr lang="es-MX" sz="2200" dirty="0"/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971514"/>
                <a:ext cx="3355886" cy="430887"/>
              </a:xfrm>
              <a:prstGeom prst="rect">
                <a:avLst/>
              </a:prstGeom>
              <a:blipFill>
                <a:blip r:embed="rId4"/>
                <a:stretch>
                  <a:fillRect l="-2364" t="-8451" b="-2816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1591640" y="2154212"/>
                <a:ext cx="5629170" cy="7992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d>
                            <m:dPr>
                              <m:ctrlP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s-MX" sz="24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24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𝜶</m:t>
                                  </m:r>
                                </m:num>
                                <m:den>
                                  <m:r>
                                    <a:rPr lang="es-MX" sz="24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sub>
                      </m:sSub>
                      <m:f>
                        <m:fPr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  <m:r>
                        <a:rPr lang="es-MX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s-MX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s-MX" sz="2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acc>
                        <m:accPr>
                          <m:chr m:val="̅"/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s-MX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type m:val="skw"/>
                              <m:ctrlP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f>
                        <m:fPr>
                          <m:ctrlP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640" y="2154212"/>
                <a:ext cx="5629170" cy="7992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788160"/>
                  </p:ext>
                </p:extLst>
              </p:nvPr>
            </p:nvGraphicFramePr>
            <p:xfrm>
              <a:off x="251520" y="681383"/>
              <a:ext cx="5112568" cy="1116330"/>
            </p:xfrm>
            <a:graphic>
              <a:graphicData uri="http://schemas.openxmlformats.org/drawingml/2006/table">
                <a:tbl>
                  <a:tblPr/>
                  <a:tblGrid>
                    <a:gridCol w="3351646">
                      <a:extLst>
                        <a:ext uri="{9D8B030D-6E8A-4147-A177-3AD203B41FA5}">
                          <a16:colId xmlns:a16="http://schemas.microsoft.com/office/drawing/2014/main" val="1918250601"/>
                        </a:ext>
                      </a:extLst>
                    </a:gridCol>
                    <a:gridCol w="1760922">
                      <a:extLst>
                        <a:ext uri="{9D8B030D-6E8A-4147-A177-3AD203B41FA5}">
                          <a16:colId xmlns:a16="http://schemas.microsoft.com/office/drawing/2014/main" val="3017368215"/>
                        </a:ext>
                      </a:extLst>
                    </a:gridCol>
                  </a:tblGrid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Recuento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n=60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0030415"/>
                      </a:ext>
                    </a:extLst>
                  </a:tr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Promedio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s-MX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=740.32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6360393"/>
                      </a:ext>
                    </a:extLst>
                  </a:tr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Desviación Estándar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S=</a:t>
                          </a:r>
                          <a:r>
                            <a:rPr lang="es-MX" sz="2400" b="1" dirty="0">
                              <a:solidFill>
                                <a:srgbClr val="0070C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2.07</a:t>
                          </a:r>
                          <a:endParaRPr lang="es-MX" sz="2400" b="1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075102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a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788160"/>
                  </p:ext>
                </p:extLst>
              </p:nvPr>
            </p:nvGraphicFramePr>
            <p:xfrm>
              <a:off x="251520" y="681383"/>
              <a:ext cx="5112568" cy="1116330"/>
            </p:xfrm>
            <a:graphic>
              <a:graphicData uri="http://schemas.openxmlformats.org/drawingml/2006/table">
                <a:tbl>
                  <a:tblPr/>
                  <a:tblGrid>
                    <a:gridCol w="3351646">
                      <a:extLst>
                        <a:ext uri="{9D8B030D-6E8A-4147-A177-3AD203B41FA5}">
                          <a16:colId xmlns:a16="http://schemas.microsoft.com/office/drawing/2014/main" val="1918250601"/>
                        </a:ext>
                      </a:extLst>
                    </a:gridCol>
                    <a:gridCol w="1760922">
                      <a:extLst>
                        <a:ext uri="{9D8B030D-6E8A-4147-A177-3AD203B41FA5}">
                          <a16:colId xmlns:a16="http://schemas.microsoft.com/office/drawing/2014/main" val="3017368215"/>
                        </a:ext>
                      </a:extLst>
                    </a:gridCol>
                  </a:tblGrid>
                  <a:tr h="372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Recuento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n=60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0030415"/>
                      </a:ext>
                    </a:extLst>
                  </a:tr>
                  <a:tr h="372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Promedio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90657" t="-122581" r="-1038" b="-1451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96360393"/>
                      </a:ext>
                    </a:extLst>
                  </a:tr>
                  <a:tr h="372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Desviación Estándar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S=</a:t>
                          </a:r>
                          <a:r>
                            <a:rPr lang="es-MX" sz="2400" b="1" dirty="0">
                              <a:solidFill>
                                <a:srgbClr val="0070C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2.07</a:t>
                          </a:r>
                          <a:endParaRPr lang="es-MX" sz="2400" b="1" dirty="0">
                            <a:solidFill>
                              <a:srgbClr val="0070C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0751021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9A7A0F5-3DC0-4DD8-A887-A0FCF6B6099B}"/>
                  </a:ext>
                </a:extLst>
              </p:cNvPr>
              <p:cNvSpPr/>
              <p:nvPr/>
            </p:nvSpPr>
            <p:spPr>
              <a:xfrm>
                <a:off x="5724128" y="623286"/>
                <a:ext cx="1093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/>
                  <a:t>=0.05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C9A7A0F5-3DC0-4DD8-A887-A0FCF6B609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623286"/>
                <a:ext cx="1093569" cy="461665"/>
              </a:xfrm>
              <a:prstGeom prst="rect">
                <a:avLst/>
              </a:prstGeom>
              <a:blipFill>
                <a:blip r:embed="rId7"/>
                <a:stretch>
                  <a:fillRect t="-10526" r="-7263" b="-289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A541D79-45DE-B14E-ADC2-145006D0C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49881"/>
              </p:ext>
            </p:extLst>
          </p:nvPr>
        </p:nvGraphicFramePr>
        <p:xfrm>
          <a:off x="221760" y="4588989"/>
          <a:ext cx="7886701" cy="1371600"/>
        </p:xfrm>
        <a:graphic>
          <a:graphicData uri="http://schemas.openxmlformats.org/drawingml/2006/table">
            <a:tbl>
              <a:tblPr/>
              <a:tblGrid>
                <a:gridCol w="826371">
                  <a:extLst>
                    <a:ext uri="{9D8B030D-6E8A-4147-A177-3AD203B41FA5}">
                      <a16:colId xmlns:a16="http://schemas.microsoft.com/office/drawing/2014/main" val="1422060725"/>
                    </a:ext>
                  </a:extLst>
                </a:gridCol>
                <a:gridCol w="1032964">
                  <a:extLst>
                    <a:ext uri="{9D8B030D-6E8A-4147-A177-3AD203B41FA5}">
                      <a16:colId xmlns:a16="http://schemas.microsoft.com/office/drawing/2014/main" val="370744729"/>
                    </a:ext>
                  </a:extLst>
                </a:gridCol>
                <a:gridCol w="1032964">
                  <a:extLst>
                    <a:ext uri="{9D8B030D-6E8A-4147-A177-3AD203B41FA5}">
                      <a16:colId xmlns:a16="http://schemas.microsoft.com/office/drawing/2014/main" val="3885476680"/>
                    </a:ext>
                  </a:extLst>
                </a:gridCol>
                <a:gridCol w="1859335">
                  <a:extLst>
                    <a:ext uri="{9D8B030D-6E8A-4147-A177-3AD203B41FA5}">
                      <a16:colId xmlns:a16="http://schemas.microsoft.com/office/drawing/2014/main" val="2918620630"/>
                    </a:ext>
                  </a:extLst>
                </a:gridCol>
                <a:gridCol w="3135067">
                  <a:extLst>
                    <a:ext uri="{9D8B030D-6E8A-4147-A177-3AD203B41FA5}">
                      <a16:colId xmlns:a16="http://schemas.microsoft.com/office/drawing/2014/main" val="7012167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N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Media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Desv.Est.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Error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estándar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de la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media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effectLst/>
                          <a:latin typeface="Times" pitchFamily="2" charset="0"/>
                        </a:rPr>
                        <a:t>IC de 95% para </a:t>
                      </a:r>
                      <a:r>
                        <a:rPr lang="el-GR" sz="1800">
                          <a:effectLst/>
                          <a:latin typeface="Times" pitchFamily="2" charset="0"/>
                        </a:rPr>
                        <a:t>μ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18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60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740.321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2.073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0.268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(739.785, 740.856)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4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4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7544" y="404664"/>
            <a:ext cx="7787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</a:rPr>
              <a:t>Distribución ji-cuadrada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1475656" y="1196752"/>
                <a:ext cx="5604804" cy="13926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MX" sz="2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MX" sz="2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s-MX" sz="2400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skw"/>
                                              <m:ctrlPr>
                                                <a:rPr lang="es-MX" sz="2400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MX" sz="2400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𝝊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MX" sz="2400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type m:val="skw"/>
                                          <m:ctrlPr>
                                            <a:rPr lang="es-MX" sz="2400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sz="2400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num>
                                        <m:den>
                                          <m:r>
                                            <a:rPr lang="es-MX" sz="2400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𝜶</m:t>
                                      </m:r>
                                    </m:sup>
                                  </m:sSup>
                                  <m:r>
                                    <a:rPr lang="el-GR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𝜞</m:t>
                                  </m:r>
                                  <m: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type m:val="skw"/>
                                      <m:ctrlP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𝝊</m:t>
                                      </m:r>
                                    </m:num>
                                    <m:den>
                                      <m:r>
                                        <a:rPr lang="es-MX" sz="24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  <m: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&lt;∞</m:t>
                              </m:r>
                            </m:e>
                            <m:e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𝒆𝒏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𝒄𝒖𝒂𝒍𝒒𝒖𝒊𝒆𝒓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𝒐𝒕𝒓𝒐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MX" sz="2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𝒄𝒂𝒔𝒐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MX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196752"/>
                <a:ext cx="5604804" cy="13926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827" y="2858309"/>
            <a:ext cx="4556146" cy="30614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187624" y="3861048"/>
                <a:ext cx="1821011" cy="778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</m:e>
                          <m:sup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s-MX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61048"/>
                <a:ext cx="1821011" cy="778996"/>
              </a:xfrm>
              <a:prstGeom prst="rect">
                <a:avLst/>
              </a:prstGeom>
              <a:blipFill>
                <a:blip r:embed="rId4"/>
                <a:stretch>
                  <a:fillRect b="-859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87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42160" y="476672"/>
                <a:ext cx="8274719" cy="1217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b="1" dirty="0"/>
                  <a:t>Si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p>
                        <m:r>
                          <a:rPr lang="es-MX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/>
                  <a:t> es la varianza de una muestra aleatoria  de tamaño n tomada de una población normal que tiene la varianza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p>
                        <m:r>
                          <a:rPr lang="es-MX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/>
                  <a:t>, entonces el estadístico </a:t>
                </a: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60" y="476672"/>
                <a:ext cx="8274719" cy="1217000"/>
              </a:xfrm>
              <a:prstGeom prst="rect">
                <a:avLst/>
              </a:prstGeom>
              <a:blipFill>
                <a:blip r:embed="rId2"/>
                <a:stretch>
                  <a:fillRect l="-1179" t="-3000" b="-105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3823730" y="2062479"/>
                <a:ext cx="1636345" cy="686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</m:e>
                          <m:sup>
                            <m:r>
                              <a:rPr lang="es-MX" sz="28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s-MX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730" y="2062479"/>
                <a:ext cx="1636345" cy="686663"/>
              </a:xfrm>
              <a:prstGeom prst="rect">
                <a:avLst/>
              </a:prstGeom>
              <a:blipFill>
                <a:blip r:embed="rId3"/>
                <a:stretch>
                  <a:fillRect l="-743" b="-1681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23528" y="3048293"/>
                <a:ext cx="82025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400" b="1" dirty="0">
                    <a:solidFill>
                      <a:srgbClr val="002060"/>
                    </a:solidFill>
                  </a:rPr>
                  <a:t>Tiene una distribución ji-cuadrada con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𝝂</m:t>
                    </m:r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s-MX" sz="2400" b="1" dirty="0">
                    <a:solidFill>
                      <a:srgbClr val="002060"/>
                    </a:solidFill>
                  </a:rPr>
                  <a:t> grados de libertad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048293"/>
                <a:ext cx="8202529" cy="830997"/>
              </a:xfrm>
              <a:prstGeom prst="rect">
                <a:avLst/>
              </a:prstGeom>
              <a:blipFill>
                <a:blip r:embed="rId4"/>
                <a:stretch>
                  <a:fillRect l="-1114" t="-5882" b="-161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0545" y="3669061"/>
            <a:ext cx="4516842" cy="21469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/>
              <p:cNvSpPr/>
              <p:nvPr/>
            </p:nvSpPr>
            <p:spPr>
              <a:xfrm>
                <a:off x="875614" y="5816018"/>
                <a:ext cx="7098355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MX" sz="2400" b="1" dirty="0">
                    <a:solidFill>
                      <a:srgbClr val="0070C0"/>
                    </a:solidFill>
                  </a:rPr>
                  <a:t>SI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&gt;</a:t>
                </a:r>
                <a:r>
                  <a:rPr lang="es-MX" sz="2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𝝌</m:t>
                    </m:r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(</a:t>
                </a:r>
                <a:r>
                  <a:rPr lang="es-MX" sz="2400" b="1" dirty="0">
                    <a:solidFill>
                      <a:srgbClr val="0070C0"/>
                    </a:solidFill>
                    <a:sym typeface="Symbol" pitchFamily="18" charset="2"/>
                  </a:rPr>
                  <a:t>/2, 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n</a:t>
                </a:r>
                <a:r>
                  <a:rPr lang="es-MX" sz="2400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-1) SE RECHAZA LA HIPOTESIS NULA.</a:t>
                </a:r>
              </a:p>
            </p:txBody>
          </p:sp>
        </mc:Choice>
        <mc:Fallback xmlns=""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14" y="5816018"/>
                <a:ext cx="7098355" cy="470000"/>
              </a:xfrm>
              <a:prstGeom prst="rect">
                <a:avLst/>
              </a:prstGeom>
              <a:blipFill>
                <a:blip r:embed="rId6"/>
                <a:stretch>
                  <a:fillRect l="-1375" t="-10390" b="-2987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02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95536" y="188640"/>
            <a:ext cx="82810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accent1">
                    <a:lumMod val="50000"/>
                  </a:schemeClr>
                </a:solidFill>
              </a:rPr>
              <a:t>PRUEBA DE HIPOTESIS PARA UN VALOR DE UNA DESVIACION ESTANDAR POBLACIONAL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262" name="Text Box 6"/>
              <p:cNvSpPr txBox="1">
                <a:spLocks noChangeArrowheads="1"/>
              </p:cNvSpPr>
              <p:nvPr/>
            </p:nvSpPr>
            <p:spPr bwMode="auto">
              <a:xfrm>
                <a:off x="611560" y="4699887"/>
                <a:ext cx="8065020" cy="470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MX" sz="2400" b="1" dirty="0">
                    <a:solidFill>
                      <a:srgbClr val="0070C0"/>
                    </a:solidFill>
                  </a:rPr>
                  <a:t>SI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&gt;</a:t>
                </a:r>
                <a:r>
                  <a:rPr lang="es-MX" sz="24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𝝌</m:t>
                    </m:r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(</a:t>
                </a:r>
                <a:r>
                  <a:rPr lang="es-MX" sz="2400" b="1" dirty="0">
                    <a:solidFill>
                      <a:srgbClr val="0070C0"/>
                    </a:solidFill>
                    <a:sym typeface="Symbol" pitchFamily="18" charset="2"/>
                  </a:rPr>
                  <a:t>/2, 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n</a:t>
                </a:r>
                <a:r>
                  <a:rPr lang="es-MX" sz="2400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-1) SE RECHAZA LA HIPOTESIS NULA.</a:t>
                </a:r>
              </a:p>
            </p:txBody>
          </p:sp>
        </mc:Choice>
        <mc:Fallback xmlns="">
          <p:sp>
            <p:nvSpPr>
              <p:cNvPr id="9626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4699887"/>
                <a:ext cx="8065020" cy="470000"/>
              </a:xfrm>
              <a:prstGeom prst="rect">
                <a:avLst/>
              </a:prstGeom>
              <a:blipFill>
                <a:blip r:embed="rId3"/>
                <a:stretch>
                  <a:fillRect l="-1134" t="-10390" b="-298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611560" y="3717420"/>
                <a:ext cx="112078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MX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𝟎𝟓</m:t>
                      </m:r>
                    </m:oMath>
                  </m:oMathPara>
                </a14:m>
                <a:endParaRPr lang="es-MX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17420"/>
                <a:ext cx="1120788" cy="307777"/>
              </a:xfrm>
              <a:prstGeom prst="rect">
                <a:avLst/>
              </a:prstGeom>
              <a:blipFill>
                <a:blip r:embed="rId4"/>
                <a:stretch>
                  <a:fillRect l="-2717" r="-4891" b="-8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3203848" y="2780928"/>
                <a:ext cx="2245589" cy="9375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3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3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MX" sz="32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32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𝝈</m:t>
                                </m:r>
                              </m:e>
                              <m:sub>
                                <m:r>
                                  <a:rPr lang="es-MX" sz="3200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e>
                          <m:sup>
                            <m:r>
                              <a:rPr lang="es-MX" sz="32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s-MX" sz="3200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780928"/>
                <a:ext cx="2245589" cy="937564"/>
              </a:xfrm>
              <a:prstGeom prst="rect">
                <a:avLst/>
              </a:prstGeom>
              <a:blipFill>
                <a:blip r:embed="rId5"/>
                <a:stretch>
                  <a:fillRect b="-194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611560" y="1269693"/>
                <a:ext cx="4572000" cy="10472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>
                  <a:spcBef>
                    <a:spcPct val="50000"/>
                  </a:spcBef>
                </a:pPr>
                <a:r>
                  <a:rPr lang="es-MX" sz="2400" dirty="0">
                    <a:solidFill>
                      <a:srgbClr val="5B9BD5">
                        <a:lumMod val="75000"/>
                      </a:srgbClr>
                    </a:solidFill>
                  </a:rPr>
                  <a:t>H</a:t>
                </a:r>
                <a:r>
                  <a:rPr lang="es-MX" sz="2400" baseline="-25000" dirty="0">
                    <a:solidFill>
                      <a:srgbClr val="5B9BD5">
                        <a:lumMod val="75000"/>
                      </a:srgbClr>
                    </a:solidFill>
                  </a:rPr>
                  <a:t>O</a:t>
                </a:r>
                <a:r>
                  <a:rPr lang="es-MX" sz="2400" dirty="0">
                    <a:solidFill>
                      <a:srgbClr val="5B9BD5">
                        <a:lumMod val="75000"/>
                      </a:srgbClr>
                    </a:solidFill>
                  </a:rPr>
                  <a:t>: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es-MX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s-MX" sz="2400" dirty="0">
                  <a:solidFill>
                    <a:srgbClr val="5B9BD5">
                      <a:lumMod val="75000"/>
                    </a:srgbClr>
                  </a:solidFill>
                  <a:sym typeface="Symbol" pitchFamily="18" charset="2"/>
                </a:endParaRPr>
              </a:p>
              <a:p>
                <a:pPr lvl="0" algn="just">
                  <a:spcBef>
                    <a:spcPct val="50000"/>
                  </a:spcBef>
                </a:pPr>
                <a:r>
                  <a:rPr lang="es-MX" sz="2400" dirty="0">
                    <a:solidFill>
                      <a:srgbClr val="5B9BD5">
                        <a:lumMod val="75000"/>
                      </a:srgbClr>
                    </a:solidFill>
                    <a:sym typeface="Symbol" pitchFamily="18" charset="2"/>
                  </a:rPr>
                  <a:t>H</a:t>
                </a:r>
                <a:r>
                  <a:rPr lang="es-MX" sz="2400" baseline="-25000" dirty="0">
                    <a:solidFill>
                      <a:srgbClr val="5B9BD5">
                        <a:lumMod val="75000"/>
                      </a:srgbClr>
                    </a:solidFill>
                    <a:sym typeface="Symbol" pitchFamily="18" charset="2"/>
                  </a:rPr>
                  <a:t>A</a:t>
                </a:r>
                <a:r>
                  <a:rPr lang="es-MX" sz="2400" dirty="0">
                    <a:solidFill>
                      <a:srgbClr val="5B9BD5">
                        <a:lumMod val="75000"/>
                      </a:srgbClr>
                    </a:solidFill>
                    <a:sym typeface="Symbol" pitchFamily="18" charset="2"/>
                  </a:rPr>
                  <a:t>: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s-MX" sz="2400" dirty="0">
                    <a:solidFill>
                      <a:srgbClr val="5B9BD5">
                        <a:lumMod val="75000"/>
                      </a:srgbClr>
                    </a:solidFill>
                    <a:cs typeface="Times New Roman" pitchFamily="18" charset="0"/>
                    <a:sym typeface="Symbol" pitchFamily="18" charset="2"/>
                  </a:rPr>
                  <a:t>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s-MX" sz="2400" dirty="0">
                  <a:solidFill>
                    <a:srgbClr val="5B9BD5">
                      <a:lumMod val="75000"/>
                    </a:srgbClr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9693"/>
                <a:ext cx="4572000" cy="1047274"/>
              </a:xfrm>
              <a:prstGeom prst="rect">
                <a:avLst/>
              </a:prstGeom>
              <a:blipFill>
                <a:blip r:embed="rId6"/>
                <a:stretch>
                  <a:fillRect l="-2000" t="-4651" b="-930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150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9224" y="170176"/>
            <a:ext cx="8396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</a:t>
            </a:r>
          </a:p>
          <a:p>
            <a:pPr algn="just">
              <a:spcBef>
                <a:spcPct val="50000"/>
              </a:spcBef>
            </a:pPr>
            <a:r>
              <a:rPr lang="es-MX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el ejemplo del volumen de las botellas, se espera que la desviación estándar poblacional sea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/>
              <p:cNvSpPr/>
              <p:nvPr/>
            </p:nvSpPr>
            <p:spPr>
              <a:xfrm>
                <a:off x="477913" y="1728268"/>
                <a:ext cx="256368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spcBef>
                    <a:spcPct val="50000"/>
                  </a:spcBef>
                </a:pPr>
                <a:r>
                  <a:rPr lang="es-MX" sz="2400" b="1" dirty="0">
                    <a:solidFill>
                      <a:srgbClr val="002060"/>
                    </a:solidFill>
                  </a:rPr>
                  <a:t>H</a:t>
                </a:r>
                <a:r>
                  <a:rPr lang="es-MX" sz="2400" b="1" baseline="-25000" dirty="0">
                    <a:solidFill>
                      <a:srgbClr val="002060"/>
                    </a:solidFill>
                  </a:rPr>
                  <a:t>O</a:t>
                </a:r>
                <a:r>
                  <a:rPr lang="es-MX" sz="2400" b="1" dirty="0">
                    <a:solidFill>
                      <a:srgbClr val="00206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s-MX" sz="2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s-MX" sz="2400" b="1" dirty="0">
                  <a:solidFill>
                    <a:srgbClr val="002060"/>
                  </a:solidFill>
                </a:endParaRPr>
              </a:p>
              <a:p>
                <a:pPr lvl="0" algn="just">
                  <a:spcBef>
                    <a:spcPct val="50000"/>
                  </a:spcBef>
                </a:pPr>
                <a:r>
                  <a:rPr lang="es-MX" sz="2400" b="1" dirty="0">
                    <a:solidFill>
                      <a:srgbClr val="002060"/>
                    </a:solidFill>
                    <a:sym typeface="Symbol" pitchFamily="18" charset="2"/>
                  </a:rPr>
                  <a:t>H</a:t>
                </a:r>
                <a:r>
                  <a:rPr lang="es-MX" sz="2400" b="1" baseline="-25000" dirty="0">
                    <a:solidFill>
                      <a:srgbClr val="002060"/>
                    </a:solidFill>
                    <a:sym typeface="Symbol" pitchFamily="18" charset="2"/>
                  </a:rPr>
                  <a:t>A</a:t>
                </a:r>
                <a:r>
                  <a:rPr lang="es-MX" sz="2400" b="1" dirty="0">
                    <a:solidFill>
                      <a:srgbClr val="002060"/>
                    </a:solidFill>
                    <a:sym typeface="Symbol" pitchFamily="18" charset="2"/>
                  </a:rPr>
                  <a:t>: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s-MX" sz="2400" b="1" dirty="0">
                    <a:solidFill>
                      <a:srgbClr val="002060"/>
                    </a:solidFill>
                    <a:cs typeface="Times New Roman" pitchFamily="18" charset="0"/>
                    <a:sym typeface="Symbol" pitchFamily="18" charset="2"/>
                  </a:rPr>
                  <a:t>≠</a:t>
                </a:r>
                <a:r>
                  <a:rPr lang="es-MX" sz="2400" b="1" dirty="0">
                    <a:solidFill>
                      <a:srgbClr val="002060"/>
                    </a:solidFill>
                    <a:sym typeface="Symbol" pitchFamily="18" charset="2"/>
                  </a:rPr>
                  <a:t> 4</a:t>
                </a:r>
                <a:endParaRPr lang="es-MX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913" y="1728268"/>
                <a:ext cx="2563688" cy="1015663"/>
              </a:xfrm>
              <a:prstGeom prst="rect">
                <a:avLst/>
              </a:prstGeom>
              <a:blipFill>
                <a:blip r:embed="rId2"/>
                <a:stretch>
                  <a:fillRect l="-3563" t="-4819" b="-1325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495851"/>
                  </p:ext>
                </p:extLst>
              </p:nvPr>
            </p:nvGraphicFramePr>
            <p:xfrm>
              <a:off x="3203848" y="1572791"/>
              <a:ext cx="5112568" cy="1122172"/>
            </p:xfrm>
            <a:graphic>
              <a:graphicData uri="http://schemas.openxmlformats.org/drawingml/2006/table">
                <a:tbl>
                  <a:tblPr/>
                  <a:tblGrid>
                    <a:gridCol w="3351646">
                      <a:extLst>
                        <a:ext uri="{9D8B030D-6E8A-4147-A177-3AD203B41FA5}">
                          <a16:colId xmlns:a16="http://schemas.microsoft.com/office/drawing/2014/main" val="3083177030"/>
                        </a:ext>
                      </a:extLst>
                    </a:gridCol>
                    <a:gridCol w="1760922">
                      <a:extLst>
                        <a:ext uri="{9D8B030D-6E8A-4147-A177-3AD203B41FA5}">
                          <a16:colId xmlns:a16="http://schemas.microsoft.com/office/drawing/2014/main" val="2457685856"/>
                        </a:ext>
                      </a:extLst>
                    </a:gridCol>
                  </a:tblGrid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Recuento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n=60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1295999"/>
                      </a:ext>
                    </a:extLst>
                  </a:tr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Desviación Estándar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S=2.07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2406011"/>
                      </a:ext>
                    </a:extLst>
                  </a:tr>
                  <a:tr h="24725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Varianza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s-MX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  <m:sup>
                                  <m:r>
                                    <a:rPr lang="es-MX" sz="2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=4.30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29903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495851"/>
                  </p:ext>
                </p:extLst>
              </p:nvPr>
            </p:nvGraphicFramePr>
            <p:xfrm>
              <a:off x="3203848" y="1572791"/>
              <a:ext cx="5112568" cy="1122172"/>
            </p:xfrm>
            <a:graphic>
              <a:graphicData uri="http://schemas.openxmlformats.org/drawingml/2006/table">
                <a:tbl>
                  <a:tblPr/>
                  <a:tblGrid>
                    <a:gridCol w="3351646">
                      <a:extLst>
                        <a:ext uri="{9D8B030D-6E8A-4147-A177-3AD203B41FA5}">
                          <a16:colId xmlns:a16="http://schemas.microsoft.com/office/drawing/2014/main" val="3083177030"/>
                        </a:ext>
                      </a:extLst>
                    </a:gridCol>
                    <a:gridCol w="1760922">
                      <a:extLst>
                        <a:ext uri="{9D8B030D-6E8A-4147-A177-3AD203B41FA5}">
                          <a16:colId xmlns:a16="http://schemas.microsoft.com/office/drawing/2014/main" val="2457685856"/>
                        </a:ext>
                      </a:extLst>
                    </a:gridCol>
                  </a:tblGrid>
                  <a:tr h="372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Recuento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n=60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41295999"/>
                      </a:ext>
                    </a:extLst>
                  </a:tr>
                  <a:tr h="37211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Desviación Estándar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6858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S=2.07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2406011"/>
                      </a:ext>
                    </a:extLst>
                  </a:tr>
                  <a:tr h="3779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MX" sz="2400" b="1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Varianza</a:t>
                          </a:r>
                          <a:endParaRPr lang="es-MX" sz="2400" b="1" dirty="0">
                            <a:solidFill>
                              <a:srgbClr val="002060"/>
                            </a:solidFill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marL="25400" marR="254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1003" t="-222581" r="-692" b="-467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299034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539905" y="2962451"/>
                <a:ext cx="2245589" cy="681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sSup>
                          <m:sSupPr>
                            <m:ctrlP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p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</m:e>
                          <m:sup>
                            <m:r>
                              <a:rPr lang="es-MX" sz="2400" b="1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05" y="2962451"/>
                <a:ext cx="2245589" cy="681084"/>
              </a:xfrm>
              <a:prstGeom prst="rect">
                <a:avLst/>
              </a:prstGeom>
              <a:blipFill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3041601" y="2981719"/>
                <a:ext cx="2929383" cy="649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s-MX" sz="24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sz="2400" b="1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b="1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𝟓𝟗</m:t>
                            </m:r>
                          </m:e>
                        </m:d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s-MX" sz="2400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s-MX" sz="2400" dirty="0"/>
                  <a:t>=15.85</a:t>
                </a:r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601" y="2981719"/>
                <a:ext cx="2929383" cy="649088"/>
              </a:xfrm>
              <a:prstGeom prst="rect">
                <a:avLst/>
              </a:prstGeom>
              <a:blipFill>
                <a:blip r:embed="rId5"/>
                <a:stretch>
                  <a:fillRect b="-747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C635F6BE-E39C-4E21-B43D-F103278A518C}"/>
                  </a:ext>
                </a:extLst>
              </p:cNvPr>
              <p:cNvSpPr/>
              <p:nvPr/>
            </p:nvSpPr>
            <p:spPr>
              <a:xfrm>
                <a:off x="611560" y="3982543"/>
                <a:ext cx="3816424" cy="4705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MX" sz="2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s-MX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s-MX" sz="2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MX" sz="2400" b="1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𝟕𝟗</m:t>
                    </m:r>
                    <m:r>
                      <a:rPr lang="es-MX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MX" sz="2400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𝟎𝟖</m:t>
                    </m:r>
                  </m:oMath>
                </a14:m>
                <a:r>
                  <a:rPr lang="es-MX" sz="2400" b="1" dirty="0">
                    <a:solidFill>
                      <a:srgbClr val="002060"/>
                    </a:solidFill>
                  </a:rPr>
                  <a:t>]=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MX" sz="2400" b="1" i="0" smtClean="0">
                        <a:solidFill>
                          <a:srgbClr val="002060"/>
                        </a:solidFill>
                      </a:rPr>
                      <m:t>0.000</m:t>
                    </m:r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C635F6BE-E39C-4E21-B43D-F103278A5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982543"/>
                <a:ext cx="3816424" cy="470513"/>
              </a:xfrm>
              <a:prstGeom prst="rect">
                <a:avLst/>
              </a:prstGeom>
              <a:blipFill>
                <a:blip r:embed="rId6"/>
                <a:stretch>
                  <a:fillRect l="-319" t="-7792" b="-2987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948B8837-E541-4982-B246-177A4DCD05D3}"/>
              </a:ext>
            </a:extLst>
          </p:cNvPr>
          <p:cNvSpPr/>
          <p:nvPr/>
        </p:nvSpPr>
        <p:spPr>
          <a:xfrm>
            <a:off x="539905" y="4685044"/>
            <a:ext cx="81260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</a:rPr>
              <a:t>El valor de P=0.000&lt;0.05, por lo tanto se rechaza la hipótesis nula. Lo que significa que la desviación estándar no es de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FD9E923-05E3-46D3-B613-A1B540C1ED3E}"/>
                  </a:ext>
                </a:extLst>
              </p:cNvPr>
              <p:cNvSpPr/>
              <p:nvPr/>
            </p:nvSpPr>
            <p:spPr>
              <a:xfrm>
                <a:off x="5970984" y="3985480"/>
                <a:ext cx="1093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/>
                  <a:t>=0.05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FD9E923-05E3-46D3-B613-A1B540C1E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984" y="3985480"/>
                <a:ext cx="1093569" cy="461665"/>
              </a:xfrm>
              <a:prstGeom prst="rect">
                <a:avLst/>
              </a:prstGeom>
              <a:blipFill>
                <a:blip r:embed="rId7"/>
                <a:stretch>
                  <a:fillRect t="-10526" r="-7222" b="-289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520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853B25C-C35F-A14B-A05C-E8072041E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97089"/>
              </p:ext>
            </p:extLst>
          </p:nvPr>
        </p:nvGraphicFramePr>
        <p:xfrm>
          <a:off x="341856" y="3119443"/>
          <a:ext cx="7886700" cy="1371600"/>
        </p:xfrm>
        <a:graphic>
          <a:graphicData uri="http://schemas.openxmlformats.org/drawingml/2006/table">
            <a:tbl>
              <a:tblPr/>
              <a:tblGrid>
                <a:gridCol w="1577340">
                  <a:extLst>
                    <a:ext uri="{9D8B030D-6E8A-4147-A177-3AD203B41FA5}">
                      <a16:colId xmlns:a16="http://schemas.microsoft.com/office/drawing/2014/main" val="278693135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98644224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83675299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23657643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42590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N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Desv.Est.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Varianza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effectLst/>
                          <a:latin typeface="Times" pitchFamily="2" charset="0"/>
                        </a:rPr>
                        <a:t>IC de 95%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para </a:t>
                      </a:r>
                      <a:r>
                        <a:rPr lang="el-GR" sz="1800">
                          <a:effectLst/>
                          <a:latin typeface="Times" pitchFamily="2" charset="0"/>
                        </a:rPr>
                        <a:t>σ</a:t>
                      </a:r>
                      <a:br>
                        <a:rPr lang="el-GR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usando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Bonett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effectLst/>
                          <a:latin typeface="Times" pitchFamily="2" charset="0"/>
                        </a:rPr>
                        <a:t>IC de 95%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para </a:t>
                      </a:r>
                      <a:r>
                        <a:rPr lang="el-GR" sz="1800">
                          <a:effectLst/>
                          <a:latin typeface="Times" pitchFamily="2" charset="0"/>
                        </a:rPr>
                        <a:t>σ</a:t>
                      </a:r>
                      <a:br>
                        <a:rPr lang="el-GR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usando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Chi-cuadrada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88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60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2.07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4.30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effectLst/>
                          <a:latin typeface="Times" pitchFamily="2" charset="0"/>
                        </a:rPr>
                        <a:t>(1.70, 2.61)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(1.76, 2.53)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14037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85F9480-4A57-B84A-84AB-C3E9DAC46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46615"/>
              </p:ext>
            </p:extLst>
          </p:nvPr>
        </p:nvGraphicFramePr>
        <p:xfrm>
          <a:off x="474047" y="606966"/>
          <a:ext cx="7886700" cy="54864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1494469727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41414371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Hipótesis nula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Times" pitchFamily="2" charset="0"/>
                        </a:rPr>
                        <a:t>H₀: </a:t>
                      </a:r>
                      <a:r>
                        <a:rPr lang="el-GR" sz="1800">
                          <a:effectLst/>
                          <a:latin typeface="Times" pitchFamily="2" charset="0"/>
                        </a:rPr>
                        <a:t>σ = 4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229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Hipótesis alterna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H₁: </a:t>
                      </a:r>
                      <a:r>
                        <a:rPr lang="el-GR" sz="1800" dirty="0">
                          <a:effectLst/>
                          <a:latin typeface="Times" pitchFamily="2" charset="0"/>
                        </a:rPr>
                        <a:t>σ ≠ 4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7499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3F2BBC4-BE84-B54E-B43F-6DBDCE27B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65702"/>
              </p:ext>
            </p:extLst>
          </p:nvPr>
        </p:nvGraphicFramePr>
        <p:xfrm>
          <a:off x="488606" y="1556792"/>
          <a:ext cx="7886700" cy="1097280"/>
        </p:xfrm>
        <a:graphic>
          <a:graphicData uri="http://schemas.openxmlformats.org/drawingml/2006/table">
            <a:tbl>
              <a:tblPr/>
              <a:tblGrid>
                <a:gridCol w="1971675">
                  <a:extLst>
                    <a:ext uri="{9D8B030D-6E8A-4147-A177-3AD203B41FA5}">
                      <a16:colId xmlns:a16="http://schemas.microsoft.com/office/drawing/2014/main" val="288992863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6239440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3112861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975041935"/>
                    </a:ext>
                  </a:extLst>
                </a:gridCol>
              </a:tblGrid>
              <a:tr h="293174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Times" pitchFamily="2" charset="0"/>
                        </a:rPr>
                        <a:t>Método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Estadística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de prueba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GL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Valor p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149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Times" pitchFamily="2" charset="0"/>
                        </a:rPr>
                        <a:t>Bonett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—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—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0.000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602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1800">
                          <a:effectLst/>
                          <a:latin typeface="Times" pitchFamily="2" charset="0"/>
                        </a:rPr>
                        <a:t>Chi-cuadrada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15.85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59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0.000</a:t>
                      </a:r>
                    </a:p>
                  </a:txBody>
                  <a:tcPr marL="47625" marR="47625" marT="0" marB="0" anchor="ctr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564412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22C3171A-930C-1042-AFE6-018A9ABF63EE}"/>
              </a:ext>
            </a:extLst>
          </p:cNvPr>
          <p:cNvSpPr/>
          <p:nvPr/>
        </p:nvSpPr>
        <p:spPr>
          <a:xfrm>
            <a:off x="323528" y="492574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</a:rPr>
              <a:t>El valor de P=0.000&lt;0.05, por lo tanto se rechaza la hipótesis nula. Lo que significa que la desviación estándar no es de 4.</a:t>
            </a:r>
          </a:p>
        </p:txBody>
      </p:sp>
    </p:spTree>
    <p:extLst>
      <p:ext uri="{BB962C8B-B14F-4D97-AF65-F5344CB8AC3E}">
        <p14:creationId xmlns:p14="http://schemas.microsoft.com/office/powerpoint/2010/main" val="121010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755576" y="908720"/>
            <a:ext cx="7777559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000" b="1" dirty="0">
                <a:solidFill>
                  <a:schemeClr val="accent1">
                    <a:lumMod val="75000"/>
                  </a:schemeClr>
                </a:solidFill>
              </a:rPr>
              <a:t>PRUEBA DE HIPOTESIS</a:t>
            </a: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endParaRPr lang="es-MX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HIPOTESIS ESTADISTICA: Es una afirmación sobre los valores de los parámetros de una población o proceso que es susceptible de probarse.</a:t>
            </a:r>
          </a:p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HIPOTESIS NULA: se deriva del hecho  que se plantea como una igualdad.</a:t>
            </a:r>
          </a:p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HIPOTESIS ALTERNATIVA: Es una afirmación sobre un parámetro que rechaza o niega la afirmación base de la hipótesis nula.</a:t>
            </a:r>
          </a:p>
          <a:p>
            <a:pPr algn="just">
              <a:spcBef>
                <a:spcPct val="50000"/>
              </a:spcBef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ESTADISTICO DE PRUEBA: Numero calculado a partir de los datos y lo afirmado por H</a:t>
            </a:r>
            <a:r>
              <a:rPr lang="es-MX" sz="2000" b="1" baseline="-250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, cuya magnitud permite discernir si se rechaza o se acepta la hipótesis nula.</a:t>
            </a:r>
          </a:p>
          <a:p>
            <a:pPr algn="just">
              <a:spcBef>
                <a:spcPct val="50000"/>
              </a:spcBef>
            </a:pP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4734" y="942986"/>
            <a:ext cx="8543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solidFill>
                  <a:srgbClr val="002060"/>
                </a:solidFill>
              </a:rPr>
              <a:t>T tiene una distribución de probabilidad, conocida como T-student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907704" y="1832678"/>
                <a:ext cx="5616948" cy="10987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s-MX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MX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l-G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+1)</m:t>
                                  </m:r>
                                </m:num>
                                <m:den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l-G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num>
                                <m:den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el-G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𝜋𝜐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es-MX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s-MX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MX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MX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MX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s-MX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s-MX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  <m:r>
                                    <a:rPr lang="es-MX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s-MX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1832678"/>
                <a:ext cx="5616948" cy="1098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46253" y="3068960"/>
                <a:ext cx="29575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dirty="0"/>
                  <a:t>Donde </a:t>
                </a:r>
                <a14:m>
                  <m:oMath xmlns:m="http://schemas.openxmlformats.org/officeDocument/2006/math">
                    <m:r>
                      <a:rPr lang="es-MX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MX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∞&lt;</m:t>
                    </m:r>
                    <m:r>
                      <a:rPr lang="es-MX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MX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&lt;∞</m:t>
                    </m:r>
                  </m:oMath>
                </a14:m>
                <a:endParaRPr lang="es-MX" sz="2000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53" y="3068960"/>
                <a:ext cx="2957513" cy="400110"/>
              </a:xfrm>
              <a:prstGeom prst="rect">
                <a:avLst/>
              </a:prstGeom>
              <a:blipFill>
                <a:blip r:embed="rId3"/>
                <a:stretch>
                  <a:fillRect l="-2062" t="-7576" b="-2575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971600" y="254149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</a:rPr>
              <a:t>Distribución T-student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187624" y="4122222"/>
                <a:ext cx="1959639" cy="14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f>
                            <m:fPr>
                              <m:ctrlP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s-MX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22222"/>
                <a:ext cx="1959639" cy="14217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66" y="3408940"/>
            <a:ext cx="5143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7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4210" name="Text Box 2"/>
              <p:cNvSpPr txBox="1">
                <a:spLocks noChangeArrowheads="1"/>
              </p:cNvSpPr>
              <p:nvPr/>
            </p:nvSpPr>
            <p:spPr bwMode="auto">
              <a:xfrm>
                <a:off x="611560" y="333375"/>
                <a:ext cx="813690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</a:rPr>
                  <a:t>PRUEBA DE HIPOTESIS PARA LA IGUALDA DE UNA MEDIA.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</a:rPr>
                  <a:t>H</a:t>
                </a:r>
                <a:r>
                  <a:rPr lang="es-MX" sz="2400" baseline="-25000" dirty="0">
                    <a:solidFill>
                      <a:schemeClr val="accent1">
                        <a:lumMod val="75000"/>
                      </a:schemeClr>
                    </a:solidFill>
                  </a:rPr>
                  <a:t>O</a:t>
                </a: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  <a:sym typeface="Symbol" pitchFamily="18" charset="2"/>
                  </a:rPr>
                  <a:t>µ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MX" sz="24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sym typeface="Symbol" pitchFamily="18" charset="2"/>
                          </a:rPr>
                          <m:t>µ</m:t>
                        </m:r>
                      </m:e>
                      <m:sub>
                        <m:r>
                          <a:rPr lang="es-MX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0</m:t>
                        </m:r>
                      </m:sub>
                    </m:sSub>
                  </m:oMath>
                </a14:m>
                <a:endParaRPr lang="es-MX" sz="2400" dirty="0">
                  <a:solidFill>
                    <a:schemeClr val="accent1">
                      <a:lumMod val="75000"/>
                    </a:schemeClr>
                  </a:solidFill>
                  <a:sym typeface="Symbol" pitchFamily="18" charset="2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  <a:sym typeface="Symbol" pitchFamily="18" charset="2"/>
                  </a:rPr>
                  <a:t>H</a:t>
                </a:r>
                <a:r>
                  <a:rPr lang="es-MX" sz="2400" baseline="-25000" dirty="0">
                    <a:solidFill>
                      <a:schemeClr val="accent1">
                        <a:lumMod val="75000"/>
                      </a:schemeClr>
                    </a:solidFill>
                    <a:sym typeface="Symbol" pitchFamily="18" charset="2"/>
                  </a:rPr>
                  <a:t>A</a:t>
                </a: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  <a:sym typeface="Symbol" pitchFamily="18" charset="2"/>
                  </a:rPr>
                  <a:t>:µ</a:t>
                </a: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  <a:cs typeface="Times New Roman" pitchFamily="18" charset="0"/>
                    <a:sym typeface="Symbol" pitchFamily="18" charset="2"/>
                  </a:rPr>
                  <a:t>≠</a:t>
                </a:r>
                <a:r>
                  <a:rPr lang="es-MX" sz="2400" dirty="0">
                    <a:solidFill>
                      <a:schemeClr val="accent1">
                        <a:lumMod val="75000"/>
                      </a:schemeClr>
                    </a:solidFill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s-MX" sz="24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sym typeface="Symbol" pitchFamily="18" charset="2"/>
                          </a:rPr>
                          <m:t>µ</m:t>
                        </m:r>
                      </m:e>
                      <m:sub>
                        <m:r>
                          <a:rPr lang="es-MX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0</m:t>
                        </m:r>
                      </m:sub>
                    </m:sSub>
                  </m:oMath>
                </a14:m>
                <a:endParaRPr lang="es-MX" sz="2400" dirty="0">
                  <a:solidFill>
                    <a:schemeClr val="accent1">
                      <a:lumMod val="75000"/>
                    </a:schemeClr>
                  </a:solidFill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421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333375"/>
                <a:ext cx="8136904" cy="1569660"/>
              </a:xfrm>
              <a:prstGeom prst="rect">
                <a:avLst/>
              </a:prstGeom>
              <a:blipFill>
                <a:blip r:embed="rId3"/>
                <a:stretch>
                  <a:fillRect l="-1124" t="-3113" b="-8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547664" y="5204480"/>
            <a:ext cx="62646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Se rechaza Ho si |to|&gt;t(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/2, n-1).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721" y="761817"/>
            <a:ext cx="4680520" cy="36408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010589" y="3010219"/>
                <a:ext cx="873894" cy="369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dirty="0"/>
                  <a:t>0.025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589" y="3010219"/>
                <a:ext cx="873894" cy="369140"/>
              </a:xfrm>
              <a:prstGeom prst="rect">
                <a:avLst/>
              </a:prstGeom>
              <a:blipFill>
                <a:blip r:embed="rId5"/>
                <a:stretch>
                  <a:fillRect l="-5594" t="-11667" r="-17483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5147708" y="2994698"/>
                <a:ext cx="873894" cy="369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dirty="0"/>
                  <a:t>0.025</a:t>
                </a:r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708" y="2994698"/>
                <a:ext cx="873894" cy="369140"/>
              </a:xfrm>
              <a:prstGeom prst="rect">
                <a:avLst/>
              </a:prstGeom>
              <a:blipFill>
                <a:blip r:embed="rId6"/>
                <a:stretch>
                  <a:fillRect l="-5556" t="-11475" r="-16667" b="-2295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249757" y="346489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S=DESVIACION ESTANDAR</a:t>
            </a:r>
          </a:p>
          <a:p>
            <a:r>
              <a:rPr lang="es-MX" b="1" dirty="0">
                <a:solidFill>
                  <a:srgbClr val="0070C0"/>
                </a:solidFill>
              </a:rPr>
              <a:t>n= tamaño de muestra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316267" y="2012579"/>
                <a:ext cx="1929182" cy="14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s-MX" sz="28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sym typeface="Symbol" pitchFamily="18" charset="2"/>
                            </a:rPr>
                            <m:t>µ</m:t>
                          </m:r>
                        </m:num>
                        <m:den>
                          <m:f>
                            <m:fPr>
                              <m:ctrlP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8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s-MX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7" y="2012579"/>
                <a:ext cx="1929182" cy="1421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2527D65E-A100-43AE-9093-AB00D3FD5815}"/>
                  </a:ext>
                </a:extLst>
              </p:cNvPr>
              <p:cNvSpPr/>
              <p:nvPr/>
            </p:nvSpPr>
            <p:spPr>
              <a:xfrm>
                <a:off x="3526267" y="1546576"/>
                <a:ext cx="1093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/>
                  <a:t>=0.05</a:t>
                </a: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2527D65E-A100-43AE-9093-AB00D3FD5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267" y="1546576"/>
                <a:ext cx="1093569" cy="461665"/>
              </a:xfrm>
              <a:prstGeom prst="rect">
                <a:avLst/>
              </a:prstGeom>
              <a:blipFill>
                <a:blip r:embed="rId8"/>
                <a:stretch>
                  <a:fillRect t="-10667" r="-7222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CD34E82-C6C3-4214-B67D-CBC44FB73DE4}"/>
                  </a:ext>
                </a:extLst>
              </p:cNvPr>
              <p:cNvSpPr txBox="1"/>
              <p:nvPr/>
            </p:nvSpPr>
            <p:spPr>
              <a:xfrm>
                <a:off x="4728010" y="3927600"/>
                <a:ext cx="1713290" cy="6210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)≈0.025</m:t>
                          </m:r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1CD34E82-C6C3-4214-B67D-CBC44FB73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10" y="3927600"/>
                <a:ext cx="1713290" cy="6210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DF287EC-CCC1-4187-B994-3B7C84367107}"/>
                  </a:ext>
                </a:extLst>
              </p:cNvPr>
              <p:cNvSpPr/>
              <p:nvPr/>
            </p:nvSpPr>
            <p:spPr>
              <a:xfrm>
                <a:off x="6776382" y="3858735"/>
                <a:ext cx="1897955" cy="689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)≈0.025</m:t>
                          </m:r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DF287EC-CCC1-4187-B994-3B7C843671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6382" y="3858735"/>
                <a:ext cx="1897955" cy="6899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08DBFC0-0782-42DF-8CB9-4F79C968D2F4}"/>
                  </a:ext>
                </a:extLst>
              </p:cNvPr>
              <p:cNvSpPr/>
              <p:nvPr/>
            </p:nvSpPr>
            <p:spPr>
              <a:xfrm>
                <a:off x="290743" y="4350961"/>
                <a:ext cx="3346109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)≈</m:t>
                              </m:r>
                            </m:e>
                          </m:nary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0.0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08DBFC0-0782-42DF-8CB9-4F79C968D2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3" y="4350961"/>
                <a:ext cx="3346109" cy="7134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AF6C3709-DAC8-47EE-935F-9464AF113A11}"/>
              </a:ext>
            </a:extLst>
          </p:cNvPr>
          <p:cNvSpPr txBox="1"/>
          <p:nvPr/>
        </p:nvSpPr>
        <p:spPr>
          <a:xfrm>
            <a:off x="4567162" y="3306418"/>
            <a:ext cx="1454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FF0000"/>
                </a:solidFill>
              </a:rPr>
              <a:t>Región de rechazo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862CC76-2B34-45F1-B00E-A32F85C96AEE}"/>
              </a:ext>
            </a:extLst>
          </p:cNvPr>
          <p:cNvSpPr txBox="1"/>
          <p:nvPr/>
        </p:nvSpPr>
        <p:spPr>
          <a:xfrm>
            <a:off x="7084028" y="3311256"/>
            <a:ext cx="1454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FF0000"/>
                </a:solidFill>
              </a:rPr>
              <a:t>Región de rechazo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577A848-5FDC-4E59-AAA1-CE09503ED535}"/>
              </a:ext>
            </a:extLst>
          </p:cNvPr>
          <p:cNvSpPr txBox="1"/>
          <p:nvPr/>
        </p:nvSpPr>
        <p:spPr>
          <a:xfrm rot="16200000">
            <a:off x="5555606" y="2516424"/>
            <a:ext cx="1848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FF0000"/>
                </a:solidFill>
              </a:rPr>
              <a:t>Región de aceptación</a:t>
            </a:r>
          </a:p>
        </p:txBody>
      </p:sp>
    </p:spTree>
    <p:extLst>
      <p:ext uri="{BB962C8B-B14F-4D97-AF65-F5344CB8AC3E}">
        <p14:creationId xmlns:p14="http://schemas.microsoft.com/office/powerpoint/2010/main" val="88993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404664"/>
            <a:ext cx="8351838" cy="61928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dirty="0">
                <a:latin typeface="Times New Roman" pitchFamily="18" charset="0"/>
              </a:rPr>
              <a:t>         Problema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s-MX" sz="2400" dirty="0">
                <a:latin typeface="Times New Roman" pitchFamily="18" charset="0"/>
              </a:rPr>
              <a:t>	</a:t>
            </a:r>
            <a:r>
              <a:rPr lang="es-ES_tradnl" sz="2400" dirty="0">
                <a:latin typeface="Times New Roman" pitchFamily="18" charset="0"/>
              </a:rPr>
              <a:t>Una botella debe tener un volumen de 740 ml, con una tolerancia de ±5 ml. De los muestreos para evaluar la calidad se obtienen los siguientes datos: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400" dirty="0">
              <a:latin typeface="Times New Roman" pitchFamily="18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2420888"/>
          <a:ext cx="7128792" cy="3168770"/>
        </p:xfrm>
        <a:graphic>
          <a:graphicData uri="http://schemas.openxmlformats.org/drawingml/2006/table">
            <a:tbl>
              <a:tblPr/>
              <a:tblGrid>
                <a:gridCol w="118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734.03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735.43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744.65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745.22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743.59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742.71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739.83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77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738.82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740.10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737.67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8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9552" y="549275"/>
            <a:ext cx="820916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SOLUCION: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Ho: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µ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=740</a:t>
            </a:r>
            <a:r>
              <a:rPr lang="en-US" sz="2000" b="1" baseline="-25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		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Ha: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µ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≠740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=0.05</a:t>
            </a: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EL ESTADISTICO DE PRUEBA 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539552" y="2924944"/>
                <a:ext cx="1959639" cy="14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𝝁</m:t>
                          </m:r>
                        </m:num>
                        <m:den>
                          <m:f>
                            <m:fPr>
                              <m:ctrlP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24944"/>
                <a:ext cx="1959639" cy="14217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6BC3DE3-6FA9-4454-9521-BED2FE1E6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95136"/>
              </p:ext>
            </p:extLst>
          </p:nvPr>
        </p:nvGraphicFramePr>
        <p:xfrm>
          <a:off x="3707904" y="2924944"/>
          <a:ext cx="4334168" cy="1758634"/>
        </p:xfrm>
        <a:graphic>
          <a:graphicData uri="http://schemas.openxmlformats.org/drawingml/2006/table">
            <a:tbl>
              <a:tblPr/>
              <a:tblGrid>
                <a:gridCol w="2919210">
                  <a:extLst>
                    <a:ext uri="{9D8B030D-6E8A-4147-A177-3AD203B41FA5}">
                      <a16:colId xmlns:a16="http://schemas.microsoft.com/office/drawing/2014/main" val="2635769209"/>
                    </a:ext>
                  </a:extLst>
                </a:gridCol>
                <a:gridCol w="1414958">
                  <a:extLst>
                    <a:ext uri="{9D8B030D-6E8A-4147-A177-3AD203B41FA5}">
                      <a16:colId xmlns:a16="http://schemas.microsoft.com/office/drawing/2014/main" val="2731183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Recuento</a:t>
                      </a:r>
                      <a:endParaRPr lang="es-MX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MX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11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Promedio</a:t>
                      </a:r>
                      <a:endParaRPr lang="es-MX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740.32</a:t>
                      </a:r>
                      <a:endParaRPr lang="es-MX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77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Desviación Estándar</a:t>
                      </a:r>
                      <a:endParaRPr lang="es-MX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2.07</a:t>
                      </a:r>
                      <a:endParaRPr lang="es-MX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505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5B0F523-5C6C-4EE9-9775-79AE8DE6083A}"/>
                  </a:ext>
                </a:extLst>
              </p:cNvPr>
              <p:cNvSpPr txBox="1"/>
              <p:nvPr/>
            </p:nvSpPr>
            <p:spPr>
              <a:xfrm>
                <a:off x="395536" y="4941167"/>
                <a:ext cx="3768019" cy="1092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𝟕𝟒𝟎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𝟑𝟐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𝟕𝟒𝟎</m:t>
                          </m:r>
                        </m:num>
                        <m:den>
                          <m:f>
                            <m:fPr>
                              <m:ctrlPr>
                                <a:rPr lang="es-MX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MX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sz="24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𝟎𝟕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𝟔𝟎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s-MX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s-MX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5B0F523-5C6C-4EE9-9775-79AE8DE60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941167"/>
                <a:ext cx="3768019" cy="10929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E5305F6-4A58-4C12-B244-D38384EED12F}"/>
                  </a:ext>
                </a:extLst>
              </p:cNvPr>
              <p:cNvSpPr txBox="1"/>
              <p:nvPr/>
            </p:nvSpPr>
            <p:spPr>
              <a:xfrm>
                <a:off x="4788024" y="5066201"/>
                <a:ext cx="4104456" cy="910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MX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𝟕𝟒𝟎</m:t>
                          </m:r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𝟕𝟒𝟎</m:t>
                          </m:r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𝟑𝟐</m:t>
                          </m:r>
                        </m:num>
                        <m:den>
                          <m:f>
                            <m:fPr>
                              <m:ctrlPr>
                                <a:rPr lang="es-MX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s-MX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s-MX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𝟎𝟕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0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000" b="1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𝟔𝟎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s-MX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MX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MX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MX" sz="20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s-MX" sz="2800" b="1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E5305F6-4A58-4C12-B244-D38384EED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066201"/>
                <a:ext cx="4104456" cy="9106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86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CBA6963-55AB-499D-A69D-4B50E84E0F31}"/>
                  </a:ext>
                </a:extLst>
              </p:cNvPr>
              <p:cNvSpPr/>
              <p:nvPr/>
            </p:nvSpPr>
            <p:spPr>
              <a:xfrm>
                <a:off x="2596819" y="5891834"/>
                <a:ext cx="3394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2400" b="1" dirty="0">
                    <a:ea typeface="Cambria Math" panose="02040503050406030204" pitchFamily="18" charset="0"/>
                  </a:rPr>
                  <a:t>Valor de P=0.235&gt;</a:t>
                </a:r>
                <a14:m>
                  <m:oMath xmlns:m="http://schemas.openxmlformats.org/officeDocument/2006/math">
                    <m:r>
                      <a:rPr lang="es-MX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/>
                  <a:t>=0.05</a:t>
                </a: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CBA6963-55AB-499D-A69D-4B50E84E0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819" y="5891834"/>
                <a:ext cx="3394519" cy="461665"/>
              </a:xfrm>
              <a:prstGeom prst="rect">
                <a:avLst/>
              </a:prstGeom>
              <a:blipFill>
                <a:blip r:embed="rId3"/>
                <a:stretch>
                  <a:fillRect l="-2873" t="-10667" r="-1436" b="-30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1892EB76-305C-4251-BA4F-4EF4F83E6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19" y="162725"/>
            <a:ext cx="4624405" cy="42574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5191CDF-AED0-429B-BEB4-182009C856E1}"/>
                  </a:ext>
                </a:extLst>
              </p:cNvPr>
              <p:cNvSpPr/>
              <p:nvPr/>
            </p:nvSpPr>
            <p:spPr>
              <a:xfrm>
                <a:off x="2878008" y="4041694"/>
                <a:ext cx="2077492" cy="691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1.20</m:t>
                          </m:r>
                        </m:sub>
                        <m:sup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)≈0.1175</m:t>
                          </m:r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D5191CDF-AED0-429B-BEB4-182009C856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008" y="4041694"/>
                <a:ext cx="2077492" cy="691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5985898-8953-4118-8232-87CF1073402D}"/>
              </a:ext>
            </a:extLst>
          </p:cNvPr>
          <p:cNvCxnSpPr/>
          <p:nvPr/>
        </p:nvCxnSpPr>
        <p:spPr>
          <a:xfrm>
            <a:off x="3236417" y="3429000"/>
            <a:ext cx="1584176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3D6D5675-EE73-40CA-8CE5-0EF71E15E609}"/>
                  </a:ext>
                </a:extLst>
              </p:cNvPr>
              <p:cNvSpPr/>
              <p:nvPr/>
            </p:nvSpPr>
            <p:spPr>
              <a:xfrm>
                <a:off x="1956" y="3929902"/>
                <a:ext cx="2284408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−1.20</m:t>
                          </m:r>
                        </m:sup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)≈0.1175</m:t>
                          </m:r>
                        </m:e>
                      </m:nary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3D6D5675-EE73-40CA-8CE5-0EF71E15E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" y="3929902"/>
                <a:ext cx="2284408" cy="713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1CF7095-43BC-493D-ABA6-7B037129E5AC}"/>
              </a:ext>
            </a:extLst>
          </p:cNvPr>
          <p:cNvCxnSpPr/>
          <p:nvPr/>
        </p:nvCxnSpPr>
        <p:spPr>
          <a:xfrm flipH="1">
            <a:off x="791580" y="3406664"/>
            <a:ext cx="93610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07F8DC64-DC3F-45E4-9F75-B5B1A72BBD18}"/>
                  </a:ext>
                </a:extLst>
              </p:cNvPr>
              <p:cNvSpPr/>
              <p:nvPr/>
            </p:nvSpPr>
            <p:spPr>
              <a:xfrm>
                <a:off x="1259632" y="4881812"/>
                <a:ext cx="4663520" cy="714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−1.20</m:t>
                          </m:r>
                        </m:sup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s-MX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1.20</m:t>
                              </m:r>
                            </m:sub>
                            <m:sup>
                              <m:r>
                                <a:rPr lang="es-MX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MX" i="1">
                                  <a:latin typeface="Cambria Math" panose="02040503050406030204" pitchFamily="18" charset="0"/>
                                </a:rPr>
                                <m:t>)≈</m:t>
                              </m:r>
                            </m:e>
                          </m:nary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235</m:t>
                          </m:r>
                        </m:e>
                      </m:nary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𝑣𝑎𝑙𝑜𝑟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07F8DC64-DC3F-45E4-9F75-B5B1A72BBD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881812"/>
                <a:ext cx="4663520" cy="7148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n 17">
            <a:extLst>
              <a:ext uri="{FF2B5EF4-FFF2-40B4-BE49-F238E27FC236}">
                <a16:creationId xmlns:a16="http://schemas.microsoft.com/office/drawing/2014/main" id="{2540F260-C5F9-4EA0-AA68-F19EDFD96A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08383" y="492291"/>
            <a:ext cx="4624405" cy="33756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B7481E9B-1AA4-4FDF-9B1F-CC31C6CB807D}"/>
                  </a:ext>
                </a:extLst>
              </p:cNvPr>
              <p:cNvSpPr txBox="1"/>
              <p:nvPr/>
            </p:nvSpPr>
            <p:spPr>
              <a:xfrm>
                <a:off x="5619557" y="2625558"/>
                <a:ext cx="873894" cy="369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dirty="0"/>
                  <a:t>0.025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B7481E9B-1AA4-4FDF-9B1F-CC31C6CB80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557" y="2625558"/>
                <a:ext cx="873894" cy="369140"/>
              </a:xfrm>
              <a:prstGeom prst="rect">
                <a:avLst/>
              </a:prstGeom>
              <a:blipFill>
                <a:blip r:embed="rId9"/>
                <a:stretch>
                  <a:fillRect l="-6294" t="-11667" r="-16783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9F82C78E-3661-46AA-87BD-2CCBBD7E953C}"/>
                  </a:ext>
                </a:extLst>
              </p:cNvPr>
              <p:cNvSpPr txBox="1"/>
              <p:nvPr/>
            </p:nvSpPr>
            <p:spPr>
              <a:xfrm>
                <a:off x="7304445" y="2625558"/>
                <a:ext cx="873894" cy="3691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dirty="0"/>
                  <a:t>0.025</a:t>
                </a: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9F82C78E-3661-46AA-87BD-2CCBBD7E9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445" y="2625558"/>
                <a:ext cx="873894" cy="369140"/>
              </a:xfrm>
              <a:prstGeom prst="rect">
                <a:avLst/>
              </a:prstGeom>
              <a:blipFill>
                <a:blip r:embed="rId10"/>
                <a:stretch>
                  <a:fillRect l="-5556" t="-11667" r="-16667" b="-2333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66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328411" y="2132856"/>
                <a:ext cx="32098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=0.05&lt;Valor de P=0.235</a:t>
                </a:r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411" y="2132856"/>
                <a:ext cx="3209853" cy="369332"/>
              </a:xfrm>
              <a:prstGeom prst="rect">
                <a:avLst/>
              </a:prstGeom>
              <a:blipFill>
                <a:blip r:embed="rId2"/>
                <a:stretch>
                  <a:fillRect l="-2467" t="-26667" r="-4744" b="-50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5796136" y="1052736"/>
                <a:ext cx="1968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sz="2000" b="1" dirty="0">
                    <a:solidFill>
                      <a:srgbClr val="0070C0"/>
                    </a:solidFill>
                  </a:rPr>
                  <a:t>Valor de </a:t>
                </a:r>
                <a:r>
                  <a:rPr lang="es-MX" sz="2400" b="1" dirty="0">
                    <a:solidFill>
                      <a:srgbClr val="0070C0"/>
                    </a:solidFill>
                  </a:rPr>
                  <a:t>P=</a:t>
                </a:r>
                <a14:m>
                  <m:oMath xmlns:m="http://schemas.openxmlformats.org/officeDocument/2006/math">
                    <m:r>
                      <a:rPr lang="es-MX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MX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MX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𝟐𝟑𝟓</m:t>
                    </m:r>
                  </m:oMath>
                </a14:m>
                <a:endParaRPr lang="es-MX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052736"/>
                <a:ext cx="1968231" cy="369332"/>
              </a:xfrm>
              <a:prstGeom prst="rect">
                <a:avLst/>
              </a:prstGeom>
              <a:blipFill>
                <a:blip r:embed="rId3"/>
                <a:stretch>
                  <a:fillRect l="-8050" t="-26667" r="-4025" b="-50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395536" y="4149080"/>
                <a:ext cx="806489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2400" b="1" dirty="0">
                    <a:solidFill>
                      <a:srgbClr val="0070C0"/>
                    </a:solidFill>
                  </a:rPr>
                  <a:t>Conclusión: En la prueba de que la media es 740, se obtuvo una t=1.20, con un valor de P=0.235, el cual es mayor que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=0.05, por lo tanto no se rechaza la hipótesis nula, lo que significa que la media del volumen de las botellas es igual a 740, con una confianza estadística del 95%</a:t>
                </a:r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49080"/>
                <a:ext cx="8064896" cy="1938992"/>
              </a:xfrm>
              <a:prstGeom prst="rect">
                <a:avLst/>
              </a:prstGeom>
              <a:blipFill>
                <a:blip r:embed="rId4"/>
                <a:stretch>
                  <a:fillRect l="-1209" t="-2516" r="-1134" b="-62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CBA6963-55AB-499D-A69D-4B50E84E0F31}"/>
                  </a:ext>
                </a:extLst>
              </p:cNvPr>
              <p:cNvSpPr/>
              <p:nvPr/>
            </p:nvSpPr>
            <p:spPr>
              <a:xfrm>
                <a:off x="5652120" y="1476083"/>
                <a:ext cx="10935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/>
                  <a:t>=0.05</a:t>
                </a: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1CBA6963-55AB-499D-A69D-4B50E84E0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476083"/>
                <a:ext cx="1093569" cy="461665"/>
              </a:xfrm>
              <a:prstGeom prst="rect">
                <a:avLst/>
              </a:prstGeom>
              <a:blipFill>
                <a:blip r:embed="rId5"/>
                <a:stretch>
                  <a:fillRect t="-10526" r="-7222" b="-2894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1892EB76-305C-4251-BA4F-4EF4F83E6C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211294"/>
            <a:ext cx="4824536" cy="364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3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A4D83C-F0FB-8A49-AC76-210A52F8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46221"/>
              </p:ext>
            </p:extLst>
          </p:nvPr>
        </p:nvGraphicFramePr>
        <p:xfrm>
          <a:off x="467544" y="1844824"/>
          <a:ext cx="7886701" cy="1371600"/>
        </p:xfrm>
        <a:graphic>
          <a:graphicData uri="http://schemas.openxmlformats.org/drawingml/2006/table">
            <a:tbl>
              <a:tblPr/>
              <a:tblGrid>
                <a:gridCol w="826371">
                  <a:extLst>
                    <a:ext uri="{9D8B030D-6E8A-4147-A177-3AD203B41FA5}">
                      <a16:colId xmlns:a16="http://schemas.microsoft.com/office/drawing/2014/main" val="1422060725"/>
                    </a:ext>
                  </a:extLst>
                </a:gridCol>
                <a:gridCol w="1032964">
                  <a:extLst>
                    <a:ext uri="{9D8B030D-6E8A-4147-A177-3AD203B41FA5}">
                      <a16:colId xmlns:a16="http://schemas.microsoft.com/office/drawing/2014/main" val="370744729"/>
                    </a:ext>
                  </a:extLst>
                </a:gridCol>
                <a:gridCol w="1032964">
                  <a:extLst>
                    <a:ext uri="{9D8B030D-6E8A-4147-A177-3AD203B41FA5}">
                      <a16:colId xmlns:a16="http://schemas.microsoft.com/office/drawing/2014/main" val="3885476680"/>
                    </a:ext>
                  </a:extLst>
                </a:gridCol>
                <a:gridCol w="1859335">
                  <a:extLst>
                    <a:ext uri="{9D8B030D-6E8A-4147-A177-3AD203B41FA5}">
                      <a16:colId xmlns:a16="http://schemas.microsoft.com/office/drawing/2014/main" val="2918620630"/>
                    </a:ext>
                  </a:extLst>
                </a:gridCol>
                <a:gridCol w="3135067">
                  <a:extLst>
                    <a:ext uri="{9D8B030D-6E8A-4147-A177-3AD203B41FA5}">
                      <a16:colId xmlns:a16="http://schemas.microsoft.com/office/drawing/2014/main" val="7012167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N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Media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Desv.Est.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Error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estándar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de la</a:t>
                      </a:r>
                      <a:br>
                        <a:rPr lang="es-MX" sz="1800">
                          <a:effectLst/>
                          <a:latin typeface="Times" pitchFamily="2" charset="0"/>
                        </a:rPr>
                      </a:br>
                      <a:r>
                        <a:rPr lang="es-MX" sz="1800">
                          <a:effectLst/>
                          <a:latin typeface="Times" pitchFamily="2" charset="0"/>
                        </a:rPr>
                        <a:t>media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>
                          <a:effectLst/>
                          <a:latin typeface="Times" pitchFamily="2" charset="0"/>
                        </a:rPr>
                        <a:t>IC de 95% para </a:t>
                      </a:r>
                      <a:r>
                        <a:rPr lang="el-GR" sz="1800">
                          <a:effectLst/>
                          <a:latin typeface="Times" pitchFamily="2" charset="0"/>
                        </a:rPr>
                        <a:t>μ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18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60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740.321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2.073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>
                          <a:effectLst/>
                          <a:latin typeface="Times" pitchFamily="2" charset="0"/>
                        </a:rPr>
                        <a:t>0.268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effectLst/>
                          <a:latin typeface="Times" pitchFamily="2" charset="0"/>
                        </a:rPr>
                        <a:t>(739.785, 740.856)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94370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E7F35F-7B80-C84B-9AE7-471A3CF5F7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23670"/>
              </p:ext>
            </p:extLst>
          </p:nvPr>
        </p:nvGraphicFramePr>
        <p:xfrm>
          <a:off x="467544" y="733852"/>
          <a:ext cx="7886700" cy="73152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494757352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3420238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2400">
                          <a:effectLst/>
                          <a:latin typeface="Times" pitchFamily="2" charset="0"/>
                        </a:rPr>
                        <a:t>Hipótesis nula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>
                          <a:effectLst/>
                          <a:latin typeface="Times" pitchFamily="2" charset="0"/>
                        </a:rPr>
                        <a:t>H₀: </a:t>
                      </a:r>
                      <a:r>
                        <a:rPr lang="el-GR" sz="2400">
                          <a:effectLst/>
                          <a:latin typeface="Times" pitchFamily="2" charset="0"/>
                        </a:rPr>
                        <a:t>μ = 740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15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2400">
                          <a:effectLst/>
                          <a:latin typeface="Times" pitchFamily="2" charset="0"/>
                        </a:rPr>
                        <a:t>Hipótesis alterna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>
                          <a:effectLst/>
                          <a:latin typeface="Times" pitchFamily="2" charset="0"/>
                        </a:rPr>
                        <a:t>H₁: </a:t>
                      </a:r>
                      <a:r>
                        <a:rPr lang="el-GR" sz="2400" dirty="0">
                          <a:effectLst/>
                          <a:latin typeface="Times" pitchFamily="2" charset="0"/>
                        </a:rPr>
                        <a:t>μ ≠ 740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40805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3B1D5ED-49C4-9E42-8D18-04C687C89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92814"/>
              </p:ext>
            </p:extLst>
          </p:nvPr>
        </p:nvGraphicFramePr>
        <p:xfrm>
          <a:off x="377737" y="3608255"/>
          <a:ext cx="7886700" cy="73152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362505666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197775455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es-MX" sz="2400">
                          <a:effectLst/>
                          <a:latin typeface="Times" pitchFamily="2" charset="0"/>
                        </a:rPr>
                        <a:t>Valor T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>
                          <a:effectLst/>
                          <a:latin typeface="Times" pitchFamily="2" charset="0"/>
                        </a:rPr>
                        <a:t>Valor p</a:t>
                      </a:r>
                    </a:p>
                  </a:txBody>
                  <a:tcPr marL="47625" marR="47625" marT="0" marB="0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308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MX" sz="2400">
                          <a:effectLst/>
                          <a:latin typeface="Times" pitchFamily="2" charset="0"/>
                        </a:rPr>
                        <a:t>1.20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2400" dirty="0">
                          <a:effectLst/>
                          <a:latin typeface="Times" pitchFamily="2" charset="0"/>
                        </a:rPr>
                        <a:t>0.235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73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D3FA6AD-0C3D-9844-8C82-90D2C113FFD9}"/>
                  </a:ext>
                </a:extLst>
              </p:cNvPr>
              <p:cNvSpPr/>
              <p:nvPr/>
            </p:nvSpPr>
            <p:spPr>
              <a:xfrm>
                <a:off x="377737" y="4594090"/>
                <a:ext cx="7992888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MX" sz="2400" b="1" dirty="0">
                    <a:solidFill>
                      <a:srgbClr val="0070C0"/>
                    </a:solidFill>
                  </a:rPr>
                  <a:t>Conclusión: En la prueba de que la media es 740, se obtuvo una t=1.20, con un valor de P=0.235, el cual es mayor que </a:t>
                </a:r>
                <a14:m>
                  <m:oMath xmlns:m="http://schemas.openxmlformats.org/officeDocument/2006/math">
                    <m:r>
                      <a:rPr lang="es-MX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s-MX" sz="2400" b="1" dirty="0">
                    <a:solidFill>
                      <a:srgbClr val="0070C0"/>
                    </a:solidFill>
                  </a:rPr>
                  <a:t>=0.05, por lo tanto no se rechaza la hipótesis nula, lo que significa que la media del volumen de las botellas es igual a 740, con una confianza estadística del 95%</a:t>
                </a:r>
              </a:p>
            </p:txBody>
          </p:sp>
        </mc:Choice>
        <mc:Fallback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D3FA6AD-0C3D-9844-8C82-90D2C113FF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37" y="4594090"/>
                <a:ext cx="7992888" cy="1938992"/>
              </a:xfrm>
              <a:prstGeom prst="rect">
                <a:avLst/>
              </a:prstGeom>
              <a:blipFill>
                <a:blip r:embed="rId2"/>
                <a:stretch>
                  <a:fillRect l="-1111" t="-1961" r="-1111" b="-65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277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FERENCIA ESTADISTICA&amp;quot;&quot;/&gt;&lt;property id=&quot;20307&quot; value=&quot;258&quot;/&gt;&lt;/object&gt;&lt;object type=&quot;3&quot; unique_id=&quot;10044&quot;&gt;&lt;property id=&quot;20148&quot; value=&quot;5&quot;/&gt;&lt;property id=&quot;20300&quot; value=&quot;Slide 2&quot;/&gt;&lt;property id=&quot;20307&quot; value=&quot;294&quot;/&gt;&lt;/object&gt;&lt;object type=&quot;3&quot; unique_id=&quot;10045&quot;&gt;&lt;property id=&quot;20148&quot; value=&quot;5&quot;/&gt;&lt;property id=&quot;20300&quot; value=&quot;Slide 3&quot;/&gt;&lt;property id=&quot;20307&quot; value=&quot;295&quot;/&gt;&lt;/object&gt;&lt;object type=&quot;3&quot; unique_id=&quot;10046&quot;&gt;&lt;property id=&quot;20148&quot; value=&quot;5&quot;/&gt;&lt;property id=&quot;20300&quot; value=&quot;Slide 4&quot;/&gt;&lt;property id=&quot;20307&quot; value=&quot;296&quot;/&gt;&lt;/object&gt;&lt;object type=&quot;3&quot; unique_id=&quot;10047&quot;&gt;&lt;property id=&quot;20148&quot; value=&quot;5&quot;/&gt;&lt;property id=&quot;20300&quot; value=&quot;Slide 5&quot;/&gt;&lt;property id=&quot;20307&quot; value=&quot;297&quot;/&gt;&lt;/object&gt;&lt;object type=&quot;3&quot; unique_id=&quot;10048&quot;&gt;&lt;property id=&quot;20148&quot; value=&quot;5&quot;/&gt;&lt;property id=&quot;20300&quot; value=&quot;Slide 6&quot;/&gt;&lt;property id=&quot;20307&quot; value=&quot;298&quot;/&gt;&lt;/object&gt;&lt;object type=&quot;3&quot; unique_id=&quot;10049&quot;&gt;&lt;property id=&quot;20148&quot; value=&quot;5&quot;/&gt;&lt;property id=&quot;20300&quot; value=&quot;Slide 7&quot;/&gt;&lt;property id=&quot;20307&quot; value=&quot;299&quot;/&gt;&lt;/object&gt;&lt;object type=&quot;3&quot; unique_id=&quot;10050&quot;&gt;&lt;property id=&quot;20148&quot; value=&quot;5&quot;/&gt;&lt;property id=&quot;20300&quot; value=&quot;Slide 8&quot;/&gt;&lt;property id=&quot;20307&quot; value=&quot;300&quot;/&gt;&lt;/object&gt;&lt;object type=&quot;3&quot; unique_id=&quot;10055&quot;&gt;&lt;property id=&quot;20148&quot; value=&quot;5&quot;/&gt;&lt;property id=&quot;20300&quot; value=&quot;Slide 9&quot;/&gt;&lt;property id=&quot;20307&quot; value=&quot;305&quot;/&gt;&lt;/object&gt;&lt;object type=&quot;3&quot; unique_id=&quot;10056&quot;&gt;&lt;property id=&quot;20148&quot; value=&quot;5&quot;/&gt;&lt;property id=&quot;20300&quot; value=&quot;Slide 10&quot;/&gt;&lt;property id=&quot;20307&quot; value=&quot;306&quot;/&gt;&lt;/object&gt;&lt;object type=&quot;3&quot; unique_id=&quot;10059&quot;&gt;&lt;property id=&quot;20148&quot; value=&quot;5&quot;/&gt;&lt;property id=&quot;20300&quot; value=&quot;Slide 11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</TotalTime>
  <Words>965</Words>
  <Application>Microsoft Macintosh PowerPoint</Application>
  <PresentationFormat>Presentación en pantalla (4:3)</PresentationFormat>
  <Paragraphs>222</Paragraphs>
  <Slides>15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</vt:lpstr>
      <vt:lpstr>Times New Roman</vt:lpstr>
      <vt:lpstr>Wingdings</vt:lpstr>
      <vt:lpstr>Tema de Office</vt:lpstr>
      <vt:lpstr>PRUEBA DE HIPOTESIS ESTADISTICA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ESTADÍSTICA EN LA TOMA DE DECISIONES</dc:title>
  <dc:creator>LAURA</dc:creator>
  <cp:lastModifiedBy>PORFIRIO GTZ GLEZ</cp:lastModifiedBy>
  <cp:revision>206</cp:revision>
  <dcterms:created xsi:type="dcterms:W3CDTF">2012-03-13T02:06:35Z</dcterms:created>
  <dcterms:modified xsi:type="dcterms:W3CDTF">2019-12-01T14:27:48Z</dcterms:modified>
</cp:coreProperties>
</file>