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4" r:id="rId2"/>
    <p:sldId id="267" r:id="rId3"/>
    <p:sldId id="256" r:id="rId4"/>
    <p:sldId id="257" r:id="rId5"/>
    <p:sldId id="270" r:id="rId6"/>
    <p:sldId id="271" r:id="rId7"/>
    <p:sldId id="272" r:id="rId8"/>
    <p:sldId id="273" r:id="rId9"/>
    <p:sldId id="259" r:id="rId10"/>
    <p:sldId id="260" r:id="rId11"/>
    <p:sldId id="275" r:id="rId12"/>
    <p:sldId id="269" r:id="rId13"/>
  </p:sldIdLst>
  <p:sldSz cx="9144000" cy="6858000" type="screen4x3"/>
  <p:notesSz cx="6858000" cy="9144000"/>
  <p:custDataLst>
    <p:tags r:id="rId14"/>
  </p:custDataLst>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55"/>
  </p:normalViewPr>
  <p:slideViewPr>
    <p:cSldViewPr>
      <p:cViewPr varScale="1">
        <p:scale>
          <a:sx n="94" d="100"/>
          <a:sy n="94" d="100"/>
        </p:scale>
        <p:origin x="162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pPr>
              <a:defRPr/>
            </a:pPr>
            <a:fld id="{87EE9810-58AF-4555-AA75-FE2F9755DE0F}" type="datetimeFigureOut">
              <a:rPr lang="es-ES" smtClean="0"/>
              <a:pPr>
                <a:defRPr/>
              </a:pPr>
              <a:t>1/12/19</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3DF5775-6E90-4BC5-B0EE-DD1C4B4B157F}" type="slidenum">
              <a:rPr lang="es-ES" smtClean="0"/>
              <a:pPr>
                <a:defRPr/>
              </a:pPr>
              <a:t>‹Nº›</a:t>
            </a:fld>
            <a:endParaRPr lang="es-ES"/>
          </a:p>
        </p:txBody>
      </p:sp>
    </p:spTree>
    <p:extLst>
      <p:ext uri="{BB962C8B-B14F-4D97-AF65-F5344CB8AC3E}">
        <p14:creationId xmlns:p14="http://schemas.microsoft.com/office/powerpoint/2010/main" val="3375439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pPr>
              <a:defRPr/>
            </a:pPr>
            <a:fld id="{447379F5-ACA3-489C-B162-8EE34EC56AE5}" type="datetimeFigureOut">
              <a:rPr lang="es-ES" smtClean="0"/>
              <a:pPr>
                <a:defRPr/>
              </a:pPr>
              <a:t>1/12/19</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81869396-5BAF-4449-BC1A-2B438A6AD495}" type="slidenum">
              <a:rPr lang="es-ES" smtClean="0"/>
              <a:pPr>
                <a:defRPr/>
              </a:pPr>
              <a:t>‹Nº›</a:t>
            </a:fld>
            <a:endParaRPr lang="es-ES"/>
          </a:p>
        </p:txBody>
      </p:sp>
    </p:spTree>
    <p:extLst>
      <p:ext uri="{BB962C8B-B14F-4D97-AF65-F5344CB8AC3E}">
        <p14:creationId xmlns:p14="http://schemas.microsoft.com/office/powerpoint/2010/main" val="2917483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pPr>
              <a:defRPr/>
            </a:pPr>
            <a:fld id="{9DA22A40-CEB1-4BED-85E4-D308A20D5334}" type="datetimeFigureOut">
              <a:rPr lang="es-ES" smtClean="0"/>
              <a:pPr>
                <a:defRPr/>
              </a:pPr>
              <a:t>1/12/19</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BA89682C-FA94-4F2A-8505-1BE7B5F05F07}" type="slidenum">
              <a:rPr lang="es-ES" smtClean="0"/>
              <a:pPr>
                <a:defRPr/>
              </a:pPr>
              <a:t>‹Nº›</a:t>
            </a:fld>
            <a:endParaRPr lang="es-ES"/>
          </a:p>
        </p:txBody>
      </p:sp>
    </p:spTree>
    <p:extLst>
      <p:ext uri="{BB962C8B-B14F-4D97-AF65-F5344CB8AC3E}">
        <p14:creationId xmlns:p14="http://schemas.microsoft.com/office/powerpoint/2010/main" val="76665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pPr>
              <a:defRPr/>
            </a:pPr>
            <a:fld id="{A02DFADB-65E8-4F7A-B9F1-EE3A8AF661AC}" type="datetimeFigureOut">
              <a:rPr lang="es-ES" smtClean="0"/>
              <a:pPr>
                <a:defRPr/>
              </a:pPr>
              <a:t>1/12/19</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155E19F0-6B38-4CD2-9E5E-A10EA42EA355}" type="slidenum">
              <a:rPr lang="es-ES" smtClean="0"/>
              <a:pPr>
                <a:defRPr/>
              </a:pPr>
              <a:t>‹Nº›</a:t>
            </a:fld>
            <a:endParaRPr lang="es-ES"/>
          </a:p>
        </p:txBody>
      </p:sp>
    </p:spTree>
    <p:extLst>
      <p:ext uri="{BB962C8B-B14F-4D97-AF65-F5344CB8AC3E}">
        <p14:creationId xmlns:p14="http://schemas.microsoft.com/office/powerpoint/2010/main" val="3266716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pPr>
              <a:defRPr/>
            </a:pPr>
            <a:fld id="{05468A55-A778-4ED6-BFBF-4BD728842010}" type="datetimeFigureOut">
              <a:rPr lang="es-ES" smtClean="0"/>
              <a:pPr>
                <a:defRPr/>
              </a:pPr>
              <a:t>1/12/19</a:t>
            </a:fld>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C1632E34-B560-44BE-9DDB-69584A673939}" type="slidenum">
              <a:rPr lang="es-ES" smtClean="0"/>
              <a:pPr>
                <a:defRPr/>
              </a:pPr>
              <a:t>‹Nº›</a:t>
            </a:fld>
            <a:endParaRPr lang="es-ES"/>
          </a:p>
        </p:txBody>
      </p:sp>
    </p:spTree>
    <p:extLst>
      <p:ext uri="{BB962C8B-B14F-4D97-AF65-F5344CB8AC3E}">
        <p14:creationId xmlns:p14="http://schemas.microsoft.com/office/powerpoint/2010/main" val="253050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pPr>
              <a:defRPr/>
            </a:pPr>
            <a:fld id="{484E83C2-B92A-448F-8211-23A68A23AAC7}" type="datetimeFigureOut">
              <a:rPr lang="es-ES" smtClean="0"/>
              <a:pPr>
                <a:defRPr/>
              </a:pPr>
              <a:t>1/12/19</a:t>
            </a:fld>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C1879027-6BFF-4A58-A99D-C855BAF4BF26}" type="slidenum">
              <a:rPr lang="es-ES" smtClean="0"/>
              <a:pPr>
                <a:defRPr/>
              </a:pPr>
              <a:t>‹Nº›</a:t>
            </a:fld>
            <a:endParaRPr lang="es-ES"/>
          </a:p>
        </p:txBody>
      </p:sp>
    </p:spTree>
    <p:extLst>
      <p:ext uri="{BB962C8B-B14F-4D97-AF65-F5344CB8AC3E}">
        <p14:creationId xmlns:p14="http://schemas.microsoft.com/office/powerpoint/2010/main" val="4141646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pPr>
              <a:defRPr/>
            </a:pPr>
            <a:fld id="{3D0CE372-0B3A-465A-9AD1-5EB42A308064}" type="datetimeFigureOut">
              <a:rPr lang="es-ES" smtClean="0"/>
              <a:pPr>
                <a:defRPr/>
              </a:pPr>
              <a:t>1/12/19</a:t>
            </a:fld>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816431A3-AD9C-40CF-899A-14B57D91C4B8}" type="slidenum">
              <a:rPr lang="es-ES" smtClean="0"/>
              <a:pPr>
                <a:defRPr/>
              </a:pPr>
              <a:t>‹Nº›</a:t>
            </a:fld>
            <a:endParaRPr lang="es-ES"/>
          </a:p>
        </p:txBody>
      </p:sp>
    </p:spTree>
    <p:extLst>
      <p:ext uri="{BB962C8B-B14F-4D97-AF65-F5344CB8AC3E}">
        <p14:creationId xmlns:p14="http://schemas.microsoft.com/office/powerpoint/2010/main" val="3325049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pPr>
              <a:defRPr/>
            </a:pPr>
            <a:fld id="{D8673436-B59D-46E7-B422-B949AF9162DE}" type="datetimeFigureOut">
              <a:rPr lang="es-ES" smtClean="0"/>
              <a:pPr>
                <a:defRPr/>
              </a:pPr>
              <a:t>1/12/19</a:t>
            </a:fld>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7C701394-3715-49B1-8469-31DC665A1FEB}" type="slidenum">
              <a:rPr lang="es-ES" smtClean="0"/>
              <a:pPr>
                <a:defRPr/>
              </a:pPr>
              <a:t>‹Nº›</a:t>
            </a:fld>
            <a:endParaRPr lang="es-ES"/>
          </a:p>
        </p:txBody>
      </p:sp>
    </p:spTree>
    <p:extLst>
      <p:ext uri="{BB962C8B-B14F-4D97-AF65-F5344CB8AC3E}">
        <p14:creationId xmlns:p14="http://schemas.microsoft.com/office/powerpoint/2010/main" val="375502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fld id="{6951307D-DCA5-4D8D-9A43-C6478E884845}" type="datetimeFigureOut">
              <a:rPr lang="es-ES" smtClean="0"/>
              <a:pPr>
                <a:defRPr/>
              </a:pPr>
              <a:t>1/12/19</a:t>
            </a:fld>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C314E36B-F952-4F77-909E-758161F3DB75}" type="slidenum">
              <a:rPr lang="es-ES" smtClean="0"/>
              <a:pPr>
                <a:defRPr/>
              </a:pPr>
              <a:t>‹Nº›</a:t>
            </a:fld>
            <a:endParaRPr lang="es-ES"/>
          </a:p>
        </p:txBody>
      </p:sp>
    </p:spTree>
    <p:extLst>
      <p:ext uri="{BB962C8B-B14F-4D97-AF65-F5344CB8AC3E}">
        <p14:creationId xmlns:p14="http://schemas.microsoft.com/office/powerpoint/2010/main" val="675826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a:defRPr/>
            </a:pPr>
            <a:fld id="{547F2FEF-19EE-42AF-8C07-C0AAC6215A1D}" type="datetimeFigureOut">
              <a:rPr lang="es-ES" smtClean="0"/>
              <a:pPr>
                <a:defRPr/>
              </a:pPr>
              <a:t>1/12/19</a:t>
            </a:fld>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9F470361-FEC0-4A55-B4E6-806A4BED9F4D}" type="slidenum">
              <a:rPr lang="es-ES" smtClean="0"/>
              <a:pPr>
                <a:defRPr/>
              </a:pPr>
              <a:t>‹Nº›</a:t>
            </a:fld>
            <a:endParaRPr lang="es-ES"/>
          </a:p>
        </p:txBody>
      </p:sp>
    </p:spTree>
    <p:extLst>
      <p:ext uri="{BB962C8B-B14F-4D97-AF65-F5344CB8AC3E}">
        <p14:creationId xmlns:p14="http://schemas.microsoft.com/office/powerpoint/2010/main" val="792122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pPr>
              <a:defRPr/>
            </a:pPr>
            <a:fld id="{F789FF56-7F0D-4681-B45D-7CC5E4DF08F3}" type="datetimeFigureOut">
              <a:rPr lang="es-ES" smtClean="0"/>
              <a:pPr>
                <a:defRPr/>
              </a:pPr>
              <a:t>1/12/19</a:t>
            </a:fld>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36408B1D-8102-45F9-B9BB-73A027A3F578}" type="slidenum">
              <a:rPr lang="es-ES" smtClean="0"/>
              <a:pPr>
                <a:defRPr/>
              </a:pPr>
              <a:t>‹Nº›</a:t>
            </a:fld>
            <a:endParaRPr lang="es-ES"/>
          </a:p>
        </p:txBody>
      </p:sp>
    </p:spTree>
    <p:extLst>
      <p:ext uri="{BB962C8B-B14F-4D97-AF65-F5344CB8AC3E}">
        <p14:creationId xmlns:p14="http://schemas.microsoft.com/office/powerpoint/2010/main" val="1321769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8673436-B59D-46E7-B422-B949AF9162DE}" type="datetimeFigureOut">
              <a:rPr lang="es-ES" smtClean="0"/>
              <a:pPr>
                <a:defRPr/>
              </a:pPr>
              <a:t>1/12/19</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7C701394-3715-49B1-8469-31DC665A1FEB}" type="slidenum">
              <a:rPr lang="es-ES" smtClean="0"/>
              <a:pPr>
                <a:defRPr/>
              </a:pPr>
              <a:t>‹Nº›</a:t>
            </a:fld>
            <a:endParaRPr lang="es-ES"/>
          </a:p>
        </p:txBody>
      </p:sp>
    </p:spTree>
    <p:extLst>
      <p:ext uri="{BB962C8B-B14F-4D97-AF65-F5344CB8AC3E}">
        <p14:creationId xmlns:p14="http://schemas.microsoft.com/office/powerpoint/2010/main" val="28225726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Line 3"/>
          <p:cNvSpPr>
            <a:spLocks noChangeShapeType="1"/>
          </p:cNvSpPr>
          <p:nvPr/>
        </p:nvSpPr>
        <p:spPr bwMode="auto">
          <a:xfrm>
            <a:off x="381000" y="6453188"/>
            <a:ext cx="8458200"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MX"/>
          </a:p>
        </p:txBody>
      </p:sp>
      <p:sp>
        <p:nvSpPr>
          <p:cNvPr id="3077" name="Text Box 5"/>
          <p:cNvSpPr txBox="1">
            <a:spLocks noChangeArrowheads="1"/>
          </p:cNvSpPr>
          <p:nvPr/>
        </p:nvSpPr>
        <p:spPr bwMode="auto">
          <a:xfrm>
            <a:off x="755576" y="1868786"/>
            <a:ext cx="7273925" cy="646331"/>
          </a:xfrm>
          <a:prstGeom prst="rect">
            <a:avLst/>
          </a:prstGeom>
          <a:noFill/>
          <a:ln>
            <a:noFill/>
          </a:ln>
          <a:effectLst/>
          <a:extLst>
            <a:ext uri="{909E8E84-426E-40DD-AFC4-6F175D3DCCD1}">
              <a14:hiddenFill xmlns:a14="http://schemas.microsoft.com/office/drawing/2010/main">
                <a:gradFill rotWithShape="0">
                  <a:gsLst>
                    <a:gs pos="0">
                      <a:srgbClr val="CCCCFF"/>
                    </a:gs>
                    <a:gs pos="17999">
                      <a:srgbClr val="99CCFF"/>
                    </a:gs>
                    <a:gs pos="39000">
                      <a:srgbClr val="CC99FF"/>
                    </a:gs>
                    <a:gs pos="64000">
                      <a:srgbClr val="9966FF"/>
                    </a:gs>
                    <a:gs pos="82001">
                      <a:srgbClr val="99CCFF"/>
                    </a:gs>
                    <a:gs pos="100000">
                      <a:srgbClr val="CCCCFF"/>
                    </a:gs>
                  </a:gsLst>
                  <a:lin ang="5400000" scaled="1"/>
                </a:gra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spcBef>
                <a:spcPct val="50000"/>
              </a:spcBef>
            </a:pPr>
            <a:r>
              <a:rPr lang="es-ES_tradnl" altLang="es-MX" sz="3600" b="1" dirty="0">
                <a:latin typeface="Arial" panose="020B0604020202020204" pitchFamily="34" charset="0"/>
              </a:rPr>
              <a:t>“REGRESION LINEAL SIMPLE”</a:t>
            </a:r>
          </a:p>
        </p:txBody>
      </p:sp>
      <p:sp>
        <p:nvSpPr>
          <p:cNvPr id="3078" name="Text Box 6"/>
          <p:cNvSpPr txBox="1">
            <a:spLocks noChangeArrowheads="1"/>
          </p:cNvSpPr>
          <p:nvPr/>
        </p:nvSpPr>
        <p:spPr bwMode="auto">
          <a:xfrm>
            <a:off x="323566" y="5274018"/>
            <a:ext cx="50768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spcBef>
                <a:spcPct val="50000"/>
              </a:spcBef>
            </a:pPr>
            <a:r>
              <a:rPr lang="es-ES_tradnl" altLang="es-MX" sz="1600" b="1" dirty="0">
                <a:latin typeface="Arial" panose="020B0604020202020204" pitchFamily="34" charset="0"/>
              </a:rPr>
              <a:t>Instructor: Dr. Porfirio Gutiérrez González</a:t>
            </a:r>
          </a:p>
        </p:txBody>
      </p:sp>
      <p:sp>
        <p:nvSpPr>
          <p:cNvPr id="1331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s-MX" altLang="es-MX"/>
          </a:p>
        </p:txBody>
      </p:sp>
      <p:pic>
        <p:nvPicPr>
          <p:cNvPr id="13320"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59832" y="3399525"/>
            <a:ext cx="2432050"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568484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6" fill="hold" nodeType="after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1+#ppt_w/2"/>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2" presetClass="entr" presetSubtype="9" fill="hold" grpId="0" nodeType="afterEffect">
                                  <p:stCondLst>
                                    <p:cond delay="0"/>
                                  </p:stCondLst>
                                  <p:childTnLst>
                                    <p:set>
                                      <p:cBhvr>
                                        <p:cTn id="11" dur="1" fill="hold">
                                          <p:stCondLst>
                                            <p:cond delay="0"/>
                                          </p:stCondLst>
                                        </p:cTn>
                                        <p:tgtEl>
                                          <p:spTgt spid="3077"/>
                                        </p:tgtEl>
                                        <p:attrNameLst>
                                          <p:attrName>style.visibility</p:attrName>
                                        </p:attrNameLst>
                                      </p:cBhvr>
                                      <p:to>
                                        <p:strVal val="visible"/>
                                      </p:to>
                                    </p:set>
                                    <p:anim calcmode="lin" valueType="num">
                                      <p:cBhvr additive="base">
                                        <p:cTn id="12" dur="500" fill="hold"/>
                                        <p:tgtEl>
                                          <p:spTgt spid="3077"/>
                                        </p:tgtEl>
                                        <p:attrNameLst>
                                          <p:attrName>ppt_x</p:attrName>
                                        </p:attrNameLst>
                                      </p:cBhvr>
                                      <p:tavLst>
                                        <p:tav tm="0">
                                          <p:val>
                                            <p:strVal val="0-#ppt_w/2"/>
                                          </p:val>
                                        </p:tav>
                                        <p:tav tm="100000">
                                          <p:val>
                                            <p:strVal val="#ppt_x"/>
                                          </p:val>
                                        </p:tav>
                                      </p:tavLst>
                                    </p:anim>
                                    <p:anim calcmode="lin" valueType="num">
                                      <p:cBhvr additive="base">
                                        <p:cTn id="13" dur="500" fill="hold"/>
                                        <p:tgtEl>
                                          <p:spTgt spid="3077"/>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000"/>
                            </p:stCondLst>
                            <p:childTnLst>
                              <p:par>
                                <p:cTn id="15" presetID="17" presetClass="entr" presetSubtype="4" fill="hold" grpId="0" nodeType="afterEffect">
                                  <p:stCondLst>
                                    <p:cond delay="0"/>
                                  </p:stCondLst>
                                  <p:childTnLst>
                                    <p:set>
                                      <p:cBhvr>
                                        <p:cTn id="16" dur="1" fill="hold">
                                          <p:stCondLst>
                                            <p:cond delay="0"/>
                                          </p:stCondLst>
                                        </p:cTn>
                                        <p:tgtEl>
                                          <p:spTgt spid="3078"/>
                                        </p:tgtEl>
                                        <p:attrNameLst>
                                          <p:attrName>style.visibility</p:attrName>
                                        </p:attrNameLst>
                                      </p:cBhvr>
                                      <p:to>
                                        <p:strVal val="visible"/>
                                      </p:to>
                                    </p:set>
                                    <p:anim calcmode="lin" valueType="num">
                                      <p:cBhvr>
                                        <p:cTn id="17" dur="500" fill="hold"/>
                                        <p:tgtEl>
                                          <p:spTgt spid="3078"/>
                                        </p:tgtEl>
                                        <p:attrNameLst>
                                          <p:attrName>ppt_x</p:attrName>
                                        </p:attrNameLst>
                                      </p:cBhvr>
                                      <p:tavLst>
                                        <p:tav tm="0">
                                          <p:val>
                                            <p:strVal val="#ppt_x"/>
                                          </p:val>
                                        </p:tav>
                                        <p:tav tm="100000">
                                          <p:val>
                                            <p:strVal val="#ppt_x"/>
                                          </p:val>
                                        </p:tav>
                                      </p:tavLst>
                                    </p:anim>
                                    <p:anim calcmode="lin" valueType="num">
                                      <p:cBhvr>
                                        <p:cTn id="18" dur="500" fill="hold"/>
                                        <p:tgtEl>
                                          <p:spTgt spid="3078"/>
                                        </p:tgtEl>
                                        <p:attrNameLst>
                                          <p:attrName>ppt_y</p:attrName>
                                        </p:attrNameLst>
                                      </p:cBhvr>
                                      <p:tavLst>
                                        <p:tav tm="0">
                                          <p:val>
                                            <p:strVal val="#ppt_y+#ppt_h/2"/>
                                          </p:val>
                                        </p:tav>
                                        <p:tav tm="100000">
                                          <p:val>
                                            <p:strVal val="#ppt_y"/>
                                          </p:val>
                                        </p:tav>
                                      </p:tavLst>
                                    </p:anim>
                                    <p:anim calcmode="lin" valueType="num">
                                      <p:cBhvr>
                                        <p:cTn id="19" dur="500" fill="hold"/>
                                        <p:tgtEl>
                                          <p:spTgt spid="3078"/>
                                        </p:tgtEl>
                                        <p:attrNameLst>
                                          <p:attrName>ppt_w</p:attrName>
                                        </p:attrNameLst>
                                      </p:cBhvr>
                                      <p:tavLst>
                                        <p:tav tm="0">
                                          <p:val>
                                            <p:strVal val="#ppt_w"/>
                                          </p:val>
                                        </p:tav>
                                        <p:tav tm="100000">
                                          <p:val>
                                            <p:strVal val="#ppt_w"/>
                                          </p:val>
                                        </p:tav>
                                      </p:tavLst>
                                    </p:anim>
                                    <p:anim calcmode="lin" valueType="num">
                                      <p:cBhvr>
                                        <p:cTn id="20" dur="500" fill="hold"/>
                                        <p:tgtEl>
                                          <p:spTgt spid="307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autoUpdateAnimBg="0"/>
      <p:bldP spid="3078"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899592" y="1340768"/>
            <a:ext cx="6851572" cy="4552523"/>
          </a:xfrm>
          <a:prstGeom prst="rect">
            <a:avLst/>
          </a:prstGeom>
        </p:spPr>
      </p:pic>
      <p:sp>
        <p:nvSpPr>
          <p:cNvPr id="4" name="CuadroTexto 3"/>
          <p:cNvSpPr txBox="1"/>
          <p:nvPr/>
        </p:nvSpPr>
        <p:spPr>
          <a:xfrm>
            <a:off x="899592" y="476672"/>
            <a:ext cx="6851572" cy="369332"/>
          </a:xfrm>
          <a:prstGeom prst="rect">
            <a:avLst/>
          </a:prstGeom>
          <a:noFill/>
        </p:spPr>
        <p:txBody>
          <a:bodyPr wrap="square" rtlCol="0">
            <a:spAutoFit/>
          </a:bodyPr>
          <a:lstStyle/>
          <a:p>
            <a:pPr algn="ctr"/>
            <a:r>
              <a:rPr lang="es-MX" b="1" dirty="0">
                <a:solidFill>
                  <a:srgbClr val="002060"/>
                </a:solidFill>
              </a:rPr>
              <a:t>GRAFICO DE LA LINEA AJUSTADA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id="{A5694AE7-7F34-EF45-9D8F-C624BFC754DB}"/>
              </a:ext>
            </a:extLst>
          </p:cNvPr>
          <p:cNvGraphicFramePr>
            <a:graphicFrameLocks noGrp="1"/>
          </p:cNvGraphicFramePr>
          <p:nvPr>
            <p:extLst>
              <p:ext uri="{D42A27DB-BD31-4B8C-83A1-F6EECF244321}">
                <p14:modId xmlns:p14="http://schemas.microsoft.com/office/powerpoint/2010/main" val="3283353002"/>
              </p:ext>
            </p:extLst>
          </p:nvPr>
        </p:nvGraphicFramePr>
        <p:xfrm>
          <a:off x="628650" y="2334992"/>
          <a:ext cx="7886700" cy="1371600"/>
        </p:xfrm>
        <a:graphic>
          <a:graphicData uri="http://schemas.openxmlformats.org/drawingml/2006/table">
            <a:tbl>
              <a:tblPr/>
              <a:tblGrid>
                <a:gridCol w="1314450">
                  <a:extLst>
                    <a:ext uri="{9D8B030D-6E8A-4147-A177-3AD203B41FA5}">
                      <a16:colId xmlns:a16="http://schemas.microsoft.com/office/drawing/2014/main" val="1852452621"/>
                    </a:ext>
                  </a:extLst>
                </a:gridCol>
                <a:gridCol w="1314450">
                  <a:extLst>
                    <a:ext uri="{9D8B030D-6E8A-4147-A177-3AD203B41FA5}">
                      <a16:colId xmlns:a16="http://schemas.microsoft.com/office/drawing/2014/main" val="2709185086"/>
                    </a:ext>
                  </a:extLst>
                </a:gridCol>
                <a:gridCol w="1314450">
                  <a:extLst>
                    <a:ext uri="{9D8B030D-6E8A-4147-A177-3AD203B41FA5}">
                      <a16:colId xmlns:a16="http://schemas.microsoft.com/office/drawing/2014/main" val="3103184606"/>
                    </a:ext>
                  </a:extLst>
                </a:gridCol>
                <a:gridCol w="1314450">
                  <a:extLst>
                    <a:ext uri="{9D8B030D-6E8A-4147-A177-3AD203B41FA5}">
                      <a16:colId xmlns:a16="http://schemas.microsoft.com/office/drawing/2014/main" val="419575155"/>
                    </a:ext>
                  </a:extLst>
                </a:gridCol>
                <a:gridCol w="1314450">
                  <a:extLst>
                    <a:ext uri="{9D8B030D-6E8A-4147-A177-3AD203B41FA5}">
                      <a16:colId xmlns:a16="http://schemas.microsoft.com/office/drawing/2014/main" val="3908435478"/>
                    </a:ext>
                  </a:extLst>
                </a:gridCol>
                <a:gridCol w="1314450">
                  <a:extLst>
                    <a:ext uri="{9D8B030D-6E8A-4147-A177-3AD203B41FA5}">
                      <a16:colId xmlns:a16="http://schemas.microsoft.com/office/drawing/2014/main" val="2595923915"/>
                    </a:ext>
                  </a:extLst>
                </a:gridCol>
              </a:tblGrid>
              <a:tr h="0">
                <a:tc>
                  <a:txBody>
                    <a:bodyPr/>
                    <a:lstStyle/>
                    <a:p>
                      <a:r>
                        <a:rPr lang="es-MX" sz="1800" b="1">
                          <a:solidFill>
                            <a:srgbClr val="3333CC"/>
                          </a:solidFill>
                          <a:effectLst/>
                          <a:latin typeface="Times" pitchFamily="2" charset="0"/>
                        </a:rPr>
                        <a:t>Fuente</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GL</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SC Ajust.</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MC Ajust.</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Valor F</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Valor p</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extLst>
                  <a:ext uri="{0D108BD9-81ED-4DB2-BD59-A6C34878D82A}">
                    <a16:rowId xmlns:a16="http://schemas.microsoft.com/office/drawing/2014/main" val="3904089677"/>
                  </a:ext>
                </a:extLst>
              </a:tr>
              <a:tr h="0">
                <a:tc>
                  <a:txBody>
                    <a:bodyPr/>
                    <a:lstStyle/>
                    <a:p>
                      <a:r>
                        <a:rPr lang="es-MX" sz="1800" b="1">
                          <a:solidFill>
                            <a:srgbClr val="3333CC"/>
                          </a:solidFill>
                          <a:effectLst/>
                          <a:latin typeface="Times" pitchFamily="2" charset="0"/>
                        </a:rPr>
                        <a:t>Regresión</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1</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119.275</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119.275</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141.13</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0.000</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extLst>
                  <a:ext uri="{0D108BD9-81ED-4DB2-BD59-A6C34878D82A}">
                    <a16:rowId xmlns:a16="http://schemas.microsoft.com/office/drawing/2014/main" val="2252935869"/>
                  </a:ext>
                </a:extLst>
              </a:tr>
              <a:tr h="0">
                <a:tc>
                  <a:txBody>
                    <a:bodyPr/>
                    <a:lstStyle/>
                    <a:p>
                      <a:r>
                        <a:rPr lang="es-MX" sz="1800" b="1">
                          <a:solidFill>
                            <a:srgbClr val="3333CC"/>
                          </a:solidFill>
                          <a:effectLst/>
                          <a:latin typeface="Times" pitchFamily="2" charset="0"/>
                        </a:rPr>
                        <a:t>  Velocidad</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a:solidFill>
                            <a:srgbClr val="3333CC"/>
                          </a:solidFill>
                          <a:effectLst/>
                          <a:latin typeface="Times" pitchFamily="2" charset="0"/>
                        </a:rPr>
                        <a:t>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a:solidFill>
                            <a:srgbClr val="3333CC"/>
                          </a:solidFill>
                          <a:effectLst/>
                          <a:latin typeface="Times" pitchFamily="2" charset="0"/>
                        </a:rPr>
                        <a:t>119.275</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a:solidFill>
                            <a:srgbClr val="3333CC"/>
                          </a:solidFill>
                          <a:effectLst/>
                          <a:latin typeface="Times" pitchFamily="2" charset="0"/>
                        </a:rPr>
                        <a:t>119.275</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a:solidFill>
                            <a:srgbClr val="3333CC"/>
                          </a:solidFill>
                          <a:effectLst/>
                          <a:latin typeface="Times" pitchFamily="2" charset="0"/>
                        </a:rPr>
                        <a:t>141.13</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a:solidFill>
                            <a:srgbClr val="3333CC"/>
                          </a:solidFill>
                          <a:effectLst/>
                          <a:latin typeface="Times" pitchFamily="2" charset="0"/>
                        </a:rPr>
                        <a:t>0.000</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32258189"/>
                  </a:ext>
                </a:extLst>
              </a:tr>
              <a:tr h="0">
                <a:tc>
                  <a:txBody>
                    <a:bodyPr/>
                    <a:lstStyle/>
                    <a:p>
                      <a:r>
                        <a:rPr lang="es-MX" sz="1800" b="1">
                          <a:solidFill>
                            <a:srgbClr val="3333CC"/>
                          </a:solidFill>
                          <a:effectLst/>
                          <a:latin typeface="Times" pitchFamily="2" charset="0"/>
                        </a:rPr>
                        <a:t>Error</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a:solidFill>
                            <a:srgbClr val="3333CC"/>
                          </a:solidFill>
                          <a:effectLst/>
                          <a:latin typeface="Times" pitchFamily="2" charset="0"/>
                        </a:rPr>
                        <a:t>10</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a:solidFill>
                            <a:srgbClr val="3333CC"/>
                          </a:solidFill>
                          <a:effectLst/>
                          <a:latin typeface="Times" pitchFamily="2" charset="0"/>
                        </a:rPr>
                        <a:t>8.451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a:solidFill>
                            <a:srgbClr val="3333CC"/>
                          </a:solidFill>
                          <a:effectLst/>
                          <a:latin typeface="Times" pitchFamily="2" charset="0"/>
                        </a:rPr>
                        <a:t>0.845</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s-MX" sz="1800" b="1">
                          <a:solidFill>
                            <a:srgbClr val="3333CC"/>
                          </a:solidFill>
                          <a:effectLst/>
                          <a:latin typeface="Times" pitchFamily="2" charset="0"/>
                        </a:rPr>
                        <a:t>  </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s-MX" sz="1800" b="1">
                          <a:solidFill>
                            <a:srgbClr val="3333CC"/>
                          </a:solidFill>
                          <a:effectLst/>
                          <a:latin typeface="Times" pitchFamily="2" charset="0"/>
                        </a:rPr>
                        <a:t>  </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3934422789"/>
                  </a:ext>
                </a:extLst>
              </a:tr>
              <a:tr h="0">
                <a:tc>
                  <a:txBody>
                    <a:bodyPr/>
                    <a:lstStyle/>
                    <a:p>
                      <a:r>
                        <a:rPr lang="es-MX" sz="1800" b="1">
                          <a:solidFill>
                            <a:srgbClr val="3333CC"/>
                          </a:solidFill>
                          <a:effectLst/>
                          <a:latin typeface="Times" pitchFamily="2" charset="0"/>
                        </a:rPr>
                        <a:t>Total</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a:solidFill>
                            <a:srgbClr val="3333CC"/>
                          </a:solidFill>
                          <a:effectLst/>
                          <a:latin typeface="Times" pitchFamily="2" charset="0"/>
                        </a:rPr>
                        <a:t>11</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a:solidFill>
                            <a:srgbClr val="3333CC"/>
                          </a:solidFill>
                          <a:effectLst/>
                          <a:latin typeface="Times" pitchFamily="2" charset="0"/>
                        </a:rPr>
                        <a:t>127.727</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s-MX" sz="1800" b="1">
                          <a:solidFill>
                            <a:srgbClr val="3333CC"/>
                          </a:solidFill>
                          <a:effectLst/>
                          <a:latin typeface="Times" pitchFamily="2" charset="0"/>
                        </a:rPr>
                        <a:t>  </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s-MX" sz="1800" b="1">
                          <a:solidFill>
                            <a:srgbClr val="3333CC"/>
                          </a:solidFill>
                          <a:effectLst/>
                          <a:latin typeface="Times" pitchFamily="2" charset="0"/>
                        </a:rPr>
                        <a:t>  </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r>
                        <a:rPr lang="es-MX" sz="1800" b="1" dirty="0">
                          <a:solidFill>
                            <a:srgbClr val="3333CC"/>
                          </a:solidFill>
                          <a:effectLst/>
                          <a:latin typeface="Times" pitchFamily="2" charset="0"/>
                        </a:rPr>
                        <a:t>  </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1988791129"/>
                  </a:ext>
                </a:extLst>
              </a:tr>
            </a:tbl>
          </a:graphicData>
        </a:graphic>
      </p:graphicFrame>
      <p:graphicFrame>
        <p:nvGraphicFramePr>
          <p:cNvPr id="3" name="Tabla 2">
            <a:extLst>
              <a:ext uri="{FF2B5EF4-FFF2-40B4-BE49-F238E27FC236}">
                <a16:creationId xmlns:a16="http://schemas.microsoft.com/office/drawing/2014/main" id="{90B8E598-1172-EE4C-BEDE-0A28A6915509}"/>
              </a:ext>
            </a:extLst>
          </p:cNvPr>
          <p:cNvGraphicFramePr>
            <a:graphicFrameLocks noGrp="1"/>
          </p:cNvGraphicFramePr>
          <p:nvPr>
            <p:extLst>
              <p:ext uri="{D42A27DB-BD31-4B8C-83A1-F6EECF244321}">
                <p14:modId xmlns:p14="http://schemas.microsoft.com/office/powerpoint/2010/main" val="3351357068"/>
              </p:ext>
            </p:extLst>
          </p:nvPr>
        </p:nvGraphicFramePr>
        <p:xfrm>
          <a:off x="628650" y="3997301"/>
          <a:ext cx="7886700" cy="822960"/>
        </p:xfrm>
        <a:graphic>
          <a:graphicData uri="http://schemas.openxmlformats.org/drawingml/2006/table">
            <a:tbl>
              <a:tblPr/>
              <a:tblGrid>
                <a:gridCol w="1971675">
                  <a:extLst>
                    <a:ext uri="{9D8B030D-6E8A-4147-A177-3AD203B41FA5}">
                      <a16:colId xmlns:a16="http://schemas.microsoft.com/office/drawing/2014/main" val="288286815"/>
                    </a:ext>
                  </a:extLst>
                </a:gridCol>
                <a:gridCol w="1971675">
                  <a:extLst>
                    <a:ext uri="{9D8B030D-6E8A-4147-A177-3AD203B41FA5}">
                      <a16:colId xmlns:a16="http://schemas.microsoft.com/office/drawing/2014/main" val="343667854"/>
                    </a:ext>
                  </a:extLst>
                </a:gridCol>
                <a:gridCol w="1971675">
                  <a:extLst>
                    <a:ext uri="{9D8B030D-6E8A-4147-A177-3AD203B41FA5}">
                      <a16:colId xmlns:a16="http://schemas.microsoft.com/office/drawing/2014/main" val="2371059192"/>
                    </a:ext>
                  </a:extLst>
                </a:gridCol>
                <a:gridCol w="1971675">
                  <a:extLst>
                    <a:ext uri="{9D8B030D-6E8A-4147-A177-3AD203B41FA5}">
                      <a16:colId xmlns:a16="http://schemas.microsoft.com/office/drawing/2014/main" val="1580160951"/>
                    </a:ext>
                  </a:extLst>
                </a:gridCol>
              </a:tblGrid>
              <a:tr h="0">
                <a:tc>
                  <a:txBody>
                    <a:bodyPr/>
                    <a:lstStyle/>
                    <a:p>
                      <a:pPr algn="r"/>
                      <a:r>
                        <a:rPr lang="es-MX" sz="1800" b="1">
                          <a:solidFill>
                            <a:srgbClr val="3333CC"/>
                          </a:solidFill>
                          <a:effectLst/>
                          <a:latin typeface="Times" pitchFamily="2" charset="0"/>
                        </a:rPr>
                        <a:t>S</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R-cuad.</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R-cuad.</a:t>
                      </a:r>
                      <a:br>
                        <a:rPr lang="es-MX" sz="1800" b="1">
                          <a:solidFill>
                            <a:srgbClr val="3333CC"/>
                          </a:solidFill>
                          <a:effectLst/>
                          <a:latin typeface="Times" pitchFamily="2" charset="0"/>
                        </a:rPr>
                      </a:br>
                      <a:r>
                        <a:rPr lang="es-MX" sz="1800" b="1">
                          <a:solidFill>
                            <a:srgbClr val="3333CC"/>
                          </a:solidFill>
                          <a:effectLst/>
                          <a:latin typeface="Times" pitchFamily="2" charset="0"/>
                        </a:rPr>
                        <a:t>(ajustado)</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R-cuad.</a:t>
                      </a:r>
                      <a:br>
                        <a:rPr lang="es-MX" sz="1800" b="1">
                          <a:solidFill>
                            <a:srgbClr val="3333CC"/>
                          </a:solidFill>
                          <a:effectLst/>
                          <a:latin typeface="Times" pitchFamily="2" charset="0"/>
                        </a:rPr>
                      </a:br>
                      <a:r>
                        <a:rPr lang="es-MX" sz="1800" b="1">
                          <a:solidFill>
                            <a:srgbClr val="3333CC"/>
                          </a:solidFill>
                          <a:effectLst/>
                          <a:latin typeface="Times" pitchFamily="2" charset="0"/>
                        </a:rPr>
                        <a:t>(pred)</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extLst>
                  <a:ext uri="{0D108BD9-81ED-4DB2-BD59-A6C34878D82A}">
                    <a16:rowId xmlns:a16="http://schemas.microsoft.com/office/drawing/2014/main" val="3481776700"/>
                  </a:ext>
                </a:extLst>
              </a:tr>
              <a:tr h="0">
                <a:tc>
                  <a:txBody>
                    <a:bodyPr/>
                    <a:lstStyle/>
                    <a:p>
                      <a:pPr algn="r"/>
                      <a:r>
                        <a:rPr lang="es-MX" sz="1800" b="1">
                          <a:solidFill>
                            <a:srgbClr val="3333CC"/>
                          </a:solidFill>
                          <a:effectLst/>
                          <a:latin typeface="Times" pitchFamily="2" charset="0"/>
                        </a:rPr>
                        <a:t>0.919316</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93.38%</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92.72%</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dirty="0">
                          <a:solidFill>
                            <a:srgbClr val="3333CC"/>
                          </a:solidFill>
                          <a:effectLst/>
                          <a:latin typeface="Times" pitchFamily="2" charset="0"/>
                        </a:rPr>
                        <a:t>91.06%</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extLst>
                  <a:ext uri="{0D108BD9-81ED-4DB2-BD59-A6C34878D82A}">
                    <a16:rowId xmlns:a16="http://schemas.microsoft.com/office/drawing/2014/main" val="2117423695"/>
                  </a:ext>
                </a:extLst>
              </a:tr>
            </a:tbl>
          </a:graphicData>
        </a:graphic>
      </p:graphicFrame>
      <p:graphicFrame>
        <p:nvGraphicFramePr>
          <p:cNvPr id="4" name="Tabla 3">
            <a:extLst>
              <a:ext uri="{FF2B5EF4-FFF2-40B4-BE49-F238E27FC236}">
                <a16:creationId xmlns:a16="http://schemas.microsoft.com/office/drawing/2014/main" id="{50C89848-6076-B349-A284-54511DBACDDE}"/>
              </a:ext>
            </a:extLst>
          </p:cNvPr>
          <p:cNvGraphicFramePr>
            <a:graphicFrameLocks noGrp="1"/>
          </p:cNvGraphicFramePr>
          <p:nvPr>
            <p:extLst>
              <p:ext uri="{D42A27DB-BD31-4B8C-83A1-F6EECF244321}">
                <p14:modId xmlns:p14="http://schemas.microsoft.com/office/powerpoint/2010/main" val="3642231117"/>
              </p:ext>
            </p:extLst>
          </p:nvPr>
        </p:nvGraphicFramePr>
        <p:xfrm>
          <a:off x="628650" y="908720"/>
          <a:ext cx="7886700" cy="1097280"/>
        </p:xfrm>
        <a:graphic>
          <a:graphicData uri="http://schemas.openxmlformats.org/drawingml/2006/table">
            <a:tbl>
              <a:tblPr/>
              <a:tblGrid>
                <a:gridCol w="1314450">
                  <a:extLst>
                    <a:ext uri="{9D8B030D-6E8A-4147-A177-3AD203B41FA5}">
                      <a16:colId xmlns:a16="http://schemas.microsoft.com/office/drawing/2014/main" val="605644084"/>
                    </a:ext>
                  </a:extLst>
                </a:gridCol>
                <a:gridCol w="1314450">
                  <a:extLst>
                    <a:ext uri="{9D8B030D-6E8A-4147-A177-3AD203B41FA5}">
                      <a16:colId xmlns:a16="http://schemas.microsoft.com/office/drawing/2014/main" val="1953480035"/>
                    </a:ext>
                  </a:extLst>
                </a:gridCol>
                <a:gridCol w="1314450">
                  <a:extLst>
                    <a:ext uri="{9D8B030D-6E8A-4147-A177-3AD203B41FA5}">
                      <a16:colId xmlns:a16="http://schemas.microsoft.com/office/drawing/2014/main" val="1154368982"/>
                    </a:ext>
                  </a:extLst>
                </a:gridCol>
                <a:gridCol w="1314450">
                  <a:extLst>
                    <a:ext uri="{9D8B030D-6E8A-4147-A177-3AD203B41FA5}">
                      <a16:colId xmlns:a16="http://schemas.microsoft.com/office/drawing/2014/main" val="3527354144"/>
                    </a:ext>
                  </a:extLst>
                </a:gridCol>
                <a:gridCol w="1314450">
                  <a:extLst>
                    <a:ext uri="{9D8B030D-6E8A-4147-A177-3AD203B41FA5}">
                      <a16:colId xmlns:a16="http://schemas.microsoft.com/office/drawing/2014/main" val="582056339"/>
                    </a:ext>
                  </a:extLst>
                </a:gridCol>
                <a:gridCol w="1314450">
                  <a:extLst>
                    <a:ext uri="{9D8B030D-6E8A-4147-A177-3AD203B41FA5}">
                      <a16:colId xmlns:a16="http://schemas.microsoft.com/office/drawing/2014/main" val="2120862803"/>
                    </a:ext>
                  </a:extLst>
                </a:gridCol>
              </a:tblGrid>
              <a:tr h="0">
                <a:tc>
                  <a:txBody>
                    <a:bodyPr/>
                    <a:lstStyle/>
                    <a:p>
                      <a:r>
                        <a:rPr lang="es-MX" sz="1800" b="1" dirty="0">
                          <a:solidFill>
                            <a:srgbClr val="3333CC"/>
                          </a:solidFill>
                          <a:effectLst/>
                          <a:latin typeface="Times" pitchFamily="2" charset="0"/>
                        </a:rPr>
                        <a:t>Término</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dirty="0">
                          <a:solidFill>
                            <a:srgbClr val="3333CC"/>
                          </a:solidFill>
                          <a:effectLst/>
                          <a:latin typeface="Times" pitchFamily="2" charset="0"/>
                        </a:rPr>
                        <a:t>Coef</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EE del</a:t>
                      </a:r>
                      <a:br>
                        <a:rPr lang="es-MX" sz="1800" b="1">
                          <a:solidFill>
                            <a:srgbClr val="3333CC"/>
                          </a:solidFill>
                          <a:effectLst/>
                          <a:latin typeface="Times" pitchFamily="2" charset="0"/>
                        </a:rPr>
                      </a:br>
                      <a:r>
                        <a:rPr lang="es-MX" sz="1800" b="1">
                          <a:solidFill>
                            <a:srgbClr val="3333CC"/>
                          </a:solidFill>
                          <a:effectLst/>
                          <a:latin typeface="Times" pitchFamily="2" charset="0"/>
                        </a:rPr>
                        <a:t>coef.</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Valor T</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Valor p</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FIV</a:t>
                      </a:r>
                    </a:p>
                  </a:txBody>
                  <a:tcPr marL="47625" marR="47625" marT="0" marB="0" anchor="b">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808080"/>
                      </a:solidFill>
                      <a:prstDash val="solid"/>
                      <a:round/>
                      <a:headEnd type="none" w="med" len="med"/>
                      <a:tailEnd type="none" w="med" len="med"/>
                    </a:lnB>
                    <a:solidFill>
                      <a:srgbClr val="FEFEFE"/>
                    </a:solidFill>
                  </a:tcPr>
                </a:tc>
                <a:extLst>
                  <a:ext uri="{0D108BD9-81ED-4DB2-BD59-A6C34878D82A}">
                    <a16:rowId xmlns:a16="http://schemas.microsoft.com/office/drawing/2014/main" val="4262976349"/>
                  </a:ext>
                </a:extLst>
              </a:tr>
              <a:tr h="0">
                <a:tc>
                  <a:txBody>
                    <a:bodyPr/>
                    <a:lstStyle/>
                    <a:p>
                      <a:r>
                        <a:rPr lang="es-MX" sz="1800" b="1">
                          <a:solidFill>
                            <a:srgbClr val="3333CC"/>
                          </a:solidFill>
                          <a:effectLst/>
                          <a:latin typeface="Times" pitchFamily="2" charset="0"/>
                        </a:rPr>
                        <a:t>Constante</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tc>
                  <a:txBody>
                    <a:bodyPr/>
                    <a:lstStyle/>
                    <a:p>
                      <a:pPr algn="r"/>
                      <a:r>
                        <a:rPr lang="es-MX" sz="1800" b="1" dirty="0">
                          <a:solidFill>
                            <a:srgbClr val="3333CC"/>
                          </a:solidFill>
                          <a:effectLst/>
                          <a:latin typeface="Times" pitchFamily="2" charset="0"/>
                        </a:rPr>
                        <a:t>-0.29</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tc>
                  <a:txBody>
                    <a:bodyPr/>
                    <a:lstStyle/>
                    <a:p>
                      <a:pPr algn="r"/>
                      <a:r>
                        <a:rPr lang="es-MX" sz="1800" b="1" dirty="0">
                          <a:solidFill>
                            <a:srgbClr val="3333CC"/>
                          </a:solidFill>
                          <a:effectLst/>
                          <a:latin typeface="Times" pitchFamily="2" charset="0"/>
                        </a:rPr>
                        <a:t>1.22</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-0.24</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tc>
                  <a:txBody>
                    <a:bodyPr/>
                    <a:lstStyle/>
                    <a:p>
                      <a:pPr algn="r"/>
                      <a:r>
                        <a:rPr lang="es-MX" sz="1800" b="1">
                          <a:solidFill>
                            <a:srgbClr val="3333CC"/>
                          </a:solidFill>
                          <a:effectLst/>
                          <a:latin typeface="Times" pitchFamily="2" charset="0"/>
                        </a:rPr>
                        <a:t>0.817</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tc>
                  <a:txBody>
                    <a:bodyPr/>
                    <a:lstStyle/>
                    <a:p>
                      <a:r>
                        <a:rPr lang="es-MX" sz="1800" b="1">
                          <a:solidFill>
                            <a:srgbClr val="3333CC"/>
                          </a:solidFill>
                          <a:effectLst/>
                          <a:latin typeface="Times" pitchFamily="2" charset="0"/>
                        </a:rPr>
                        <a:t>  </a:t>
                      </a:r>
                    </a:p>
                  </a:txBody>
                  <a:tcPr marL="47625" marR="47625" marT="0" marB="0">
                    <a:lnL w="9525" cap="flat" cmpd="sng" algn="ctr">
                      <a:solidFill>
                        <a:srgbClr val="808080"/>
                      </a:solidFill>
                      <a:prstDash val="solid"/>
                      <a:round/>
                      <a:headEnd type="none" w="med" len="med"/>
                      <a:tailEnd type="none" w="med" len="med"/>
                    </a:lnL>
                    <a:lnR w="9525" cap="flat" cmpd="sng" algn="ctr">
                      <a:solidFill>
                        <a:srgbClr val="808080"/>
                      </a:solidFill>
                      <a:prstDash val="solid"/>
                      <a:round/>
                      <a:headEnd type="none" w="med" len="med"/>
                      <a:tailEnd type="none" w="med" len="med"/>
                    </a:lnR>
                    <a:lnT w="9525" cap="flat" cmpd="sng" algn="ctr">
                      <a:solidFill>
                        <a:srgbClr val="80808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FEFEFE"/>
                    </a:solidFill>
                  </a:tcPr>
                </a:tc>
                <a:extLst>
                  <a:ext uri="{0D108BD9-81ED-4DB2-BD59-A6C34878D82A}">
                    <a16:rowId xmlns:a16="http://schemas.microsoft.com/office/drawing/2014/main" val="49872977"/>
                  </a:ext>
                </a:extLst>
              </a:tr>
              <a:tr h="0">
                <a:tc>
                  <a:txBody>
                    <a:bodyPr/>
                    <a:lstStyle/>
                    <a:p>
                      <a:r>
                        <a:rPr lang="es-MX" sz="1800" b="1">
                          <a:solidFill>
                            <a:srgbClr val="3333CC"/>
                          </a:solidFill>
                          <a:effectLst/>
                          <a:latin typeface="Times" pitchFamily="2" charset="0"/>
                        </a:rPr>
                        <a:t>Velocidad</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dirty="0">
                          <a:solidFill>
                            <a:srgbClr val="3333CC"/>
                          </a:solidFill>
                          <a:effectLst/>
                          <a:latin typeface="Times" pitchFamily="2" charset="0"/>
                        </a:rPr>
                        <a:t>0.4566</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dirty="0">
                          <a:solidFill>
                            <a:srgbClr val="3333CC"/>
                          </a:solidFill>
                          <a:effectLst/>
                          <a:latin typeface="Times" pitchFamily="2" charset="0"/>
                        </a:rPr>
                        <a:t>0.0384</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dirty="0">
                          <a:solidFill>
                            <a:srgbClr val="3333CC"/>
                          </a:solidFill>
                          <a:effectLst/>
                          <a:latin typeface="Times" pitchFamily="2" charset="0"/>
                        </a:rPr>
                        <a:t>11.88</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dirty="0">
                          <a:solidFill>
                            <a:srgbClr val="3333CC"/>
                          </a:solidFill>
                          <a:effectLst/>
                          <a:latin typeface="Times" pitchFamily="2" charset="0"/>
                        </a:rPr>
                        <a:t>0.000</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r"/>
                      <a:r>
                        <a:rPr lang="es-MX" sz="1800" b="1" dirty="0">
                          <a:solidFill>
                            <a:srgbClr val="3333CC"/>
                          </a:solidFill>
                          <a:effectLst/>
                          <a:latin typeface="Times" pitchFamily="2" charset="0"/>
                        </a:rPr>
                        <a:t>1.00</a:t>
                      </a:r>
                    </a:p>
                  </a:txBody>
                  <a:tcPr marL="47625" marR="47625" marT="0" marB="0" anchor="ctr">
                    <a:lnL w="9525" cap="flat" cmpd="sng" algn="ctr">
                      <a:solidFill>
                        <a:srgbClr val="BFBFBF"/>
                      </a:solidFill>
                      <a:prstDash val="solid"/>
                      <a:round/>
                      <a:headEnd type="none" w="med" len="med"/>
                      <a:tailEnd type="none" w="med" len="med"/>
                    </a:lnL>
                    <a:lnR w="9525" cap="flat" cmpd="sng" algn="ctr">
                      <a:solidFill>
                        <a:srgbClr val="BFBFBF"/>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extLst>
                  <a:ext uri="{0D108BD9-81ED-4DB2-BD59-A6C34878D82A}">
                    <a16:rowId xmlns:a16="http://schemas.microsoft.com/office/drawing/2014/main" val="870989533"/>
                  </a:ext>
                </a:extLst>
              </a:tr>
            </a:tbl>
          </a:graphicData>
        </a:graphic>
      </p:graphicFrame>
      <p:sp>
        <p:nvSpPr>
          <p:cNvPr id="7" name="Rectángulo 6">
            <a:extLst>
              <a:ext uri="{FF2B5EF4-FFF2-40B4-BE49-F238E27FC236}">
                <a16:creationId xmlns:a16="http://schemas.microsoft.com/office/drawing/2014/main" id="{AF31E3F3-F9A4-B043-810E-4762E0C67376}"/>
              </a:ext>
            </a:extLst>
          </p:cNvPr>
          <p:cNvSpPr/>
          <p:nvPr/>
        </p:nvSpPr>
        <p:spPr>
          <a:xfrm>
            <a:off x="1691680" y="5301208"/>
            <a:ext cx="5328592" cy="369332"/>
          </a:xfrm>
          <a:prstGeom prst="rect">
            <a:avLst/>
          </a:prstGeom>
        </p:spPr>
        <p:txBody>
          <a:bodyPr wrap="square">
            <a:spAutoFit/>
          </a:bodyPr>
          <a:lstStyle/>
          <a:p>
            <a:r>
              <a:rPr lang="es-MX" b="1" dirty="0">
                <a:solidFill>
                  <a:srgbClr val="3333CC"/>
                </a:solidFill>
                <a:latin typeface="Times" pitchFamily="2" charset="0"/>
              </a:rPr>
              <a:t>Impurezas =-0.29 + 0.4566 Velocidad</a:t>
            </a:r>
          </a:p>
        </p:txBody>
      </p:sp>
    </p:spTree>
    <p:extLst>
      <p:ext uri="{BB962C8B-B14F-4D97-AF65-F5344CB8AC3E}">
        <p14:creationId xmlns:p14="http://schemas.microsoft.com/office/powerpoint/2010/main" val="342447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404664"/>
            <a:ext cx="8640960" cy="6186309"/>
          </a:xfrm>
          <a:prstGeom prst="rect">
            <a:avLst/>
          </a:prstGeom>
        </p:spPr>
        <p:txBody>
          <a:bodyPr wrap="square">
            <a:spAutoFit/>
          </a:bodyPr>
          <a:lstStyle/>
          <a:p>
            <a:r>
              <a:rPr lang="es-MX" b="1" dirty="0">
                <a:solidFill>
                  <a:srgbClr val="002060"/>
                </a:solidFill>
                <a:latin typeface="Courier New" panose="02070309020205020404" pitchFamily="49" charset="0"/>
              </a:rPr>
              <a:t> Valor de</a:t>
            </a:r>
          </a:p>
          <a:p>
            <a:r>
              <a:rPr lang="es-MX" b="1" dirty="0">
                <a:solidFill>
                  <a:srgbClr val="002060"/>
                </a:solidFill>
                <a:latin typeface="Courier New" panose="02070309020205020404" pitchFamily="49" charset="0"/>
              </a:rPr>
              <a:t>Variable   configuración</a:t>
            </a:r>
          </a:p>
          <a:p>
            <a:r>
              <a:rPr lang="es-MX" b="1" dirty="0">
                <a:solidFill>
                  <a:srgbClr val="002060"/>
                </a:solidFill>
                <a:latin typeface="Courier New" panose="02070309020205020404" pitchFamily="49" charset="0"/>
              </a:rPr>
              <a:t>VELOCIDAD             20</a:t>
            </a:r>
          </a:p>
          <a:p>
            <a:r>
              <a:rPr lang="es-MX" b="1" dirty="0">
                <a:solidFill>
                  <a:srgbClr val="002060"/>
                </a:solidFill>
                <a:latin typeface="Courier New" panose="02070309020205020404" pitchFamily="49" charset="0"/>
              </a:rPr>
              <a:t> Ajuste  EE de ajuste       IC de 95%           IP de 95%</a:t>
            </a:r>
          </a:p>
          <a:p>
            <a:r>
              <a:rPr lang="es-MX" b="1" dirty="0">
                <a:solidFill>
                  <a:srgbClr val="002060"/>
                </a:solidFill>
                <a:latin typeface="Courier New" panose="02070309020205020404" pitchFamily="49" charset="0"/>
              </a:rPr>
              <a:t>8.84359      0.499208  (7.73129, 9.95589)  (6.51271, 11.1745)</a:t>
            </a:r>
          </a:p>
          <a:p>
            <a:endParaRPr lang="es-MX" b="1" dirty="0">
              <a:solidFill>
                <a:srgbClr val="002060"/>
              </a:solidFill>
              <a:latin typeface="Courier New" panose="02070309020205020404" pitchFamily="49" charset="0"/>
            </a:endParaRPr>
          </a:p>
          <a:p>
            <a:r>
              <a:rPr lang="es-MX" b="1" dirty="0">
                <a:solidFill>
                  <a:srgbClr val="002060"/>
                </a:solidFill>
                <a:latin typeface="Courier New" panose="02070309020205020404" pitchFamily="49" charset="0"/>
              </a:rPr>
              <a:t>                Valor de</a:t>
            </a:r>
          </a:p>
          <a:p>
            <a:r>
              <a:rPr lang="es-MX" b="1" dirty="0">
                <a:solidFill>
                  <a:srgbClr val="002060"/>
                </a:solidFill>
                <a:latin typeface="Courier New" panose="02070309020205020404" pitchFamily="49" charset="0"/>
              </a:rPr>
              <a:t>Variable   configuración</a:t>
            </a:r>
          </a:p>
          <a:p>
            <a:r>
              <a:rPr lang="es-MX" b="1" dirty="0">
                <a:solidFill>
                  <a:srgbClr val="002060"/>
                </a:solidFill>
                <a:latin typeface="Courier New" panose="02070309020205020404" pitchFamily="49" charset="0"/>
              </a:rPr>
              <a:t>VELOCIDAD             25</a:t>
            </a:r>
          </a:p>
          <a:p>
            <a:r>
              <a:rPr lang="es-MX" b="1" dirty="0">
                <a:solidFill>
                  <a:srgbClr val="002060"/>
                </a:solidFill>
                <a:latin typeface="Courier New" panose="02070309020205020404" pitchFamily="49" charset="0"/>
              </a:rPr>
              <a:t> Ajuste  EE de ajuste       IC de 95%           IP de 95%</a:t>
            </a:r>
          </a:p>
          <a:p>
            <a:r>
              <a:rPr lang="es-MX" b="1" dirty="0">
                <a:solidFill>
                  <a:srgbClr val="002060"/>
                </a:solidFill>
                <a:latin typeface="Courier New" panose="02070309020205020404" pitchFamily="49" charset="0"/>
              </a:rPr>
              <a:t>11.1268      0.351595  (10.3434, 11.9102)  (8.93375, 13.3199)</a:t>
            </a:r>
          </a:p>
          <a:p>
            <a:r>
              <a:rPr lang="es-MX" b="1" dirty="0">
                <a:solidFill>
                  <a:srgbClr val="002060"/>
                </a:solidFill>
                <a:latin typeface="Courier New" panose="02070309020205020404" pitchFamily="49" charset="0"/>
              </a:rPr>
              <a:t>                Valor de</a:t>
            </a:r>
          </a:p>
          <a:p>
            <a:r>
              <a:rPr lang="es-MX" b="1" dirty="0">
                <a:solidFill>
                  <a:srgbClr val="002060"/>
                </a:solidFill>
                <a:latin typeface="Courier New" panose="02070309020205020404" pitchFamily="49" charset="0"/>
              </a:rPr>
              <a:t>Variable   configuración</a:t>
            </a:r>
          </a:p>
          <a:p>
            <a:r>
              <a:rPr lang="es-MX" b="1" dirty="0">
                <a:solidFill>
                  <a:srgbClr val="002060"/>
                </a:solidFill>
                <a:latin typeface="Courier New" panose="02070309020205020404" pitchFamily="49" charset="0"/>
              </a:rPr>
              <a:t>VELOCIDAD             30</a:t>
            </a:r>
          </a:p>
          <a:p>
            <a:r>
              <a:rPr lang="es-MX" b="1" dirty="0">
                <a:solidFill>
                  <a:srgbClr val="002060"/>
                </a:solidFill>
                <a:latin typeface="Courier New" panose="02070309020205020404" pitchFamily="49" charset="0"/>
              </a:rPr>
              <a:t> Ajuste  EE de ajuste       IC de 95%           IP de 95%</a:t>
            </a:r>
          </a:p>
          <a:p>
            <a:r>
              <a:rPr lang="es-MX" b="1" dirty="0">
                <a:solidFill>
                  <a:srgbClr val="002060"/>
                </a:solidFill>
                <a:latin typeface="Courier New" panose="02070309020205020404" pitchFamily="49" charset="0"/>
              </a:rPr>
              <a:t>13.4100      0.268153  (12.8125, 14.0075)  (11.2763, 15.5437)</a:t>
            </a:r>
          </a:p>
          <a:p>
            <a:r>
              <a:rPr lang="es-MX" b="1" dirty="0">
                <a:solidFill>
                  <a:srgbClr val="002060"/>
                </a:solidFill>
                <a:latin typeface="Courier New" panose="02070309020205020404" pitchFamily="49" charset="0"/>
              </a:rPr>
              <a:t>                Valor de</a:t>
            </a:r>
          </a:p>
          <a:p>
            <a:r>
              <a:rPr lang="es-MX" b="1" dirty="0">
                <a:solidFill>
                  <a:srgbClr val="002060"/>
                </a:solidFill>
                <a:latin typeface="Courier New" panose="02070309020205020404" pitchFamily="49" charset="0"/>
              </a:rPr>
              <a:t>Variable   configuración</a:t>
            </a:r>
          </a:p>
          <a:p>
            <a:r>
              <a:rPr lang="es-MX" b="1" dirty="0">
                <a:solidFill>
                  <a:srgbClr val="002060"/>
                </a:solidFill>
                <a:latin typeface="Courier New" panose="02070309020205020404" pitchFamily="49" charset="0"/>
              </a:rPr>
              <a:t>VELOCIDAD             35</a:t>
            </a:r>
          </a:p>
          <a:p>
            <a:r>
              <a:rPr lang="es-MX" b="1" dirty="0">
                <a:solidFill>
                  <a:srgbClr val="002060"/>
                </a:solidFill>
                <a:latin typeface="Courier New" panose="02070309020205020404" pitchFamily="49" charset="0"/>
              </a:rPr>
              <a:t> Ajuste  EE de ajuste       IC de 95%           IP de 95%</a:t>
            </a:r>
          </a:p>
          <a:p>
            <a:r>
              <a:rPr lang="es-MX" b="1" dirty="0">
                <a:solidFill>
                  <a:srgbClr val="002060"/>
                </a:solidFill>
                <a:latin typeface="Courier New" panose="02070309020205020404" pitchFamily="49" charset="0"/>
              </a:rPr>
              <a:t>15.6932      0.306706  (15.0099, 16.3766)  (13.5339, 17.8526)</a:t>
            </a:r>
          </a:p>
          <a:p>
            <a:endParaRPr lang="es-MX" b="1" dirty="0">
              <a:solidFill>
                <a:srgbClr val="002060"/>
              </a:solidFill>
              <a:latin typeface="Courier New" panose="02070309020205020404" pitchFamily="49" charset="0"/>
            </a:endParaRPr>
          </a:p>
        </p:txBody>
      </p:sp>
    </p:spTree>
    <p:extLst>
      <p:ext uri="{BB962C8B-B14F-4D97-AF65-F5344CB8AC3E}">
        <p14:creationId xmlns:p14="http://schemas.microsoft.com/office/powerpoint/2010/main" val="64260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67544" y="2852936"/>
            <a:ext cx="8064896" cy="461665"/>
          </a:xfrm>
          <a:prstGeom prst="rect">
            <a:avLst/>
          </a:prstGeom>
          <a:noFill/>
        </p:spPr>
        <p:txBody>
          <a:bodyPr wrap="square" rtlCol="0">
            <a:spAutoFit/>
          </a:bodyPr>
          <a:lstStyle/>
          <a:p>
            <a:pPr algn="ctr"/>
            <a:r>
              <a:rPr lang="es-MX" sz="2400" b="1" dirty="0">
                <a:solidFill>
                  <a:srgbClr val="0070C0"/>
                </a:solidFill>
              </a:rPr>
              <a:t>REGRESION  LINEAL SIMPLE</a:t>
            </a:r>
          </a:p>
        </p:txBody>
      </p:sp>
    </p:spTree>
    <p:extLst>
      <p:ext uri="{BB962C8B-B14F-4D97-AF65-F5344CB8AC3E}">
        <p14:creationId xmlns:p14="http://schemas.microsoft.com/office/powerpoint/2010/main" val="4074293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ChangeArrowheads="1"/>
          </p:cNvSpPr>
          <p:nvPr/>
        </p:nvSpPr>
        <p:spPr bwMode="auto">
          <a:xfrm>
            <a:off x="309406" y="184666"/>
            <a:ext cx="853244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a:r>
              <a:rPr lang="es-ES_tradnl" sz="2400" b="1" dirty="0">
                <a:solidFill>
                  <a:srgbClr val="0070C0"/>
                </a:solidFill>
                <a:latin typeface="Times New Roman" pitchFamily="18" charset="0"/>
                <a:cs typeface="Times New Roman" pitchFamily="18" charset="0"/>
              </a:rPr>
              <a:t>REGRESION LINEAL</a:t>
            </a:r>
            <a:endParaRPr lang="es-ES" sz="2400" dirty="0">
              <a:solidFill>
                <a:srgbClr val="0070C0"/>
              </a:solidFill>
            </a:endParaRPr>
          </a:p>
          <a:p>
            <a:pPr algn="just" eaLnBrk="0" hangingPunct="0"/>
            <a:r>
              <a:rPr lang="es-ES_tradnl" sz="2400" dirty="0">
                <a:latin typeface="Times New Roman" pitchFamily="18" charset="0"/>
                <a:cs typeface="Times New Roman" pitchFamily="18" charset="0"/>
              </a:rPr>
              <a:t>    </a:t>
            </a:r>
          </a:p>
          <a:p>
            <a:pPr marL="342900" indent="-342900" algn="just" eaLnBrk="0" hangingPunct="0">
              <a:buFont typeface="Wingdings" panose="05000000000000000000" pitchFamily="2" charset="2"/>
              <a:buChar char="Ø"/>
            </a:pPr>
            <a:r>
              <a:rPr lang="es-ES_tradnl" sz="2400" dirty="0">
                <a:latin typeface="Times New Roman" pitchFamily="18" charset="0"/>
                <a:cs typeface="Times New Roman" pitchFamily="18" charset="0"/>
              </a:rPr>
              <a:t> </a:t>
            </a:r>
            <a:r>
              <a:rPr lang="es-ES_tradnl" sz="2400" b="1" dirty="0">
                <a:solidFill>
                  <a:srgbClr val="0070C0"/>
                </a:solidFill>
                <a:latin typeface="Times New Roman" pitchFamily="18" charset="0"/>
                <a:cs typeface="Times New Roman" pitchFamily="18" charset="0"/>
              </a:rPr>
              <a:t>En la búsqueda de mejoras o en la  solución  de  problemas  es necesario, frecuentemente, investigar la relación entre factores (o variables). Para lo cual existen varias herramientas  estadísticas, entre los que se encuentran  el diagrama de dispersión, el análisis de correlación y el análisis de regresión.</a:t>
            </a:r>
          </a:p>
        </p:txBody>
      </p:sp>
      <p:sp>
        <p:nvSpPr>
          <p:cNvPr id="3075" name="Rectangle 2"/>
          <p:cNvSpPr>
            <a:spLocks noChangeArrowheads="1"/>
          </p:cNvSpPr>
          <p:nvPr/>
        </p:nvSpPr>
        <p:spPr bwMode="auto">
          <a:xfrm>
            <a:off x="217938" y="3501008"/>
            <a:ext cx="8715375"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342900" indent="-342900" algn="just">
              <a:buFont typeface="Wingdings" panose="05000000000000000000" pitchFamily="2" charset="2"/>
              <a:buChar char="Ø"/>
            </a:pPr>
            <a:r>
              <a:rPr lang="es-ES_tradnl" sz="2400" b="1" dirty="0">
                <a:solidFill>
                  <a:srgbClr val="0070C0"/>
                </a:solidFill>
                <a:latin typeface="Times New Roman" pitchFamily="18" charset="0"/>
                <a:cs typeface="Times New Roman" pitchFamily="18" charset="0"/>
              </a:rPr>
              <a:t>El  análisis  de  regresión  puede  usarse  para  explicar  la relación de un factor con otro(s). Para ello,  son  necesarios  los datos, y estos  pueden  obtenerse  de  experimentos  planeados,  de observaciones  de  fenómenos  no   controlados   o   de   registros históricos.</a:t>
            </a:r>
            <a:endParaRPr lang="es-ES_tradnl" sz="2400" b="1"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p:cNvSpPr>
            <a:spLocks noChangeArrowheads="1"/>
          </p:cNvSpPr>
          <p:nvPr/>
        </p:nvSpPr>
        <p:spPr bwMode="auto">
          <a:xfrm>
            <a:off x="179512" y="14420"/>
            <a:ext cx="8784976"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a:r>
              <a:rPr lang="es-ES_tradnl" sz="2400" b="1" dirty="0">
                <a:solidFill>
                  <a:srgbClr val="0070C0"/>
                </a:solidFill>
                <a:latin typeface="Times New Roman" pitchFamily="18" charset="0"/>
                <a:cs typeface="Times New Roman" pitchFamily="18" charset="0"/>
              </a:rPr>
              <a:t>Regresión lineal simple</a:t>
            </a:r>
          </a:p>
          <a:p>
            <a:pPr algn="just"/>
            <a:endParaRPr lang="es-ES" sz="2400" dirty="0"/>
          </a:p>
          <a:p>
            <a:pPr marL="342900" indent="-342900" algn="just" eaLnBrk="0" hangingPunct="0">
              <a:buFont typeface="Wingdings" panose="05000000000000000000" pitchFamily="2" charset="2"/>
              <a:buChar char="Ø"/>
            </a:pPr>
            <a:r>
              <a:rPr lang="es-ES_tradnl" sz="2400" b="1" dirty="0">
                <a:solidFill>
                  <a:srgbClr val="0070C0"/>
                </a:solidFill>
                <a:latin typeface="Times New Roman" pitchFamily="18" charset="0"/>
                <a:cs typeface="Times New Roman" pitchFamily="18" charset="0"/>
              </a:rPr>
              <a:t>Sean dos variables X y </a:t>
            </a:r>
            <a:r>
              <a:rPr lang="es-ES_tradnl" sz="2400" b="1" dirty="0" err="1">
                <a:solidFill>
                  <a:srgbClr val="0070C0"/>
                </a:solidFill>
                <a:latin typeface="Times New Roman" pitchFamily="18" charset="0"/>
                <a:cs typeface="Times New Roman" pitchFamily="18" charset="0"/>
              </a:rPr>
              <a:t>Y</a:t>
            </a:r>
            <a:r>
              <a:rPr lang="es-ES_tradnl" sz="2400" b="1" dirty="0">
                <a:solidFill>
                  <a:srgbClr val="0070C0"/>
                </a:solidFill>
                <a:latin typeface="Times New Roman" pitchFamily="18" charset="0"/>
                <a:cs typeface="Times New Roman" pitchFamily="18" charset="0"/>
              </a:rPr>
              <a:t>. Supongamos que se quiere explicar el comportamiento de Y con el de X. Para esto, se mide el valor  de  Y sobre un conjunto de n valores de X, con lo que se obtienen n parejas de puntos (X</a:t>
            </a:r>
            <a:r>
              <a:rPr lang="es-ES_tradnl" sz="2400" b="1" baseline="-30000" dirty="0">
                <a:solidFill>
                  <a:srgbClr val="0070C0"/>
                </a:solidFill>
                <a:latin typeface="Times New Roman" pitchFamily="18" charset="0"/>
                <a:cs typeface="Times New Roman" pitchFamily="18" charset="0"/>
              </a:rPr>
              <a:t>1</a:t>
            </a:r>
            <a:r>
              <a:rPr lang="es-ES_tradnl" sz="2400" b="1" dirty="0">
                <a:solidFill>
                  <a:srgbClr val="0070C0"/>
                </a:solidFill>
                <a:latin typeface="Times New Roman" pitchFamily="18" charset="0"/>
                <a:cs typeface="Times New Roman" pitchFamily="18" charset="0"/>
              </a:rPr>
              <a:t> ,Y</a:t>
            </a:r>
            <a:r>
              <a:rPr lang="es-ES_tradnl" sz="2400" b="1" baseline="-30000" dirty="0">
                <a:solidFill>
                  <a:srgbClr val="0070C0"/>
                </a:solidFill>
                <a:latin typeface="Times New Roman" pitchFamily="18" charset="0"/>
                <a:cs typeface="Times New Roman" pitchFamily="18" charset="0"/>
              </a:rPr>
              <a:t>1</a:t>
            </a:r>
            <a:r>
              <a:rPr lang="es-ES_tradnl" sz="2400" b="1" dirty="0">
                <a:solidFill>
                  <a:srgbClr val="0070C0"/>
                </a:solidFill>
                <a:latin typeface="Times New Roman" pitchFamily="18" charset="0"/>
                <a:cs typeface="Times New Roman" pitchFamily="18" charset="0"/>
              </a:rPr>
              <a:t> ), (X</a:t>
            </a:r>
            <a:r>
              <a:rPr lang="es-ES_tradnl" sz="2400" b="1" baseline="-30000" dirty="0">
                <a:solidFill>
                  <a:srgbClr val="0070C0"/>
                </a:solidFill>
                <a:latin typeface="Times New Roman" pitchFamily="18" charset="0"/>
                <a:cs typeface="Times New Roman" pitchFamily="18" charset="0"/>
              </a:rPr>
              <a:t>2</a:t>
            </a:r>
            <a:r>
              <a:rPr lang="es-ES_tradnl" sz="2400" b="1" dirty="0">
                <a:solidFill>
                  <a:srgbClr val="0070C0"/>
                </a:solidFill>
                <a:latin typeface="Times New Roman" pitchFamily="18" charset="0"/>
                <a:cs typeface="Times New Roman" pitchFamily="18" charset="0"/>
              </a:rPr>
              <a:t> ,Y</a:t>
            </a:r>
            <a:r>
              <a:rPr lang="es-ES_tradnl" sz="2400" b="1" baseline="-30000" dirty="0">
                <a:solidFill>
                  <a:srgbClr val="0070C0"/>
                </a:solidFill>
                <a:latin typeface="Times New Roman" pitchFamily="18" charset="0"/>
                <a:cs typeface="Times New Roman" pitchFamily="18" charset="0"/>
              </a:rPr>
              <a:t>2</a:t>
            </a:r>
            <a:r>
              <a:rPr lang="es-ES_tradnl" sz="2400" b="1" dirty="0">
                <a:solidFill>
                  <a:srgbClr val="0070C0"/>
                </a:solidFill>
                <a:latin typeface="Times New Roman" pitchFamily="18" charset="0"/>
                <a:cs typeface="Times New Roman" pitchFamily="18" charset="0"/>
              </a:rPr>
              <a:t> ),...,(</a:t>
            </a:r>
            <a:r>
              <a:rPr lang="es-ES_tradnl" sz="2400" b="1" dirty="0" err="1">
                <a:solidFill>
                  <a:srgbClr val="0070C0"/>
                </a:solidFill>
                <a:latin typeface="Times New Roman" pitchFamily="18" charset="0"/>
                <a:cs typeface="Times New Roman" pitchFamily="18" charset="0"/>
              </a:rPr>
              <a:t>X</a:t>
            </a:r>
            <a:r>
              <a:rPr lang="es-ES_tradnl" sz="2400" b="1" baseline="-30000" dirty="0" err="1">
                <a:solidFill>
                  <a:srgbClr val="0070C0"/>
                </a:solidFill>
                <a:latin typeface="Times New Roman" pitchFamily="18" charset="0"/>
                <a:cs typeface="Times New Roman" pitchFamily="18" charset="0"/>
              </a:rPr>
              <a:t>n</a:t>
            </a:r>
            <a:r>
              <a:rPr lang="es-ES_tradnl" sz="2400" b="1" dirty="0">
                <a:solidFill>
                  <a:srgbClr val="0070C0"/>
                </a:solidFill>
                <a:latin typeface="Times New Roman" pitchFamily="18" charset="0"/>
                <a:cs typeface="Times New Roman" pitchFamily="18" charset="0"/>
              </a:rPr>
              <a:t> ,</a:t>
            </a:r>
            <a:r>
              <a:rPr lang="es-ES_tradnl" sz="2400" b="1" dirty="0" err="1">
                <a:solidFill>
                  <a:srgbClr val="0070C0"/>
                </a:solidFill>
                <a:latin typeface="Times New Roman" pitchFamily="18" charset="0"/>
                <a:cs typeface="Times New Roman" pitchFamily="18" charset="0"/>
              </a:rPr>
              <a:t>Y</a:t>
            </a:r>
            <a:r>
              <a:rPr lang="es-ES_tradnl" sz="2400" b="1" baseline="-30000" dirty="0" err="1">
                <a:solidFill>
                  <a:srgbClr val="0070C0"/>
                </a:solidFill>
                <a:latin typeface="Times New Roman" pitchFamily="18" charset="0"/>
                <a:cs typeface="Times New Roman" pitchFamily="18" charset="0"/>
              </a:rPr>
              <a:t>n</a:t>
            </a:r>
            <a:r>
              <a:rPr lang="es-ES_tradnl" sz="2400" b="1" dirty="0">
                <a:solidFill>
                  <a:srgbClr val="0070C0"/>
                </a:solidFill>
                <a:latin typeface="Times New Roman" pitchFamily="18" charset="0"/>
                <a:cs typeface="Times New Roman" pitchFamily="18" charset="0"/>
              </a:rPr>
              <a:t> ). </a:t>
            </a:r>
          </a:p>
          <a:p>
            <a:pPr marL="342900" indent="-342900" algn="just" eaLnBrk="0" hangingPunct="0">
              <a:buFont typeface="Wingdings" panose="05000000000000000000" pitchFamily="2" charset="2"/>
              <a:buChar char="Ø"/>
            </a:pPr>
            <a:endParaRPr lang="es-ES_tradnl" sz="2400" b="1" dirty="0">
              <a:solidFill>
                <a:srgbClr val="0070C0"/>
              </a:solidFill>
              <a:latin typeface="Times New Roman" pitchFamily="18" charset="0"/>
              <a:cs typeface="Times New Roman" pitchFamily="18" charset="0"/>
            </a:endParaRPr>
          </a:p>
          <a:p>
            <a:pPr marL="342900" indent="-342900" algn="just" eaLnBrk="0" hangingPunct="0">
              <a:buFont typeface="Wingdings" panose="05000000000000000000" pitchFamily="2" charset="2"/>
              <a:buChar char="Ø"/>
            </a:pPr>
            <a:r>
              <a:rPr lang="es-ES_tradnl" sz="2400" b="1" dirty="0">
                <a:solidFill>
                  <a:srgbClr val="0070C0"/>
                </a:solidFill>
                <a:latin typeface="Times New Roman" pitchFamily="18" charset="0"/>
                <a:cs typeface="Times New Roman" pitchFamily="18" charset="0"/>
              </a:rPr>
              <a:t>A Y se le llama  la variable dependiente o la variable de respuesta y a X se le  conoce como variable independiente o variable regresora. </a:t>
            </a:r>
          </a:p>
          <a:p>
            <a:pPr marL="342900" indent="-342900" algn="just" eaLnBrk="0" hangingPunct="0">
              <a:buFont typeface="Wingdings" panose="05000000000000000000" pitchFamily="2" charset="2"/>
              <a:buChar char="Ø"/>
            </a:pPr>
            <a:r>
              <a:rPr lang="es-ES_tradnl" sz="2400" dirty="0">
                <a:latin typeface="Times New Roman" pitchFamily="18" charset="0"/>
                <a:cs typeface="Times New Roman" pitchFamily="18" charset="0"/>
              </a:rPr>
              <a:t> </a:t>
            </a:r>
            <a:r>
              <a:rPr lang="es-ES_tradnl" sz="2400" b="1" dirty="0">
                <a:solidFill>
                  <a:srgbClr val="0070C0"/>
                </a:solidFill>
                <a:latin typeface="Times New Roman" pitchFamily="18" charset="0"/>
                <a:cs typeface="Times New Roman" pitchFamily="18" charset="0"/>
              </a:rPr>
              <a:t>Supongamos  que  las  variables  X  y  </a:t>
            </a:r>
            <a:r>
              <a:rPr lang="es-ES_tradnl" sz="2400" b="1" dirty="0" err="1">
                <a:solidFill>
                  <a:srgbClr val="0070C0"/>
                </a:solidFill>
                <a:latin typeface="Times New Roman" pitchFamily="18" charset="0"/>
                <a:cs typeface="Times New Roman" pitchFamily="18" charset="0"/>
              </a:rPr>
              <a:t>Y</a:t>
            </a:r>
            <a:r>
              <a:rPr lang="es-ES_tradnl" sz="2400" b="1" dirty="0">
                <a:solidFill>
                  <a:srgbClr val="0070C0"/>
                </a:solidFill>
                <a:latin typeface="Times New Roman" pitchFamily="18" charset="0"/>
                <a:cs typeface="Times New Roman" pitchFamily="18" charset="0"/>
              </a:rPr>
              <a:t>  están   relacionadas linealmente y  que  para  cada  valor  de  X,  Y  es  una  variable aleatoria. Es decir, supongamos que cada observación de Y puede ser descrita por el modelo.</a:t>
            </a:r>
          </a:p>
          <a:p>
            <a:pPr algn="just" eaLnBrk="0" hangingPunct="0"/>
            <a:endParaRPr lang="es-ES_tradnl" sz="2400" b="1" dirty="0">
              <a:latin typeface="Times New Roman" pitchFamily="18" charset="0"/>
              <a:cs typeface="Times New Roman" pitchFamily="18" charset="0"/>
            </a:endParaRPr>
          </a:p>
        </p:txBody>
      </p:sp>
      <p:sp>
        <p:nvSpPr>
          <p:cNvPr id="2" name="Rectángulo 1"/>
          <p:cNvSpPr/>
          <p:nvPr/>
        </p:nvSpPr>
        <p:spPr>
          <a:xfrm>
            <a:off x="3203848" y="5373216"/>
            <a:ext cx="2880320" cy="461665"/>
          </a:xfrm>
          <a:prstGeom prst="rect">
            <a:avLst/>
          </a:prstGeom>
        </p:spPr>
        <p:txBody>
          <a:bodyPr wrap="square">
            <a:spAutoFit/>
          </a:bodyPr>
          <a:lstStyle/>
          <a:p>
            <a:pPr algn="just"/>
            <a:r>
              <a:rPr lang="es-ES_tradnl" sz="2400" b="1" dirty="0">
                <a:solidFill>
                  <a:srgbClr val="0070C0"/>
                </a:solidFill>
                <a:latin typeface="Times New Roman" pitchFamily="18" charset="0"/>
                <a:cs typeface="Times New Roman" pitchFamily="18" charset="0"/>
              </a:rPr>
              <a:t>Y=ß</a:t>
            </a:r>
            <a:r>
              <a:rPr lang="es-ES_tradnl" sz="2400" b="1" baseline="-30000" dirty="0">
                <a:solidFill>
                  <a:srgbClr val="0070C0"/>
                </a:solidFill>
                <a:latin typeface="Times New Roman" pitchFamily="18" charset="0"/>
                <a:cs typeface="Times New Roman" pitchFamily="18" charset="0"/>
              </a:rPr>
              <a:t>0</a:t>
            </a:r>
            <a:r>
              <a:rPr lang="es-ES_tradnl" sz="2400" b="1" dirty="0">
                <a:solidFill>
                  <a:srgbClr val="0070C0"/>
                </a:solidFill>
                <a:latin typeface="Times New Roman" pitchFamily="18" charset="0"/>
                <a:cs typeface="Times New Roman" pitchFamily="18" charset="0"/>
              </a:rPr>
              <a:t> +ß</a:t>
            </a:r>
            <a:r>
              <a:rPr lang="es-ES_tradnl" sz="2400" b="1" baseline="-30000" dirty="0">
                <a:solidFill>
                  <a:srgbClr val="0070C0"/>
                </a:solidFill>
                <a:latin typeface="Times New Roman" pitchFamily="18" charset="0"/>
                <a:cs typeface="Times New Roman" pitchFamily="18" charset="0"/>
              </a:rPr>
              <a:t>1</a:t>
            </a:r>
            <a:r>
              <a:rPr lang="es-ES_tradnl" sz="2400" b="1" dirty="0">
                <a:solidFill>
                  <a:srgbClr val="0070C0"/>
                </a:solidFill>
                <a:latin typeface="Times New Roman" pitchFamily="18" charset="0"/>
                <a:cs typeface="Times New Roman" pitchFamily="18" charset="0"/>
              </a:rPr>
              <a:t>X+e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5122" name="Rectangle 1"/>
              <p:cNvSpPr>
                <a:spLocks noChangeArrowheads="1"/>
              </p:cNvSpPr>
              <p:nvPr/>
            </p:nvSpPr>
            <p:spPr bwMode="auto">
              <a:xfrm>
                <a:off x="539552" y="796063"/>
                <a:ext cx="7814072" cy="304698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nchor="ctr">
                <a:spAutoFit/>
              </a:bodyPr>
              <a:lstStyle/>
              <a:p>
                <a:pPr algn="just"/>
                <a:r>
                  <a:rPr lang="es-ES_tradnl" sz="2400" dirty="0">
                    <a:solidFill>
                      <a:prstClr val="black"/>
                    </a:solidFill>
                    <a:cs typeface="Times New Roman" pitchFamily="18" charset="0"/>
                  </a:rPr>
                  <a:t>Los parámetros ß</a:t>
                </a:r>
                <a:r>
                  <a:rPr lang="es-ES_tradnl" sz="2400" baseline="-30000" dirty="0">
                    <a:solidFill>
                      <a:prstClr val="black"/>
                    </a:solidFill>
                    <a:cs typeface="Times New Roman" pitchFamily="18" charset="0"/>
                  </a:rPr>
                  <a:t>0</a:t>
                </a:r>
                <a:r>
                  <a:rPr lang="es-ES_tradnl" sz="2400" dirty="0">
                    <a:solidFill>
                      <a:prstClr val="black"/>
                    </a:solidFill>
                    <a:cs typeface="Times New Roman" pitchFamily="18" charset="0"/>
                  </a:rPr>
                  <a:t>  y ß</a:t>
                </a:r>
                <a:r>
                  <a:rPr lang="es-ES_tradnl" sz="2400" baseline="-30000" dirty="0">
                    <a:solidFill>
                      <a:prstClr val="black"/>
                    </a:solidFill>
                    <a:cs typeface="Times New Roman" pitchFamily="18" charset="0"/>
                  </a:rPr>
                  <a:t>1</a:t>
                </a:r>
                <a:r>
                  <a:rPr lang="es-ES_tradnl" sz="2400" dirty="0">
                    <a:solidFill>
                      <a:prstClr val="black"/>
                    </a:solidFill>
                    <a:cs typeface="Times New Roman" pitchFamily="18" charset="0"/>
                  </a:rPr>
                  <a:t> son desconocidos  y se deben de estimar con los datos de la muestra.</a:t>
                </a:r>
              </a:p>
              <a:p>
                <a:pPr algn="just"/>
                <a:endParaRPr lang="es-ES_tradnl" sz="2400" dirty="0">
                  <a:solidFill>
                    <a:prstClr val="black"/>
                  </a:solidFill>
                  <a:cs typeface="Times New Roman" pitchFamily="18" charset="0"/>
                </a:endParaRPr>
              </a:p>
              <a:p>
                <a:pPr algn="just"/>
                <a:r>
                  <a:rPr lang="es-ES_tradnl" sz="2400" dirty="0">
                    <a:solidFill>
                      <a:prstClr val="black"/>
                    </a:solidFill>
                    <a:cs typeface="Times New Roman" pitchFamily="18" charset="0"/>
                  </a:rPr>
                  <a:t>Para estimar ß</a:t>
                </a:r>
                <a:r>
                  <a:rPr lang="es-ES_tradnl" sz="2400" baseline="-30000" dirty="0">
                    <a:solidFill>
                      <a:prstClr val="black"/>
                    </a:solidFill>
                    <a:cs typeface="Times New Roman" pitchFamily="18" charset="0"/>
                  </a:rPr>
                  <a:t>0</a:t>
                </a:r>
                <a:r>
                  <a:rPr lang="es-ES_tradnl" sz="2400" dirty="0">
                    <a:solidFill>
                      <a:prstClr val="black"/>
                    </a:solidFill>
                    <a:cs typeface="Times New Roman" pitchFamily="18" charset="0"/>
                  </a:rPr>
                  <a:t>  y ß</a:t>
                </a:r>
                <a:r>
                  <a:rPr lang="es-ES_tradnl" sz="2400" baseline="-30000" dirty="0">
                    <a:solidFill>
                      <a:prstClr val="black"/>
                    </a:solidFill>
                    <a:cs typeface="Times New Roman" pitchFamily="18" charset="0"/>
                  </a:rPr>
                  <a:t>1</a:t>
                </a:r>
                <a:r>
                  <a:rPr lang="es-ES_tradnl" sz="2400" dirty="0">
                    <a:solidFill>
                      <a:prstClr val="black"/>
                    </a:solidFill>
                    <a:cs typeface="Times New Roman" pitchFamily="18" charset="0"/>
                  </a:rPr>
                  <a:t>  se usa el método de mínimos cuadrados</a:t>
                </a:r>
              </a:p>
              <a:p>
                <a:pPr algn="just"/>
                <a:endParaRPr lang="es-ES_tradnl" sz="2400" dirty="0">
                  <a:solidFill>
                    <a:prstClr val="black"/>
                  </a:solidFill>
                  <a:cs typeface="Times New Roman" pitchFamily="18" charset="0"/>
                </a:endParaRPr>
              </a:p>
              <a:p>
                <a:pPr algn="just"/>
                <a:endParaRPr lang="es-ES_tradnl" sz="2400" dirty="0">
                  <a:solidFill>
                    <a:prstClr val="black"/>
                  </a:solidFill>
                  <a:cs typeface="Times New Roman" pitchFamily="18" charset="0"/>
                </a:endParaRPr>
              </a:p>
              <a:p>
                <a:pPr algn="ctr" eaLnBrk="0" hangingPunct="0"/>
                <a14:m>
                  <m:oMath xmlns:m="http://schemas.openxmlformats.org/officeDocument/2006/math">
                    <m:sSub>
                      <m:sSubPr>
                        <m:ctrlPr>
                          <a:rPr lang="es-MX" sz="2400" i="1">
                            <a:latin typeface="Cambria Math" panose="02040503050406030204" pitchFamily="18" charset="0"/>
                          </a:rPr>
                        </m:ctrlPr>
                      </m:sSubPr>
                      <m:e>
                        <m:r>
                          <a:rPr lang="es-ES" sz="2400" i="1">
                            <a:latin typeface="Cambria Math" panose="02040503050406030204" pitchFamily="18" charset="0"/>
                          </a:rPr>
                          <m:t>𝑦</m:t>
                        </m:r>
                      </m:e>
                      <m:sub>
                        <m:r>
                          <a:rPr lang="es-ES" sz="2400" i="1">
                            <a:latin typeface="Cambria Math" panose="02040503050406030204" pitchFamily="18" charset="0"/>
                          </a:rPr>
                          <m:t>𝑖</m:t>
                        </m:r>
                      </m:sub>
                    </m:sSub>
                    <m:r>
                      <a:rPr lang="es-ES" sz="2400" i="1">
                        <a:latin typeface="Cambria Math" panose="02040503050406030204" pitchFamily="18" charset="0"/>
                      </a:rPr>
                      <m:t>=</m:t>
                    </m:r>
                    <m:sSub>
                      <m:sSubPr>
                        <m:ctrlPr>
                          <a:rPr lang="es-MX" sz="2400" i="1">
                            <a:latin typeface="Cambria Math" panose="02040503050406030204" pitchFamily="18" charset="0"/>
                          </a:rPr>
                        </m:ctrlPr>
                      </m:sSubPr>
                      <m:e>
                        <m:r>
                          <a:rPr lang="es-ES" sz="2400" i="1">
                            <a:latin typeface="Cambria Math" panose="02040503050406030204" pitchFamily="18" charset="0"/>
                          </a:rPr>
                          <m:t>𝛽</m:t>
                        </m:r>
                      </m:e>
                      <m:sub>
                        <m:r>
                          <a:rPr lang="es-ES" sz="2400" i="1">
                            <a:latin typeface="Cambria Math" panose="02040503050406030204" pitchFamily="18" charset="0"/>
                          </a:rPr>
                          <m:t>0</m:t>
                        </m:r>
                      </m:sub>
                    </m:sSub>
                    <m:r>
                      <a:rPr lang="es-ES" sz="2400" i="1">
                        <a:latin typeface="Cambria Math" panose="02040503050406030204" pitchFamily="18" charset="0"/>
                      </a:rPr>
                      <m:t>+</m:t>
                    </m:r>
                    <m:sSub>
                      <m:sSubPr>
                        <m:ctrlPr>
                          <a:rPr lang="es-MX" sz="2400" i="1">
                            <a:latin typeface="Cambria Math" panose="02040503050406030204" pitchFamily="18" charset="0"/>
                          </a:rPr>
                        </m:ctrlPr>
                      </m:sSubPr>
                      <m:e>
                        <m:r>
                          <a:rPr lang="es-ES" sz="2400" i="1">
                            <a:latin typeface="Cambria Math" panose="02040503050406030204" pitchFamily="18" charset="0"/>
                          </a:rPr>
                          <m:t>𝛽</m:t>
                        </m:r>
                      </m:e>
                      <m:sub>
                        <m:r>
                          <a:rPr lang="es-ES" sz="2400" i="1">
                            <a:latin typeface="Cambria Math" panose="02040503050406030204" pitchFamily="18" charset="0"/>
                          </a:rPr>
                          <m:t>1</m:t>
                        </m:r>
                      </m:sub>
                    </m:sSub>
                    <m:sSub>
                      <m:sSubPr>
                        <m:ctrlPr>
                          <a:rPr lang="es-MX" sz="2400" i="1">
                            <a:latin typeface="Cambria Math" panose="02040503050406030204" pitchFamily="18" charset="0"/>
                          </a:rPr>
                        </m:ctrlPr>
                      </m:sSubPr>
                      <m:e>
                        <m:r>
                          <a:rPr lang="es-ES" sz="2400" i="1">
                            <a:latin typeface="Cambria Math" panose="02040503050406030204" pitchFamily="18" charset="0"/>
                          </a:rPr>
                          <m:t>𝑥</m:t>
                        </m:r>
                      </m:e>
                      <m:sub>
                        <m:r>
                          <a:rPr lang="es-ES" sz="2400" i="1">
                            <a:latin typeface="Cambria Math" panose="02040503050406030204" pitchFamily="18" charset="0"/>
                          </a:rPr>
                          <m:t>1</m:t>
                        </m:r>
                      </m:sub>
                    </m:sSub>
                    <m:r>
                      <a:rPr lang="es-ES" sz="2400" i="1">
                        <a:latin typeface="Cambria Math" panose="02040503050406030204" pitchFamily="18" charset="0"/>
                      </a:rPr>
                      <m:t>+</m:t>
                    </m:r>
                    <m:sSub>
                      <m:sSubPr>
                        <m:ctrlPr>
                          <a:rPr lang="es-MX" sz="2400" i="1">
                            <a:latin typeface="Cambria Math" panose="02040503050406030204" pitchFamily="18" charset="0"/>
                          </a:rPr>
                        </m:ctrlPr>
                      </m:sSubPr>
                      <m:e>
                        <m:r>
                          <a:rPr lang="es-ES" sz="2400" i="1">
                            <a:latin typeface="Cambria Math" panose="02040503050406030204" pitchFamily="18" charset="0"/>
                          </a:rPr>
                          <m:t>𝜀</m:t>
                        </m:r>
                      </m:e>
                      <m:sub>
                        <m:r>
                          <a:rPr lang="es-ES" sz="2400" i="1">
                            <a:latin typeface="Cambria Math" panose="02040503050406030204" pitchFamily="18" charset="0"/>
                          </a:rPr>
                          <m:t>𝑖</m:t>
                        </m:r>
                      </m:sub>
                    </m:sSub>
                    <m:r>
                      <a:rPr lang="es-ES" sz="2400" i="1">
                        <a:latin typeface="Cambria Math" panose="02040503050406030204" pitchFamily="18" charset="0"/>
                      </a:rPr>
                      <m:t>,</m:t>
                    </m:r>
                  </m:oMath>
                </a14:m>
                <a:r>
                  <a:rPr lang="es-ES_tradnl" sz="2400" dirty="0">
                    <a:solidFill>
                      <a:prstClr val="black"/>
                    </a:solidFill>
                    <a:cs typeface="Times New Roman" pitchFamily="18" charset="0"/>
                  </a:rPr>
                  <a:t>   i=1,2….n</a:t>
                </a:r>
              </a:p>
              <a:p>
                <a:pPr algn="just" eaLnBrk="0" hangingPunct="0"/>
                <a:endParaRPr lang="es-ES_tradnl" sz="2400" dirty="0">
                  <a:solidFill>
                    <a:prstClr val="black"/>
                  </a:solidFill>
                </a:endParaRPr>
              </a:p>
            </p:txBody>
          </p:sp>
        </mc:Choice>
        <mc:Fallback xmlns="">
          <p:sp>
            <p:nvSpPr>
              <p:cNvPr id="5122" name="Rectangle 1"/>
              <p:cNvSpPr>
                <a:spLocks noRot="1" noChangeAspect="1" noMove="1" noResize="1" noEditPoints="1" noAdjustHandles="1" noChangeArrowheads="1" noChangeShapeType="1" noTextEdit="1"/>
              </p:cNvSpPr>
              <p:nvPr/>
            </p:nvSpPr>
            <p:spPr bwMode="auto">
              <a:xfrm>
                <a:off x="539552" y="796063"/>
                <a:ext cx="7814072" cy="3046988"/>
              </a:xfrm>
              <a:prstGeom prst="rect">
                <a:avLst/>
              </a:prstGeom>
              <a:blipFill>
                <a:blip r:embed="rId2"/>
                <a:stretch>
                  <a:fillRect l="-1249" t="-1202" r="-1249"/>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MX">
                    <a:noFill/>
                  </a:rPr>
                  <a:t> </a:t>
                </a:r>
              </a:p>
            </p:txBody>
          </p:sp>
        </mc:Fallback>
      </mc:AlternateContent>
      <p:sp>
        <p:nvSpPr>
          <p:cNvPr id="4" name="Rectangle 3"/>
          <p:cNvSpPr txBox="1">
            <a:spLocks noChangeArrowheads="1"/>
          </p:cNvSpPr>
          <p:nvPr/>
        </p:nvSpPr>
        <p:spPr>
          <a:xfrm>
            <a:off x="0" y="115888"/>
            <a:ext cx="9144000" cy="741344"/>
          </a:xfrm>
          <a:prstGeom prst="rect">
            <a:avLst/>
          </a:prstGeom>
        </p:spPr>
        <p:txBody>
          <a:bodyPr vert="horz" lIns="91440" tIns="45720" rIns="91440" bIns="45720" rtlCol="0" anchor="ctr">
            <a:normAutofit/>
          </a:bodyPr>
          <a:lstStyle/>
          <a:p>
            <a:pPr algn="ctr" eaLnBrk="0" fontAlgn="base" hangingPunct="0">
              <a:spcBef>
                <a:spcPct val="0"/>
              </a:spcBef>
              <a:spcAft>
                <a:spcPct val="0"/>
              </a:spcAft>
              <a:buFont typeface="Wingdings" pitchFamily="2" charset="2"/>
              <a:buChar char="ü"/>
              <a:defRPr/>
            </a:pPr>
            <a:r>
              <a:rPr lang="es-MX" sz="2800" b="1" dirty="0">
                <a:solidFill>
                  <a:srgbClr val="1F497D"/>
                </a:solidFill>
                <a:ea typeface="+mj-ea"/>
                <a:cs typeface="+mj-cs"/>
              </a:rPr>
              <a:t>  Estimación de los parámetros</a:t>
            </a:r>
            <a:r>
              <a:rPr lang="es-ES_tradnl" sz="2800" dirty="0">
                <a:solidFill>
                  <a:prstClr val="black"/>
                </a:solidFill>
                <a:cs typeface="Times New Roman" pitchFamily="18" charset="0"/>
              </a:rPr>
              <a:t> ß</a:t>
            </a:r>
            <a:r>
              <a:rPr lang="es-ES_tradnl" sz="2800" baseline="-30000" dirty="0">
                <a:solidFill>
                  <a:prstClr val="black"/>
                </a:solidFill>
                <a:cs typeface="Times New Roman" pitchFamily="18" charset="0"/>
              </a:rPr>
              <a:t>0</a:t>
            </a:r>
            <a:r>
              <a:rPr lang="es-ES_tradnl" sz="2800" dirty="0">
                <a:solidFill>
                  <a:prstClr val="black"/>
                </a:solidFill>
                <a:cs typeface="Times New Roman" pitchFamily="18" charset="0"/>
              </a:rPr>
              <a:t>  y ß</a:t>
            </a:r>
            <a:r>
              <a:rPr lang="es-ES_tradnl" sz="2800" baseline="-30000" dirty="0">
                <a:solidFill>
                  <a:prstClr val="black"/>
                </a:solidFill>
                <a:cs typeface="Times New Roman" pitchFamily="18" charset="0"/>
              </a:rPr>
              <a:t>1</a:t>
            </a:r>
            <a:endParaRPr lang="es-ES" sz="2800" b="1" dirty="0">
              <a:solidFill>
                <a:srgbClr val="1F497D"/>
              </a:solidFill>
              <a:ea typeface="+mj-ea"/>
              <a:cs typeface="+mj-cs"/>
            </a:endParaRPr>
          </a:p>
        </p:txBody>
      </p:sp>
      <mc:AlternateContent xmlns:mc="http://schemas.openxmlformats.org/markup-compatibility/2006" xmlns:a14="http://schemas.microsoft.com/office/drawing/2010/main">
        <mc:Choice Requires="a14">
          <p:sp>
            <p:nvSpPr>
              <p:cNvPr id="5" name="Rectángulo 4"/>
              <p:cNvSpPr/>
              <p:nvPr/>
            </p:nvSpPr>
            <p:spPr>
              <a:xfrm>
                <a:off x="395536" y="3875411"/>
                <a:ext cx="8497640" cy="1569660"/>
              </a:xfrm>
              <a:prstGeom prst="rect">
                <a:avLst/>
              </a:prstGeom>
            </p:spPr>
            <p:txBody>
              <a:bodyPr wrap="square">
                <a:spAutoFit/>
              </a:bodyPr>
              <a:lstStyle/>
              <a:p>
                <a:pPr algn="just"/>
                <a:r>
                  <a:rPr lang="es-ES" sz="2400" dirty="0">
                    <a:ea typeface="Times New Roman" panose="02020603050405020304" pitchFamily="18" charset="0"/>
                  </a:rPr>
                  <a:t>Se puede considerar que la ecuación  anterior  es un </a:t>
                </a:r>
                <a:r>
                  <a:rPr lang="es-ES" sz="2400" b="1" dirty="0">
                    <a:ea typeface="Times New Roman" panose="02020603050405020304" pitchFamily="18" charset="0"/>
                  </a:rPr>
                  <a:t>modelo muestral de regresión,</a:t>
                </a:r>
                <a:r>
                  <a:rPr lang="es-ES" sz="2400" dirty="0">
                    <a:ea typeface="Times New Roman" panose="02020603050405020304" pitchFamily="18" charset="0"/>
                  </a:rPr>
                  <a:t> escritos en términos de los </a:t>
                </a:r>
                <a:r>
                  <a:rPr lang="es-ES" sz="2400" i="1" dirty="0">
                    <a:ea typeface="Times New Roman" panose="02020603050405020304" pitchFamily="18" charset="0"/>
                  </a:rPr>
                  <a:t>n</a:t>
                </a:r>
                <a:r>
                  <a:rPr lang="es-ES" sz="2400" dirty="0">
                    <a:ea typeface="Times New Roman" panose="02020603050405020304" pitchFamily="18" charset="0"/>
                  </a:rPr>
                  <a:t> pares de datos </a:t>
                </a:r>
                <a14:m>
                  <m:oMath xmlns:m="http://schemas.openxmlformats.org/officeDocument/2006/math">
                    <m:d>
                      <m:dPr>
                        <m:ctrlPr>
                          <a:rPr lang="es-MX" sz="2400" i="1">
                            <a:latin typeface="Cambria Math" panose="02040503050406030204" pitchFamily="18" charset="0"/>
                            <a:ea typeface="Times New Roman" panose="02020603050405020304" pitchFamily="18" charset="0"/>
                          </a:rPr>
                        </m:ctrlPr>
                      </m:dPr>
                      <m:e>
                        <m:sSub>
                          <m:sSubPr>
                            <m:ctrlPr>
                              <a:rPr lang="es-MX" sz="2400" i="1">
                                <a:latin typeface="Cambria Math" panose="02040503050406030204" pitchFamily="18" charset="0"/>
                                <a:ea typeface="Times New Roman" panose="02020603050405020304" pitchFamily="18" charset="0"/>
                              </a:rPr>
                            </m:ctrlPr>
                          </m:sSubPr>
                          <m:e>
                            <m:r>
                              <a:rPr lang="es-ES" sz="2400" i="1">
                                <a:latin typeface="Cambria Math" panose="02040503050406030204" pitchFamily="18" charset="0"/>
                                <a:ea typeface="Times New Roman" panose="02020603050405020304" pitchFamily="18" charset="0"/>
                                <a:cs typeface="Times New Roman" panose="02020603050405020304" pitchFamily="18" charset="0"/>
                              </a:rPr>
                              <m:t>𝑦</m:t>
                            </m:r>
                          </m:e>
                          <m:sub>
                            <m:r>
                              <a:rPr lang="es-ES" sz="2400" i="1">
                                <a:latin typeface="Cambria Math" panose="02040503050406030204" pitchFamily="18" charset="0"/>
                                <a:ea typeface="Times New Roman" panose="02020603050405020304" pitchFamily="18" charset="0"/>
                                <a:cs typeface="Times New Roman" panose="02020603050405020304" pitchFamily="18" charset="0"/>
                              </a:rPr>
                              <m:t>𝑖</m:t>
                            </m:r>
                          </m:sub>
                        </m:sSub>
                        <m:r>
                          <a:rPr lang="es-ES" sz="2400" i="1">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s-MX" sz="2400" i="1">
                                <a:latin typeface="Cambria Math" panose="02040503050406030204" pitchFamily="18" charset="0"/>
                                <a:ea typeface="Times New Roman" panose="02020603050405020304" pitchFamily="18" charset="0"/>
                              </a:rPr>
                            </m:ctrlPr>
                          </m:sSubPr>
                          <m:e>
                            <m:r>
                              <a:rPr lang="es-ES" sz="2400" i="1">
                                <a:latin typeface="Cambria Math" panose="02040503050406030204" pitchFamily="18" charset="0"/>
                                <a:ea typeface="Times New Roman" panose="02020603050405020304" pitchFamily="18" charset="0"/>
                                <a:cs typeface="Times New Roman" panose="02020603050405020304" pitchFamily="18" charset="0"/>
                              </a:rPr>
                              <m:t>𝑥</m:t>
                            </m:r>
                          </m:e>
                          <m:sub>
                            <m:r>
                              <a:rPr lang="es-ES" sz="2400" i="1">
                                <a:latin typeface="Cambria Math" panose="02040503050406030204" pitchFamily="18" charset="0"/>
                                <a:ea typeface="Times New Roman" panose="02020603050405020304" pitchFamily="18" charset="0"/>
                                <a:cs typeface="Times New Roman" panose="02020603050405020304" pitchFamily="18" charset="0"/>
                              </a:rPr>
                              <m:t>𝑖</m:t>
                            </m:r>
                          </m:sub>
                        </m:sSub>
                      </m:e>
                    </m:d>
                    <m:r>
                      <a:rPr lang="es-ES" sz="2400" i="1">
                        <a:latin typeface="Cambria Math" panose="02040503050406030204" pitchFamily="18" charset="0"/>
                        <a:ea typeface="Times New Roman" panose="02020603050405020304" pitchFamily="18" charset="0"/>
                        <a:cs typeface="Times New Roman" panose="02020603050405020304" pitchFamily="18" charset="0"/>
                      </a:rPr>
                      <m:t> </m:t>
                    </m:r>
                  </m:oMath>
                </a14:m>
                <a:r>
                  <a:rPr lang="es-ES" sz="2400" dirty="0">
                    <a:ea typeface="Times New Roman" panose="02020603050405020304" pitchFamily="18" charset="0"/>
                  </a:rPr>
                  <a:t> </a:t>
                </a:r>
                <a14:m>
                  <m:oMath xmlns:m="http://schemas.openxmlformats.org/officeDocument/2006/math">
                    <m:r>
                      <a:rPr lang="es-ES" sz="2400" i="1">
                        <a:latin typeface="Cambria Math" panose="02040503050406030204" pitchFamily="18" charset="0"/>
                        <a:ea typeface="Times New Roman" panose="02020603050405020304" pitchFamily="18" charset="0"/>
                        <a:cs typeface="Times New Roman" panose="02020603050405020304" pitchFamily="18" charset="0"/>
                      </a:rPr>
                      <m:t>(</m:t>
                    </m:r>
                    <m:r>
                      <a:rPr lang="es-ES" sz="2400" i="1">
                        <a:latin typeface="Cambria Math" panose="02040503050406030204" pitchFamily="18" charset="0"/>
                        <a:ea typeface="Times New Roman" panose="02020603050405020304" pitchFamily="18" charset="0"/>
                        <a:cs typeface="Times New Roman" panose="02020603050405020304" pitchFamily="18" charset="0"/>
                      </a:rPr>
                      <m:t>𝑖</m:t>
                    </m:r>
                    <m:r>
                      <a:rPr lang="es-ES" sz="2400" i="1">
                        <a:latin typeface="Cambria Math" panose="02040503050406030204" pitchFamily="18" charset="0"/>
                        <a:ea typeface="Times New Roman" panose="02020603050405020304" pitchFamily="18" charset="0"/>
                        <a:cs typeface="Times New Roman" panose="02020603050405020304" pitchFamily="18" charset="0"/>
                      </a:rPr>
                      <m:t>=1,2,⋯,</m:t>
                    </m:r>
                    <m:r>
                      <a:rPr lang="es-ES" sz="2400" i="1">
                        <a:latin typeface="Cambria Math" panose="02040503050406030204" pitchFamily="18" charset="0"/>
                        <a:ea typeface="Times New Roman" panose="02020603050405020304" pitchFamily="18" charset="0"/>
                        <a:cs typeface="Times New Roman" panose="02020603050405020304" pitchFamily="18" charset="0"/>
                      </a:rPr>
                      <m:t>𝑛</m:t>
                    </m:r>
                    <m:r>
                      <a:rPr lang="es-ES" sz="2400" i="1">
                        <a:latin typeface="Cambria Math" panose="02040503050406030204" pitchFamily="18" charset="0"/>
                        <a:ea typeface="Times New Roman" panose="02020603050405020304" pitchFamily="18" charset="0"/>
                        <a:cs typeface="Times New Roman" panose="02020603050405020304" pitchFamily="18" charset="0"/>
                      </a:rPr>
                      <m:t>)</m:t>
                    </m:r>
                  </m:oMath>
                </a14:m>
                <a:r>
                  <a:rPr lang="es-ES" sz="2400" dirty="0">
                    <a:ea typeface="Times New Roman" panose="02020603050405020304" pitchFamily="18" charset="0"/>
                  </a:rPr>
                  <a:t>. Así el criterio de mínimos cuadrados es</a:t>
                </a:r>
                <a:endParaRPr lang="es-MX" sz="2400" dirty="0"/>
              </a:p>
            </p:txBody>
          </p:sp>
        </mc:Choice>
        <mc:Fallback xmlns="">
          <p:sp>
            <p:nvSpPr>
              <p:cNvPr id="5" name="Rectángulo 4"/>
              <p:cNvSpPr>
                <a:spLocks noRot="1" noChangeAspect="1" noMove="1" noResize="1" noEditPoints="1" noAdjustHandles="1" noChangeArrowheads="1" noChangeShapeType="1" noTextEdit="1"/>
              </p:cNvSpPr>
              <p:nvPr/>
            </p:nvSpPr>
            <p:spPr>
              <a:xfrm>
                <a:off x="395536" y="3875411"/>
                <a:ext cx="8497640" cy="1569660"/>
              </a:xfrm>
              <a:prstGeom prst="rect">
                <a:avLst/>
              </a:prstGeom>
              <a:blipFill>
                <a:blip r:embed="rId3"/>
                <a:stretch>
                  <a:fillRect l="-1148" t="-3113" r="-1076" b="-8171"/>
                </a:stretch>
              </a:blipFill>
            </p:spPr>
            <p:txBody>
              <a:bodyPr/>
              <a:lstStyle/>
              <a:p>
                <a:r>
                  <a:rPr lang="es-MX">
                    <a:noFill/>
                  </a:rPr>
                  <a:t> </a:t>
                </a:r>
              </a:p>
            </p:txBody>
          </p:sp>
        </mc:Fallback>
      </mc:AlternateContent>
    </p:spTree>
    <p:extLst>
      <p:ext uri="{BB962C8B-B14F-4D97-AF65-F5344CB8AC3E}">
        <p14:creationId xmlns:p14="http://schemas.microsoft.com/office/powerpoint/2010/main" val="159953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2771800" y="764704"/>
                <a:ext cx="3398366" cy="86972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es-MX">
                          <a:latin typeface="Cambria Math" panose="02040503050406030204" pitchFamily="18" charset="0"/>
                        </a:rPr>
                        <m:t>S</m:t>
                      </m:r>
                      <m:d>
                        <m:dPr>
                          <m:ctrlPr>
                            <a:rPr lang="es-MX" i="1">
                              <a:latin typeface="Cambria Math" panose="02040503050406030204" pitchFamily="18" charset="0"/>
                            </a:rPr>
                          </m:ctrlPr>
                        </m:dPr>
                        <m:e>
                          <m:sSub>
                            <m:sSubPr>
                              <m:ctrlPr>
                                <a:rPr lang="es-MX" i="1">
                                  <a:latin typeface="Cambria Math" panose="02040503050406030204" pitchFamily="18" charset="0"/>
                                </a:rPr>
                              </m:ctrlPr>
                            </m:sSubPr>
                            <m:e>
                              <m:r>
                                <a:rPr lang="es-MX" i="1">
                                  <a:latin typeface="Cambria Math" panose="02040503050406030204" pitchFamily="18" charset="0"/>
                                </a:rPr>
                                <m:t>𝛽</m:t>
                              </m:r>
                            </m:e>
                            <m:sub>
                              <m:r>
                                <a:rPr lang="es-MX" i="0">
                                  <a:latin typeface="Cambria Math" panose="02040503050406030204" pitchFamily="18" charset="0"/>
                                </a:rPr>
                                <m:t>0</m:t>
                              </m:r>
                            </m:sub>
                          </m:sSub>
                          <m:r>
                            <a:rPr lang="es-MX" i="0">
                              <a:latin typeface="Cambria Math" panose="02040503050406030204" pitchFamily="18" charset="0"/>
                            </a:rPr>
                            <m:t>,</m:t>
                          </m:r>
                          <m:sSub>
                            <m:sSubPr>
                              <m:ctrlPr>
                                <a:rPr lang="es-MX" i="1">
                                  <a:latin typeface="Cambria Math" panose="02040503050406030204" pitchFamily="18" charset="0"/>
                                </a:rPr>
                              </m:ctrlPr>
                            </m:sSubPr>
                            <m:e>
                              <m:r>
                                <a:rPr lang="es-MX" i="1">
                                  <a:latin typeface="Cambria Math" panose="02040503050406030204" pitchFamily="18" charset="0"/>
                                </a:rPr>
                                <m:t>𝛽</m:t>
                              </m:r>
                            </m:e>
                            <m:sub>
                              <m:r>
                                <a:rPr lang="es-MX" i="0">
                                  <a:latin typeface="Cambria Math" panose="02040503050406030204" pitchFamily="18" charset="0"/>
                                </a:rPr>
                                <m:t>1</m:t>
                              </m:r>
                            </m:sub>
                          </m:sSub>
                        </m:e>
                      </m:d>
                      <m:r>
                        <a:rPr lang="es-MX" i="0">
                          <a:latin typeface="Cambria Math" panose="02040503050406030204" pitchFamily="18" charset="0"/>
                        </a:rPr>
                        <m:t>=</m:t>
                      </m:r>
                      <m:nary>
                        <m:naryPr>
                          <m:chr m:val="∑"/>
                          <m:limLoc m:val="undOvr"/>
                          <m:ctrlPr>
                            <a:rPr lang="es-MX" i="1">
                              <a:latin typeface="Cambria Math" panose="02040503050406030204" pitchFamily="18" charset="0"/>
                            </a:rPr>
                          </m:ctrlPr>
                        </m:naryPr>
                        <m:sub>
                          <m:r>
                            <a:rPr lang="es-MX" i="1">
                              <a:latin typeface="Cambria Math" panose="02040503050406030204" pitchFamily="18" charset="0"/>
                            </a:rPr>
                            <m:t>𝐼</m:t>
                          </m:r>
                          <m:r>
                            <a:rPr lang="es-MX" i="0">
                              <a:latin typeface="Cambria Math" panose="02040503050406030204" pitchFamily="18" charset="0"/>
                            </a:rPr>
                            <m:t>=1</m:t>
                          </m:r>
                        </m:sub>
                        <m:sup>
                          <m:r>
                            <a:rPr lang="es-MX" i="1">
                              <a:latin typeface="Cambria Math" panose="02040503050406030204" pitchFamily="18" charset="0"/>
                            </a:rPr>
                            <m:t>𝑁</m:t>
                          </m:r>
                        </m:sup>
                        <m:e>
                          <m:sSup>
                            <m:sSupPr>
                              <m:ctrlPr>
                                <a:rPr lang="es-MX" i="1">
                                  <a:latin typeface="Cambria Math" panose="02040503050406030204" pitchFamily="18" charset="0"/>
                                </a:rPr>
                              </m:ctrlPr>
                            </m:sSupPr>
                            <m:e>
                              <m:d>
                                <m:dPr>
                                  <m:ctrlPr>
                                    <a:rPr lang="es-MX" i="1">
                                      <a:latin typeface="Cambria Math" panose="02040503050406030204" pitchFamily="18" charset="0"/>
                                    </a:rPr>
                                  </m:ctrlPr>
                                </m:dPr>
                                <m:e>
                                  <m:sSub>
                                    <m:sSubPr>
                                      <m:ctrlPr>
                                        <a:rPr lang="es-MX" i="1">
                                          <a:latin typeface="Cambria Math" panose="02040503050406030204" pitchFamily="18" charset="0"/>
                                        </a:rPr>
                                      </m:ctrlPr>
                                    </m:sSubPr>
                                    <m:e>
                                      <m:r>
                                        <a:rPr lang="es-MX" i="1">
                                          <a:latin typeface="Cambria Math" panose="02040503050406030204" pitchFamily="18" charset="0"/>
                                        </a:rPr>
                                        <m:t>𝑦</m:t>
                                      </m:r>
                                    </m:e>
                                    <m:sub>
                                      <m:r>
                                        <a:rPr lang="es-MX" i="1">
                                          <a:latin typeface="Cambria Math" panose="02040503050406030204" pitchFamily="18" charset="0"/>
                                        </a:rPr>
                                        <m:t>𝑖</m:t>
                                      </m:r>
                                    </m:sub>
                                  </m:sSub>
                                  <m:r>
                                    <a:rPr lang="es-MX" i="0">
                                      <a:latin typeface="Cambria Math" panose="02040503050406030204" pitchFamily="18" charset="0"/>
                                    </a:rPr>
                                    <m:t>−</m:t>
                                  </m:r>
                                  <m:sSub>
                                    <m:sSubPr>
                                      <m:ctrlPr>
                                        <a:rPr lang="es-MX" i="1">
                                          <a:latin typeface="Cambria Math" panose="02040503050406030204" pitchFamily="18" charset="0"/>
                                        </a:rPr>
                                      </m:ctrlPr>
                                    </m:sSubPr>
                                    <m:e>
                                      <m:r>
                                        <a:rPr lang="es-MX" i="1">
                                          <a:latin typeface="Cambria Math" panose="02040503050406030204" pitchFamily="18" charset="0"/>
                                        </a:rPr>
                                        <m:t>𝛽</m:t>
                                      </m:r>
                                    </m:e>
                                    <m:sub>
                                      <m:r>
                                        <a:rPr lang="es-MX" i="0">
                                          <a:latin typeface="Cambria Math" panose="02040503050406030204" pitchFamily="18" charset="0"/>
                                        </a:rPr>
                                        <m:t>0</m:t>
                                      </m:r>
                                    </m:sub>
                                  </m:sSub>
                                  <m:r>
                                    <a:rPr lang="es-MX" i="0">
                                      <a:latin typeface="Cambria Math" panose="02040503050406030204" pitchFamily="18" charset="0"/>
                                    </a:rPr>
                                    <m:t>−</m:t>
                                  </m:r>
                                  <m:sSub>
                                    <m:sSubPr>
                                      <m:ctrlPr>
                                        <a:rPr lang="es-MX" i="1">
                                          <a:latin typeface="Cambria Math" panose="02040503050406030204" pitchFamily="18" charset="0"/>
                                        </a:rPr>
                                      </m:ctrlPr>
                                    </m:sSubPr>
                                    <m:e>
                                      <m:r>
                                        <a:rPr lang="es-MX" i="1">
                                          <a:latin typeface="Cambria Math" panose="02040503050406030204" pitchFamily="18" charset="0"/>
                                        </a:rPr>
                                        <m:t>𝛽</m:t>
                                      </m:r>
                                    </m:e>
                                    <m:sub>
                                      <m:r>
                                        <a:rPr lang="es-MX" i="0">
                                          <a:latin typeface="Cambria Math" panose="02040503050406030204" pitchFamily="18" charset="0"/>
                                        </a:rPr>
                                        <m:t>1</m:t>
                                      </m:r>
                                    </m:sub>
                                  </m:sSub>
                                  <m:sSub>
                                    <m:sSubPr>
                                      <m:ctrlPr>
                                        <a:rPr lang="es-MX" i="1">
                                          <a:latin typeface="Cambria Math" panose="02040503050406030204" pitchFamily="18" charset="0"/>
                                        </a:rPr>
                                      </m:ctrlPr>
                                    </m:sSubPr>
                                    <m:e>
                                      <m:r>
                                        <a:rPr lang="es-MX" i="1">
                                          <a:latin typeface="Cambria Math" panose="02040503050406030204" pitchFamily="18" charset="0"/>
                                        </a:rPr>
                                        <m:t>𝑥</m:t>
                                      </m:r>
                                    </m:e>
                                    <m:sub>
                                      <m:r>
                                        <a:rPr lang="es-MX" i="1">
                                          <a:latin typeface="Cambria Math" panose="02040503050406030204" pitchFamily="18" charset="0"/>
                                        </a:rPr>
                                        <m:t>𝑖</m:t>
                                      </m:r>
                                    </m:sub>
                                  </m:sSub>
                                </m:e>
                              </m:d>
                            </m:e>
                            <m:sup>
                              <m:r>
                                <a:rPr lang="es-MX" i="0">
                                  <a:latin typeface="Cambria Math" panose="02040503050406030204" pitchFamily="18" charset="0"/>
                                </a:rPr>
                                <m:t>2</m:t>
                              </m:r>
                            </m:sup>
                          </m:sSup>
                        </m:e>
                      </m:nary>
                    </m:oMath>
                  </m:oMathPara>
                </a14:m>
                <a:endParaRPr lang="es-MX" dirty="0"/>
              </a:p>
            </p:txBody>
          </p:sp>
        </mc:Choice>
        <mc:Fallback xmlns="">
          <p:sp>
            <p:nvSpPr>
              <p:cNvPr id="2" name="Rectángulo 1"/>
              <p:cNvSpPr>
                <a:spLocks noRot="1" noChangeAspect="1" noMove="1" noResize="1" noEditPoints="1" noAdjustHandles="1" noChangeArrowheads="1" noChangeShapeType="1" noTextEdit="1"/>
              </p:cNvSpPr>
              <p:nvPr/>
            </p:nvSpPr>
            <p:spPr>
              <a:xfrm>
                <a:off x="2771800" y="764704"/>
                <a:ext cx="3398366" cy="869725"/>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539552" y="1772817"/>
                <a:ext cx="8208912" cy="1110240"/>
              </a:xfrm>
              <a:prstGeom prst="rect">
                <a:avLst/>
              </a:prstGeom>
            </p:spPr>
            <p:txBody>
              <a:bodyPr wrap="square">
                <a:spAutoFit/>
              </a:bodyPr>
              <a:lstStyle/>
              <a:p>
                <a:pPr algn="just">
                  <a:lnSpc>
                    <a:spcPct val="115000"/>
                  </a:lnSpc>
                  <a:spcAft>
                    <a:spcPts val="1000"/>
                  </a:spcAft>
                </a:pPr>
                <a:r>
                  <a:rPr lang="es-ES" sz="2800" dirty="0">
                    <a:latin typeface="Times New Roman" panose="02020603050405020304" pitchFamily="18" charset="0"/>
                    <a:ea typeface="Times New Roman" panose="02020603050405020304" pitchFamily="18" charset="0"/>
                    <a:cs typeface="Times New Roman" panose="02020603050405020304" pitchFamily="18" charset="0"/>
                  </a:rPr>
                  <a:t>Los estimadores, por mínimos cuadrados, de </a:t>
                </a:r>
                <a14:m>
                  <m:oMath xmlns:m="http://schemas.openxmlformats.org/officeDocument/2006/math">
                    <m:sSub>
                      <m:sSubPr>
                        <m:ctrlPr>
                          <a:rPr lang="es-MX" sz="2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s-ES" sz="2800" i="1">
                            <a:effectLst/>
                            <a:latin typeface="Cambria Math" panose="02040503050406030204" pitchFamily="18" charset="0"/>
                            <a:ea typeface="Calibri" panose="020F0502020204030204" pitchFamily="34" charset="0"/>
                            <a:cs typeface="Times New Roman" panose="02020603050405020304" pitchFamily="18" charset="0"/>
                          </a:rPr>
                          <m:t>𝛽</m:t>
                        </m:r>
                      </m:e>
                      <m:sub>
                        <m:r>
                          <a:rPr lang="es-ES" sz="2800" i="1">
                            <a:effectLst/>
                            <a:latin typeface="Cambria Math" panose="02040503050406030204" pitchFamily="18" charset="0"/>
                            <a:ea typeface="Calibri" panose="020F0502020204030204" pitchFamily="34" charset="0"/>
                            <a:cs typeface="Times New Roman" panose="02020603050405020304" pitchFamily="18" charset="0"/>
                          </a:rPr>
                          <m:t>0</m:t>
                        </m:r>
                      </m:sub>
                    </m:sSub>
                  </m:oMath>
                </a14:m>
                <a:r>
                  <a:rPr lang="es-ES" sz="2800" dirty="0">
                    <a:effectLst/>
                    <a:latin typeface="Times New Roman" panose="02020603050405020304" pitchFamily="18" charset="0"/>
                    <a:ea typeface="Times New Roman" panose="02020603050405020304" pitchFamily="18" charset="0"/>
                    <a:cs typeface="Times New Roman" panose="02020603050405020304" pitchFamily="18" charset="0"/>
                  </a:rPr>
                  <a:t> y </a:t>
                </a:r>
                <a14:m>
                  <m:oMath xmlns:m="http://schemas.openxmlformats.org/officeDocument/2006/math">
                    <m:sSub>
                      <m:sSubPr>
                        <m:ctrlPr>
                          <a:rPr lang="es-MX" sz="2800" i="1">
                            <a:effectLst/>
                            <a:latin typeface="Cambria Math" panose="02040503050406030204" pitchFamily="18" charset="0"/>
                            <a:ea typeface="Calibri" panose="020F0502020204030204" pitchFamily="34" charset="0"/>
                            <a:cs typeface="Times New Roman" panose="02020603050405020304" pitchFamily="18" charset="0"/>
                          </a:rPr>
                        </m:ctrlPr>
                      </m:sSubPr>
                      <m:e>
                        <m:r>
                          <a:rPr lang="es-ES" sz="2800" i="1">
                            <a:effectLst/>
                            <a:latin typeface="Cambria Math" panose="02040503050406030204" pitchFamily="18" charset="0"/>
                            <a:ea typeface="Calibri" panose="020F0502020204030204" pitchFamily="34" charset="0"/>
                            <a:cs typeface="Times New Roman" panose="02020603050405020304" pitchFamily="18" charset="0"/>
                          </a:rPr>
                          <m:t>𝛽</m:t>
                        </m:r>
                      </m:e>
                      <m:sub>
                        <m:r>
                          <a:rPr lang="es-ES" sz="2800" i="1">
                            <a:effectLst/>
                            <a:latin typeface="Cambria Math" panose="02040503050406030204" pitchFamily="18" charset="0"/>
                            <a:ea typeface="Calibri" panose="020F0502020204030204" pitchFamily="34" charset="0"/>
                            <a:cs typeface="Times New Roman" panose="02020603050405020304" pitchFamily="18" charset="0"/>
                          </a:rPr>
                          <m:t>1</m:t>
                        </m:r>
                      </m:sub>
                    </m:sSub>
                  </m:oMath>
                </a14:m>
                <a:r>
                  <a:rPr lang="es-ES" sz="2800" dirty="0">
                    <a:effectLst/>
                    <a:latin typeface="Times New Roman" panose="02020603050405020304" pitchFamily="18" charset="0"/>
                    <a:ea typeface="Times New Roman" panose="02020603050405020304" pitchFamily="18" charset="0"/>
                    <a:cs typeface="Times New Roman" panose="02020603050405020304" pitchFamily="18" charset="0"/>
                  </a:rPr>
                  <a:t>, que se designaran por </a:t>
                </a:r>
                <a14:m>
                  <m:oMath xmlns:m="http://schemas.openxmlformats.org/officeDocument/2006/math">
                    <m:sSub>
                      <m:sSubPr>
                        <m:ctrlPr>
                          <a:rPr lang="es-MX" sz="2800" i="1">
                            <a:effectLst/>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s-MX" sz="2800" i="1">
                                <a:effectLst/>
                                <a:latin typeface="Cambria Math" panose="02040503050406030204" pitchFamily="18" charset="0"/>
                                <a:ea typeface="Calibri" panose="020F0502020204030204" pitchFamily="34" charset="0"/>
                                <a:cs typeface="Times New Roman" panose="02020603050405020304" pitchFamily="18" charset="0"/>
                              </a:rPr>
                            </m:ctrlPr>
                          </m:accPr>
                          <m:e>
                            <m:r>
                              <a:rPr lang="es-ES" sz="2800" i="1">
                                <a:effectLst/>
                                <a:latin typeface="Cambria Math" panose="02040503050406030204" pitchFamily="18" charset="0"/>
                                <a:ea typeface="Calibri" panose="020F0502020204030204" pitchFamily="34" charset="0"/>
                                <a:cs typeface="Times New Roman" panose="02020603050405020304" pitchFamily="18" charset="0"/>
                              </a:rPr>
                              <m:t>𝛽</m:t>
                            </m:r>
                          </m:e>
                        </m:acc>
                      </m:e>
                      <m:sub>
                        <m:r>
                          <a:rPr lang="es-ES" sz="2800" i="1">
                            <a:effectLst/>
                            <a:latin typeface="Cambria Math" panose="02040503050406030204" pitchFamily="18" charset="0"/>
                            <a:ea typeface="Calibri" panose="020F0502020204030204" pitchFamily="34" charset="0"/>
                            <a:cs typeface="Times New Roman" panose="02020603050405020304" pitchFamily="18" charset="0"/>
                          </a:rPr>
                          <m:t>0</m:t>
                        </m:r>
                      </m:sub>
                    </m:sSub>
                  </m:oMath>
                </a14:m>
                <a:r>
                  <a:rPr lang="es-ES" sz="2800" dirty="0">
                    <a:effectLst/>
                    <a:latin typeface="Times New Roman" panose="02020603050405020304" pitchFamily="18" charset="0"/>
                    <a:ea typeface="Times New Roman" panose="02020603050405020304" pitchFamily="18" charset="0"/>
                    <a:cs typeface="Times New Roman" panose="02020603050405020304" pitchFamily="18" charset="0"/>
                  </a:rPr>
                  <a:t>y </a:t>
                </a:r>
                <a14:m>
                  <m:oMath xmlns:m="http://schemas.openxmlformats.org/officeDocument/2006/math">
                    <m:sSub>
                      <m:sSubPr>
                        <m:ctrlPr>
                          <a:rPr lang="es-MX" sz="2800" i="1">
                            <a:effectLst/>
                            <a:latin typeface="Cambria Math" panose="02040503050406030204" pitchFamily="18" charset="0"/>
                            <a:ea typeface="Calibri" panose="020F0502020204030204" pitchFamily="34" charset="0"/>
                            <a:cs typeface="Times New Roman" panose="02020603050405020304" pitchFamily="18" charset="0"/>
                          </a:rPr>
                        </m:ctrlPr>
                      </m:sSubPr>
                      <m:e>
                        <m:acc>
                          <m:accPr>
                            <m:chr m:val="̂"/>
                            <m:ctrlPr>
                              <a:rPr lang="es-MX" sz="2800" i="1">
                                <a:effectLst/>
                                <a:latin typeface="Cambria Math" panose="02040503050406030204" pitchFamily="18" charset="0"/>
                                <a:ea typeface="Calibri" panose="020F0502020204030204" pitchFamily="34" charset="0"/>
                                <a:cs typeface="Times New Roman" panose="02020603050405020304" pitchFamily="18" charset="0"/>
                              </a:rPr>
                            </m:ctrlPr>
                          </m:accPr>
                          <m:e>
                            <m:r>
                              <a:rPr lang="es-ES" sz="2800" i="1">
                                <a:effectLst/>
                                <a:latin typeface="Cambria Math" panose="02040503050406030204" pitchFamily="18" charset="0"/>
                                <a:ea typeface="Calibri" panose="020F0502020204030204" pitchFamily="34" charset="0"/>
                                <a:cs typeface="Times New Roman" panose="02020603050405020304" pitchFamily="18" charset="0"/>
                              </a:rPr>
                              <m:t>𝛽</m:t>
                            </m:r>
                          </m:e>
                        </m:acc>
                      </m:e>
                      <m:sub>
                        <m:r>
                          <a:rPr lang="es-ES" sz="2800" i="1">
                            <a:effectLst/>
                            <a:latin typeface="Cambria Math" panose="02040503050406030204" pitchFamily="18" charset="0"/>
                            <a:ea typeface="Calibri" panose="020F0502020204030204" pitchFamily="34" charset="0"/>
                            <a:cs typeface="Times New Roman" panose="02020603050405020304" pitchFamily="18" charset="0"/>
                          </a:rPr>
                          <m:t>1</m:t>
                        </m:r>
                      </m:sub>
                    </m:sSub>
                  </m:oMath>
                </a14:m>
                <a:r>
                  <a:rPr lang="es-ES" sz="2800" dirty="0">
                    <a:effectLst/>
                    <a:latin typeface="Times New Roman" panose="02020603050405020304" pitchFamily="18" charset="0"/>
                    <a:ea typeface="Times New Roman" panose="02020603050405020304" pitchFamily="18" charset="0"/>
                    <a:cs typeface="Times New Roman" panose="02020603050405020304" pitchFamily="18" charset="0"/>
                  </a:rPr>
                  <a:t>, deben satisfacer</a:t>
                </a:r>
                <a:endParaRPr lang="es-MX" sz="28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4" name="Rectángulo 3"/>
              <p:cNvSpPr>
                <a:spLocks noRot="1" noChangeAspect="1" noMove="1" noResize="1" noEditPoints="1" noAdjustHandles="1" noChangeArrowheads="1" noChangeShapeType="1" noTextEdit="1"/>
              </p:cNvSpPr>
              <p:nvPr/>
            </p:nvSpPr>
            <p:spPr>
              <a:xfrm>
                <a:off x="539552" y="1772817"/>
                <a:ext cx="8208912" cy="1110240"/>
              </a:xfrm>
              <a:prstGeom prst="rect">
                <a:avLst/>
              </a:prstGeom>
              <a:blipFill>
                <a:blip r:embed="rId3"/>
                <a:stretch>
                  <a:fillRect l="-1560" t="-3846" r="-1486" b="-10440"/>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5" name="Rectángulo 4"/>
              <p:cNvSpPr/>
              <p:nvPr/>
            </p:nvSpPr>
            <p:spPr>
              <a:xfrm>
                <a:off x="1907704" y="3284984"/>
                <a:ext cx="5396285" cy="11027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a:latin typeface="Cambria Math" panose="02040503050406030204" pitchFamily="18" charset="0"/>
                            </a:rPr>
                          </m:ctrlPr>
                        </m:sSubPr>
                        <m:e>
                          <m:d>
                            <m:dPr>
                              <m:begChr m:val=""/>
                              <m:endChr m:val="|"/>
                              <m:ctrlPr>
                                <a:rPr lang="es-MX" sz="2400" i="1">
                                  <a:latin typeface="Cambria Math" panose="02040503050406030204" pitchFamily="18" charset="0"/>
                                </a:rPr>
                              </m:ctrlPr>
                            </m:dPr>
                            <m:e>
                              <m:f>
                                <m:fPr>
                                  <m:ctrlPr>
                                    <a:rPr lang="es-MX" sz="2400" i="1">
                                      <a:latin typeface="Cambria Math" panose="02040503050406030204" pitchFamily="18" charset="0"/>
                                    </a:rPr>
                                  </m:ctrlPr>
                                </m:fPr>
                                <m:num>
                                  <m:r>
                                    <a:rPr lang="es-MX" sz="2400">
                                      <a:latin typeface="Cambria Math" panose="02040503050406030204" pitchFamily="18" charset="0"/>
                                    </a:rPr>
                                    <m:t>𝜕</m:t>
                                  </m:r>
                                  <m:r>
                                    <a:rPr lang="es-MX" sz="2400" i="1">
                                      <a:latin typeface="Cambria Math" panose="02040503050406030204" pitchFamily="18" charset="0"/>
                                    </a:rPr>
                                    <m:t>𝑆</m:t>
                                  </m:r>
                                </m:num>
                                <m:den>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i="0">
                                          <a:latin typeface="Cambria Math" panose="02040503050406030204" pitchFamily="18" charset="0"/>
                                        </a:rPr>
                                        <m:t>0</m:t>
                                      </m:r>
                                    </m:sub>
                                  </m:sSub>
                                </m:den>
                              </m:f>
                            </m:e>
                          </m:d>
                        </m:e>
                        <m:sub>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i="0">
                                  <a:latin typeface="Cambria Math" panose="02040503050406030204" pitchFamily="18" charset="0"/>
                                </a:rPr>
                                <m:t>0</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i="0">
                                  <a:latin typeface="Cambria Math" panose="02040503050406030204" pitchFamily="18" charset="0"/>
                                </a:rPr>
                                <m:t>1</m:t>
                              </m:r>
                            </m:sub>
                          </m:sSub>
                        </m:sub>
                      </m:sSub>
                      <m:r>
                        <a:rPr lang="es-MX" sz="2400" i="0">
                          <a:latin typeface="Cambria Math" panose="02040503050406030204" pitchFamily="18" charset="0"/>
                        </a:rPr>
                        <m:t>=−2</m:t>
                      </m:r>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d>
                            <m:dPr>
                              <m:endChr m:val=""/>
                              <m:ctrlPr>
                                <a:rPr lang="es-MX" sz="2400" i="1">
                                  <a:latin typeface="Cambria Math" panose="02040503050406030204" pitchFamily="18" charset="0"/>
                                </a:rPr>
                              </m:ctrlPr>
                            </m:dPr>
                            <m:e>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0</m:t>
                                  </m:r>
                                </m:sub>
                              </m:sSub>
                              <m:r>
                                <a:rPr lang="es-MX" sz="2400" i="0">
                                  <a:latin typeface="Cambria Math" panose="02040503050406030204" pitchFamily="18" charset="0"/>
                                </a:rPr>
                                <m:t>−</m:t>
                              </m:r>
                            </m:e>
                          </m:d>
                        </m:e>
                      </m:nary>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1</m:t>
                          </m:r>
                        </m:sub>
                      </m:sSub>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0">
                              <a:latin typeface="Cambria Math" panose="02040503050406030204" pitchFamily="18" charset="0"/>
                            </a:rPr>
                            <m:t>1</m:t>
                          </m:r>
                        </m:sub>
                      </m:sSub>
                      <m:r>
                        <a:rPr lang="es-MX" sz="2400" i="0">
                          <a:latin typeface="Cambria Math" panose="02040503050406030204" pitchFamily="18" charset="0"/>
                        </a:rPr>
                        <m:t>)=0</m:t>
                      </m:r>
                    </m:oMath>
                  </m:oMathPara>
                </a14:m>
                <a:endParaRPr lang="es-MX" sz="2400" dirty="0"/>
              </a:p>
            </p:txBody>
          </p:sp>
        </mc:Choice>
        <mc:Fallback xmlns="">
          <p:sp>
            <p:nvSpPr>
              <p:cNvPr id="5" name="Rectángulo 4"/>
              <p:cNvSpPr>
                <a:spLocks noRot="1" noChangeAspect="1" noMove="1" noResize="1" noEditPoints="1" noAdjustHandles="1" noChangeArrowheads="1" noChangeShapeType="1" noTextEdit="1"/>
              </p:cNvSpPr>
              <p:nvPr/>
            </p:nvSpPr>
            <p:spPr>
              <a:xfrm>
                <a:off x="1907704" y="3284984"/>
                <a:ext cx="5396285" cy="1102738"/>
              </a:xfrm>
              <a:prstGeom prst="rect">
                <a:avLst/>
              </a:prstGeom>
              <a:blipFill>
                <a:blip r:embed="rId4"/>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6" name="Rectángulo 5"/>
              <p:cNvSpPr/>
              <p:nvPr/>
            </p:nvSpPr>
            <p:spPr>
              <a:xfrm>
                <a:off x="1876088" y="4653136"/>
                <a:ext cx="5692264" cy="11027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smtClean="0">
                              <a:latin typeface="Cambria Math" panose="02040503050406030204" pitchFamily="18" charset="0"/>
                            </a:rPr>
                          </m:ctrlPr>
                        </m:sSubPr>
                        <m:e>
                          <m:d>
                            <m:dPr>
                              <m:begChr m:val=""/>
                              <m:endChr m:val="|"/>
                              <m:ctrlPr>
                                <a:rPr lang="es-MX" sz="2400" i="1">
                                  <a:latin typeface="Cambria Math" panose="02040503050406030204" pitchFamily="18" charset="0"/>
                                </a:rPr>
                              </m:ctrlPr>
                            </m:dPr>
                            <m:e>
                              <m:f>
                                <m:fPr>
                                  <m:ctrlPr>
                                    <a:rPr lang="es-MX" sz="2400" i="1">
                                      <a:latin typeface="Cambria Math" panose="02040503050406030204" pitchFamily="18" charset="0"/>
                                    </a:rPr>
                                  </m:ctrlPr>
                                </m:fPr>
                                <m:num>
                                  <m:r>
                                    <a:rPr lang="es-MX" sz="2400">
                                      <a:latin typeface="Cambria Math" panose="02040503050406030204" pitchFamily="18" charset="0"/>
                                    </a:rPr>
                                    <m:t>𝜕</m:t>
                                  </m:r>
                                  <m:r>
                                    <a:rPr lang="es-MX" sz="2400" i="1">
                                      <a:latin typeface="Cambria Math" panose="02040503050406030204" pitchFamily="18" charset="0"/>
                                    </a:rPr>
                                    <m:t>𝑆</m:t>
                                  </m:r>
                                </m:num>
                                <m:den>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b="0" i="0" smtClean="0">
                                          <a:latin typeface="Cambria Math" panose="02040503050406030204" pitchFamily="18" charset="0"/>
                                        </a:rPr>
                                        <m:t>1</m:t>
                                      </m:r>
                                    </m:sub>
                                  </m:sSub>
                                </m:den>
                              </m:f>
                            </m:e>
                          </m:d>
                        </m:e>
                        <m:sub>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i="0">
                                  <a:latin typeface="Cambria Math" panose="02040503050406030204" pitchFamily="18" charset="0"/>
                                </a:rPr>
                                <m:t>0</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𝛽</m:t>
                              </m:r>
                            </m:e>
                            <m:sub>
                              <m:r>
                                <a:rPr lang="es-MX" sz="2400" i="0">
                                  <a:latin typeface="Cambria Math" panose="02040503050406030204" pitchFamily="18" charset="0"/>
                                </a:rPr>
                                <m:t>1</m:t>
                              </m:r>
                            </m:sub>
                          </m:sSub>
                        </m:sub>
                      </m:sSub>
                      <m:r>
                        <a:rPr lang="es-MX" sz="2400" i="0">
                          <a:latin typeface="Cambria Math" panose="02040503050406030204" pitchFamily="18" charset="0"/>
                        </a:rPr>
                        <m:t>=−2</m:t>
                      </m:r>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d>
                            <m:dPr>
                              <m:endChr m:val=""/>
                              <m:ctrlPr>
                                <a:rPr lang="es-MX" sz="2400" i="1">
                                  <a:latin typeface="Cambria Math" panose="02040503050406030204" pitchFamily="18" charset="0"/>
                                </a:rPr>
                              </m:ctrlPr>
                            </m:dPr>
                            <m:e>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0</m:t>
                                  </m:r>
                                </m:sub>
                              </m:sSub>
                              <m:r>
                                <a:rPr lang="es-MX" sz="2400" i="0">
                                  <a:latin typeface="Cambria Math" panose="02040503050406030204" pitchFamily="18" charset="0"/>
                                </a:rPr>
                                <m:t>−</m:t>
                              </m:r>
                            </m:e>
                          </m:d>
                        </m:e>
                      </m:nary>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1</m:t>
                          </m:r>
                        </m:sub>
                      </m:sSub>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0">
                              <a:latin typeface="Cambria Math" panose="02040503050406030204" pitchFamily="18" charset="0"/>
                            </a:rPr>
                            <m:t>1</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0">
                              <a:latin typeface="Cambria Math" panose="02040503050406030204" pitchFamily="18" charset="0"/>
                            </a:rPr>
                            <m:t>1</m:t>
                          </m:r>
                        </m:sub>
                      </m:sSub>
                      <m:r>
                        <a:rPr lang="es-MX" sz="2400" i="0">
                          <a:latin typeface="Cambria Math" panose="02040503050406030204" pitchFamily="18" charset="0"/>
                        </a:rPr>
                        <m:t>=0</m:t>
                      </m:r>
                    </m:oMath>
                  </m:oMathPara>
                </a14:m>
                <a:endParaRPr lang="es-MX" sz="2400" dirty="0"/>
              </a:p>
            </p:txBody>
          </p:sp>
        </mc:Choice>
        <mc:Fallback xmlns="">
          <p:sp>
            <p:nvSpPr>
              <p:cNvPr id="6" name="Rectángulo 5"/>
              <p:cNvSpPr>
                <a:spLocks noRot="1" noChangeAspect="1" noMove="1" noResize="1" noEditPoints="1" noAdjustHandles="1" noChangeArrowheads="1" noChangeShapeType="1" noTextEdit="1"/>
              </p:cNvSpPr>
              <p:nvPr/>
            </p:nvSpPr>
            <p:spPr>
              <a:xfrm>
                <a:off x="1876088" y="4653136"/>
                <a:ext cx="5692264" cy="1102738"/>
              </a:xfrm>
              <a:prstGeom prst="rect">
                <a:avLst/>
              </a:prstGeom>
              <a:blipFill>
                <a:blip r:embed="rId5"/>
                <a:stretch>
                  <a:fillRect/>
                </a:stretch>
              </a:blipFill>
            </p:spPr>
            <p:txBody>
              <a:bodyPr/>
              <a:lstStyle/>
              <a:p>
                <a:r>
                  <a:rPr lang="es-MX">
                    <a:noFill/>
                  </a:rPr>
                  <a:t> </a:t>
                </a:r>
              </a:p>
            </p:txBody>
          </p:sp>
        </mc:Fallback>
      </mc:AlternateContent>
    </p:spTree>
    <p:extLst>
      <p:ext uri="{BB962C8B-B14F-4D97-AF65-F5344CB8AC3E}">
        <p14:creationId xmlns:p14="http://schemas.microsoft.com/office/powerpoint/2010/main" val="1261388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55576" y="476672"/>
            <a:ext cx="7704856" cy="517065"/>
          </a:xfrm>
          <a:prstGeom prst="rect">
            <a:avLst/>
          </a:prstGeom>
        </p:spPr>
        <p:txBody>
          <a:bodyPr wrap="square">
            <a:spAutoFit/>
          </a:bodyPr>
          <a:lstStyle/>
          <a:p>
            <a:pPr algn="just">
              <a:lnSpc>
                <a:spcPct val="115000"/>
              </a:lnSpc>
              <a:spcAft>
                <a:spcPts val="1000"/>
              </a:spcAft>
            </a:pPr>
            <a:r>
              <a:rPr lang="es-ES" sz="2400">
                <a:latin typeface="Times New Roman" panose="02020603050405020304" pitchFamily="18" charset="0"/>
                <a:ea typeface="Times New Roman" panose="02020603050405020304" pitchFamily="18" charset="0"/>
                <a:cs typeface="Times New Roman" panose="02020603050405020304" pitchFamily="18" charset="0"/>
              </a:rPr>
              <a:t>Se simplifican estas dos ecuaciones y se obtiene</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Rectángulo 2"/>
              <p:cNvSpPr/>
              <p:nvPr/>
            </p:nvSpPr>
            <p:spPr>
              <a:xfrm>
                <a:off x="2699792" y="1412776"/>
                <a:ext cx="3268715" cy="11005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s-MX" sz="2400" i="1">
                          <a:latin typeface="Cambria Math" panose="02040503050406030204" pitchFamily="18" charset="0"/>
                        </a:rPr>
                        <m:t>𝑛</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0</m:t>
                          </m:r>
                        </m:sub>
                      </m:sSub>
                      <m:r>
                        <a:rPr lang="es-MX" sz="2400" i="0">
                          <a:latin typeface="Cambria Math" panose="02040503050406030204" pitchFamily="18" charset="0"/>
                        </a:rPr>
                        <m:t>+</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1</m:t>
                          </m:r>
                        </m:sub>
                      </m:sSub>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r>
                            <a:rPr lang="es-MX" sz="2400" i="0">
                              <a:latin typeface="Cambria Math" panose="02040503050406030204" pitchFamily="18" charset="0"/>
                            </a:rPr>
                            <m:t>=</m:t>
                          </m:r>
                        </m:e>
                      </m:nary>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e>
                      </m:nary>
                    </m:oMath>
                  </m:oMathPara>
                </a14:m>
                <a:endParaRPr lang="es-MX" sz="2400" dirty="0"/>
              </a:p>
            </p:txBody>
          </p:sp>
        </mc:Choice>
        <mc:Fallback xmlns="">
          <p:sp>
            <p:nvSpPr>
              <p:cNvPr id="3" name="Rectángulo 2"/>
              <p:cNvSpPr>
                <a:spLocks noRot="1" noChangeAspect="1" noMove="1" noResize="1" noEditPoints="1" noAdjustHandles="1" noChangeArrowheads="1" noChangeShapeType="1" noTextEdit="1"/>
              </p:cNvSpPr>
              <p:nvPr/>
            </p:nvSpPr>
            <p:spPr>
              <a:xfrm>
                <a:off x="2699792" y="1412776"/>
                <a:ext cx="3268715" cy="1100558"/>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2235561" y="2852936"/>
                <a:ext cx="4197175" cy="110055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0</m:t>
                          </m:r>
                        </m:sub>
                      </m:sSub>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r>
                            <a:rPr lang="es-MX" sz="2400" i="0">
                              <a:latin typeface="Cambria Math" panose="02040503050406030204" pitchFamily="18" charset="0"/>
                            </a:rPr>
                            <m:t>+</m:t>
                          </m:r>
                        </m:e>
                      </m:nary>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1</m:t>
                          </m:r>
                        </m:sub>
                      </m:sSub>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Sup>
                            <m:sSubSupPr>
                              <m:ctrlPr>
                                <a:rPr lang="es-MX" sz="2400" i="1">
                                  <a:latin typeface="Cambria Math" panose="02040503050406030204" pitchFamily="18" charset="0"/>
                                </a:rPr>
                              </m:ctrlPr>
                            </m:sSubSupPr>
                            <m:e>
                              <m:r>
                                <a:rPr lang="es-MX" sz="2400" i="1">
                                  <a:latin typeface="Cambria Math" panose="02040503050406030204" pitchFamily="18" charset="0"/>
                                </a:rPr>
                                <m:t>𝑥</m:t>
                              </m:r>
                            </m:e>
                            <m:sub>
                              <m:r>
                                <a:rPr lang="es-MX" sz="2400" i="1">
                                  <a:latin typeface="Cambria Math" panose="02040503050406030204" pitchFamily="18" charset="0"/>
                                </a:rPr>
                                <m:t>𝑖</m:t>
                              </m:r>
                            </m:sub>
                            <m:sup>
                              <m:r>
                                <a:rPr lang="es-MX" sz="2400" i="0">
                                  <a:latin typeface="Cambria Math" panose="02040503050406030204" pitchFamily="18" charset="0"/>
                                </a:rPr>
                                <m:t>2</m:t>
                              </m:r>
                            </m:sup>
                          </m:sSubSup>
                          <m:r>
                            <a:rPr lang="es-MX" sz="2400" i="0">
                              <a:latin typeface="Cambria Math" panose="02040503050406030204" pitchFamily="18" charset="0"/>
                            </a:rPr>
                            <m:t>=</m:t>
                          </m:r>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i="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e>
                          </m:nary>
                        </m:e>
                      </m:nary>
                    </m:oMath>
                  </m:oMathPara>
                </a14:m>
                <a:endParaRPr lang="es-MX" sz="2400" dirty="0"/>
              </a:p>
            </p:txBody>
          </p:sp>
        </mc:Choice>
        <mc:Fallback xmlns="">
          <p:sp>
            <p:nvSpPr>
              <p:cNvPr id="4" name="Rectángulo 3"/>
              <p:cNvSpPr>
                <a:spLocks noRot="1" noChangeAspect="1" noMove="1" noResize="1" noEditPoints="1" noAdjustHandles="1" noChangeArrowheads="1" noChangeShapeType="1" noTextEdit="1"/>
              </p:cNvSpPr>
              <p:nvPr/>
            </p:nvSpPr>
            <p:spPr>
              <a:xfrm>
                <a:off x="2235561" y="2852936"/>
                <a:ext cx="4197175" cy="1100558"/>
              </a:xfrm>
              <a:prstGeom prst="rect">
                <a:avLst/>
              </a:prstGeom>
              <a:blipFill>
                <a:blip r:embed="rId3"/>
                <a:stretch>
                  <a:fillRect/>
                </a:stretch>
              </a:blipFill>
            </p:spPr>
            <p:txBody>
              <a:bodyPr/>
              <a:lstStyle/>
              <a:p>
                <a:r>
                  <a:rPr lang="es-MX">
                    <a:noFill/>
                  </a:rPr>
                  <a:t> </a:t>
                </a:r>
              </a:p>
            </p:txBody>
          </p:sp>
        </mc:Fallback>
      </mc:AlternateContent>
      <p:sp>
        <p:nvSpPr>
          <p:cNvPr id="7" name="Rectángulo 6"/>
          <p:cNvSpPr/>
          <p:nvPr/>
        </p:nvSpPr>
        <p:spPr>
          <a:xfrm>
            <a:off x="773974" y="4293096"/>
            <a:ext cx="7686458" cy="941796"/>
          </a:xfrm>
          <a:prstGeom prst="rect">
            <a:avLst/>
          </a:prstGeom>
        </p:spPr>
        <p:txBody>
          <a:bodyPr wrap="square">
            <a:spAutoFit/>
          </a:bodyPr>
          <a:lstStyle/>
          <a:p>
            <a:pPr algn="just">
              <a:lnSpc>
                <a:spcPct val="115000"/>
              </a:lnSpc>
              <a:spcAft>
                <a:spcPts val="1000"/>
              </a:spcAft>
            </a:pPr>
            <a:r>
              <a:rPr lang="es-ES" sz="2400" dirty="0">
                <a:latin typeface="Times New Roman" panose="02020603050405020304" pitchFamily="18" charset="0"/>
                <a:ea typeface="Times New Roman" panose="02020603050405020304" pitchFamily="18" charset="0"/>
                <a:cs typeface="Times New Roman" panose="02020603050405020304" pitchFamily="18" charset="0"/>
              </a:rPr>
              <a:t>Estas ecuaciones  son llamadas </a:t>
            </a:r>
            <a:r>
              <a:rPr lang="es-ES" sz="2400" b="1" dirty="0">
                <a:latin typeface="Times New Roman" panose="02020603050405020304" pitchFamily="18" charset="0"/>
                <a:ea typeface="Times New Roman" panose="02020603050405020304" pitchFamily="18" charset="0"/>
                <a:cs typeface="Times New Roman" panose="02020603050405020304" pitchFamily="18" charset="0"/>
              </a:rPr>
              <a:t>ecuaciones normales de mínimos cuadrados. </a:t>
            </a:r>
            <a:r>
              <a:rPr lang="es-ES" sz="2400" dirty="0">
                <a:latin typeface="Times New Roman" panose="02020603050405020304" pitchFamily="18" charset="0"/>
                <a:ea typeface="Times New Roman" panose="02020603050405020304" pitchFamily="18" charset="0"/>
                <a:cs typeface="Times New Roman" panose="02020603050405020304" pitchFamily="18" charset="0"/>
              </a:rPr>
              <a:t>Su solución es la siguiente:</a:t>
            </a:r>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3744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Rectángulo 1"/>
              <p:cNvSpPr/>
              <p:nvPr/>
            </p:nvSpPr>
            <p:spPr>
              <a:xfrm>
                <a:off x="3635896" y="836712"/>
                <a:ext cx="1980286" cy="48167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0</m:t>
                          </m:r>
                        </m:sub>
                      </m:sSub>
                      <m:r>
                        <a:rPr lang="es-MX" sz="2400" i="0">
                          <a:latin typeface="Cambria Math" panose="02040503050406030204" pitchFamily="18" charset="0"/>
                        </a:rPr>
                        <m:t>=</m:t>
                      </m:r>
                      <m:acc>
                        <m:accPr>
                          <m:chr m:val="̅"/>
                          <m:ctrlPr>
                            <a:rPr lang="es-MX" sz="2400" i="1">
                              <a:latin typeface="Cambria Math" panose="02040503050406030204" pitchFamily="18" charset="0"/>
                            </a:rPr>
                          </m:ctrlPr>
                        </m:accPr>
                        <m:e>
                          <m:r>
                            <a:rPr lang="es-MX" sz="2400" i="1">
                              <a:latin typeface="Cambria Math" panose="02040503050406030204" pitchFamily="18" charset="0"/>
                            </a:rPr>
                            <m:t>𝑦</m:t>
                          </m:r>
                        </m:e>
                      </m:acc>
                      <m:r>
                        <a:rPr lang="es-MX" sz="2400" i="0">
                          <a:latin typeface="Cambria Math" panose="02040503050406030204" pitchFamily="18" charset="0"/>
                        </a:rPr>
                        <m:t>−</m:t>
                      </m:r>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i="0">
                              <a:latin typeface="Cambria Math" panose="02040503050406030204" pitchFamily="18" charset="0"/>
                            </a:rPr>
                            <m:t>1</m:t>
                          </m:r>
                        </m:sub>
                      </m:sSub>
                      <m:acc>
                        <m:accPr>
                          <m:chr m:val="̅"/>
                          <m:ctrlPr>
                            <a:rPr lang="es-MX" sz="2400" i="1">
                              <a:latin typeface="Cambria Math" panose="02040503050406030204" pitchFamily="18" charset="0"/>
                            </a:rPr>
                          </m:ctrlPr>
                        </m:accPr>
                        <m:e>
                          <m:r>
                            <a:rPr lang="es-MX" sz="2400" i="1">
                              <a:latin typeface="Cambria Math" panose="02040503050406030204" pitchFamily="18" charset="0"/>
                            </a:rPr>
                            <m:t>𝑥</m:t>
                          </m:r>
                        </m:e>
                      </m:acc>
                    </m:oMath>
                  </m:oMathPara>
                </a14:m>
                <a:endParaRPr lang="es-MX" sz="2400" dirty="0"/>
              </a:p>
            </p:txBody>
          </p:sp>
        </mc:Choice>
        <mc:Fallback xmlns="">
          <p:sp>
            <p:nvSpPr>
              <p:cNvPr id="2" name="Rectángulo 1"/>
              <p:cNvSpPr>
                <a:spLocks noRot="1" noChangeAspect="1" noMove="1" noResize="1" noEditPoints="1" noAdjustHandles="1" noChangeArrowheads="1" noChangeShapeType="1" noTextEdit="1"/>
              </p:cNvSpPr>
              <p:nvPr/>
            </p:nvSpPr>
            <p:spPr>
              <a:xfrm>
                <a:off x="3635896" y="836712"/>
                <a:ext cx="1980286" cy="481670"/>
              </a:xfrm>
              <a:prstGeom prst="rect">
                <a:avLst/>
              </a:prstGeom>
              <a:blipFill>
                <a:blip r:embed="rId2"/>
                <a:stretch>
                  <a:fillRect/>
                </a:stretch>
              </a:blipFill>
            </p:spPr>
            <p:txBody>
              <a:bodyPr/>
              <a:lstStyle/>
              <a:p>
                <a:r>
                  <a:rPr lang="es-MX">
                    <a:noFill/>
                  </a:rPr>
                  <a:t> </a:t>
                </a:r>
              </a:p>
            </p:txBody>
          </p:sp>
        </mc:Fallback>
      </mc:AlternateContent>
      <mc:AlternateContent xmlns:mc="http://schemas.openxmlformats.org/markup-compatibility/2006" xmlns:a14="http://schemas.microsoft.com/office/drawing/2010/main">
        <mc:Choice Requires="a14">
          <p:sp>
            <p:nvSpPr>
              <p:cNvPr id="4" name="Rectángulo 3"/>
              <p:cNvSpPr/>
              <p:nvPr/>
            </p:nvSpPr>
            <p:spPr>
              <a:xfrm>
                <a:off x="2215571" y="2060848"/>
                <a:ext cx="4820935" cy="15467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MX" sz="2400" i="1">
                              <a:latin typeface="Cambria Math" panose="02040503050406030204" pitchFamily="18" charset="0"/>
                            </a:rPr>
                          </m:ctrlPr>
                        </m:sSubPr>
                        <m:e>
                          <m:acc>
                            <m:accPr>
                              <m:chr m:val="̂"/>
                              <m:ctrlPr>
                                <a:rPr lang="es-MX" sz="2400" i="1">
                                  <a:latin typeface="Cambria Math" panose="02040503050406030204" pitchFamily="18" charset="0"/>
                                </a:rPr>
                              </m:ctrlPr>
                            </m:accPr>
                            <m:e>
                              <m:r>
                                <a:rPr lang="es-MX" sz="2400" i="1">
                                  <a:latin typeface="Cambria Math" panose="02040503050406030204" pitchFamily="18" charset="0"/>
                                </a:rPr>
                                <m:t>𝛽</m:t>
                              </m:r>
                            </m:e>
                          </m:acc>
                        </m:e>
                        <m:sub>
                          <m:r>
                            <a:rPr lang="es-MX" sz="2400">
                              <a:latin typeface="Cambria Math" panose="02040503050406030204" pitchFamily="18" charset="0"/>
                            </a:rPr>
                            <m:t>1</m:t>
                          </m:r>
                        </m:sub>
                      </m:sSub>
                      <m:r>
                        <a:rPr lang="es-MX" sz="2400">
                          <a:latin typeface="Cambria Math" panose="02040503050406030204" pitchFamily="18" charset="0"/>
                        </a:rPr>
                        <m:t>=</m:t>
                      </m:r>
                      <m:f>
                        <m:fPr>
                          <m:ctrlPr>
                            <a:rPr lang="es-MX" sz="2400" i="1">
                              <a:latin typeface="Cambria Math" panose="02040503050406030204" pitchFamily="18" charset="0"/>
                            </a:rPr>
                          </m:ctrlPr>
                        </m:fPr>
                        <m:num>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e>
                          </m:nary>
                          <m:r>
                            <a:rPr lang="es-MX" sz="2400">
                              <a:latin typeface="Cambria Math" panose="02040503050406030204" pitchFamily="18" charset="0"/>
                            </a:rPr>
                            <m:t>−</m:t>
                          </m:r>
                          <m:f>
                            <m:fPr>
                              <m:ctrlPr>
                                <a:rPr lang="es-MX" sz="2400" i="1">
                                  <a:latin typeface="Cambria Math" panose="02040503050406030204" pitchFamily="18" charset="0"/>
                                </a:rPr>
                              </m:ctrlPr>
                            </m:fPr>
                            <m:num>
                              <m:d>
                                <m:dPr>
                                  <m:ctrlPr>
                                    <a:rPr lang="es-MX" sz="2400" i="1">
                                      <a:latin typeface="Cambria Math" panose="02040503050406030204" pitchFamily="18" charset="0"/>
                                    </a:rPr>
                                  </m:ctrlPr>
                                </m:dPr>
                                <m:e>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𝑦</m:t>
                                          </m:r>
                                        </m:e>
                                        <m:sub>
                                          <m:r>
                                            <a:rPr lang="es-MX" sz="2400" i="1">
                                              <a:latin typeface="Cambria Math" panose="02040503050406030204" pitchFamily="18" charset="0"/>
                                            </a:rPr>
                                            <m:t>𝑖</m:t>
                                          </m:r>
                                        </m:sub>
                                      </m:sSub>
                                    </m:e>
                                  </m:nary>
                                </m:e>
                              </m:d>
                              <m:d>
                                <m:dPr>
                                  <m:ctrlPr>
                                    <a:rPr lang="es-MX" sz="2400" i="1">
                                      <a:latin typeface="Cambria Math" panose="02040503050406030204" pitchFamily="18" charset="0"/>
                                    </a:rPr>
                                  </m:ctrlPr>
                                </m:dPr>
                                <m:e>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e>
                                  </m:nary>
                                </m:e>
                              </m:d>
                            </m:num>
                            <m:den>
                              <m:r>
                                <a:rPr lang="es-MX" sz="2400" i="1">
                                  <a:latin typeface="Cambria Math" panose="02040503050406030204" pitchFamily="18" charset="0"/>
                                </a:rPr>
                                <m:t>𝑛</m:t>
                              </m:r>
                            </m:den>
                          </m:f>
                        </m:num>
                        <m:den>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a:latin typeface="Cambria Math" panose="02040503050406030204" pitchFamily="18" charset="0"/>
                                </a:rPr>
                                <m:t>=1</m:t>
                              </m:r>
                            </m:sub>
                            <m:sup>
                              <m:r>
                                <a:rPr lang="es-MX" sz="2400" i="1">
                                  <a:latin typeface="Cambria Math" panose="02040503050406030204" pitchFamily="18" charset="0"/>
                                </a:rPr>
                                <m:t>𝑛</m:t>
                              </m:r>
                            </m:sup>
                            <m:e>
                              <m:sSubSup>
                                <m:sSubSupPr>
                                  <m:ctrlPr>
                                    <a:rPr lang="es-MX" sz="2400" i="1">
                                      <a:latin typeface="Cambria Math" panose="02040503050406030204" pitchFamily="18" charset="0"/>
                                    </a:rPr>
                                  </m:ctrlPr>
                                </m:sSubSupPr>
                                <m:e>
                                  <m:r>
                                    <a:rPr lang="es-MX" sz="2400" i="1">
                                      <a:latin typeface="Cambria Math" panose="02040503050406030204" pitchFamily="18" charset="0"/>
                                    </a:rPr>
                                    <m:t>𝑥</m:t>
                                  </m:r>
                                </m:e>
                                <m:sub>
                                  <m:r>
                                    <a:rPr lang="es-MX" sz="2400" i="1">
                                      <a:latin typeface="Cambria Math" panose="02040503050406030204" pitchFamily="18" charset="0"/>
                                    </a:rPr>
                                    <m:t>𝑖</m:t>
                                  </m:r>
                                </m:sub>
                                <m:sup>
                                  <m:r>
                                    <a:rPr lang="es-MX" sz="2400">
                                      <a:latin typeface="Cambria Math" panose="02040503050406030204" pitchFamily="18" charset="0"/>
                                    </a:rPr>
                                    <m:t>2</m:t>
                                  </m:r>
                                </m:sup>
                              </m:sSubSup>
                              <m:r>
                                <a:rPr lang="es-MX" sz="2400">
                                  <a:latin typeface="Cambria Math" panose="02040503050406030204" pitchFamily="18" charset="0"/>
                                </a:rPr>
                                <m:t>−</m:t>
                              </m:r>
                              <m:f>
                                <m:fPr>
                                  <m:ctrlPr>
                                    <a:rPr lang="es-MX" sz="2400" i="1">
                                      <a:latin typeface="Cambria Math" panose="02040503050406030204" pitchFamily="18" charset="0"/>
                                    </a:rPr>
                                  </m:ctrlPr>
                                </m:fPr>
                                <m:num>
                                  <m:sSup>
                                    <m:sSupPr>
                                      <m:ctrlPr>
                                        <a:rPr lang="es-MX" sz="2400" i="1">
                                          <a:latin typeface="Cambria Math" panose="02040503050406030204" pitchFamily="18" charset="0"/>
                                        </a:rPr>
                                      </m:ctrlPr>
                                    </m:sSupPr>
                                    <m:e>
                                      <m:d>
                                        <m:dPr>
                                          <m:ctrlPr>
                                            <a:rPr lang="es-MX" sz="2400" i="1">
                                              <a:latin typeface="Cambria Math" panose="02040503050406030204" pitchFamily="18" charset="0"/>
                                            </a:rPr>
                                          </m:ctrlPr>
                                        </m:dPr>
                                        <m:e>
                                          <m:nary>
                                            <m:naryPr>
                                              <m:chr m:val="∑"/>
                                              <m:limLoc m:val="undOvr"/>
                                              <m:ctrlPr>
                                                <a:rPr lang="es-MX" sz="2400" i="1">
                                                  <a:latin typeface="Cambria Math" panose="02040503050406030204" pitchFamily="18" charset="0"/>
                                                </a:rPr>
                                              </m:ctrlPr>
                                            </m:naryPr>
                                            <m:sub>
                                              <m:r>
                                                <a:rPr lang="es-MX" sz="2400" i="1">
                                                  <a:latin typeface="Cambria Math" panose="02040503050406030204" pitchFamily="18" charset="0"/>
                                                </a:rPr>
                                                <m:t>𝑖</m:t>
                                              </m:r>
                                              <m:r>
                                                <a:rPr lang="es-MX" sz="2400">
                                                  <a:latin typeface="Cambria Math" panose="02040503050406030204" pitchFamily="18" charset="0"/>
                                                </a:rPr>
                                                <m:t>=1</m:t>
                                              </m:r>
                                            </m:sub>
                                            <m:sup>
                                              <m:r>
                                                <a:rPr lang="es-MX" sz="2400" i="1">
                                                  <a:latin typeface="Cambria Math" panose="02040503050406030204" pitchFamily="18" charset="0"/>
                                                </a:rPr>
                                                <m:t>𝑛</m:t>
                                              </m:r>
                                            </m:sup>
                                            <m:e>
                                              <m:sSub>
                                                <m:sSubPr>
                                                  <m:ctrlPr>
                                                    <a:rPr lang="es-MX" sz="2400" i="1">
                                                      <a:latin typeface="Cambria Math" panose="02040503050406030204" pitchFamily="18" charset="0"/>
                                                    </a:rPr>
                                                  </m:ctrlPr>
                                                </m:sSubPr>
                                                <m:e>
                                                  <m:r>
                                                    <a:rPr lang="es-MX" sz="2400" i="1">
                                                      <a:latin typeface="Cambria Math" panose="02040503050406030204" pitchFamily="18" charset="0"/>
                                                    </a:rPr>
                                                    <m:t>𝑥</m:t>
                                                  </m:r>
                                                </m:e>
                                                <m:sub>
                                                  <m:r>
                                                    <a:rPr lang="es-MX" sz="2400" i="1">
                                                      <a:latin typeface="Cambria Math" panose="02040503050406030204" pitchFamily="18" charset="0"/>
                                                    </a:rPr>
                                                    <m:t>𝑖</m:t>
                                                  </m:r>
                                                </m:sub>
                                              </m:sSub>
                                            </m:e>
                                          </m:nary>
                                        </m:e>
                                      </m:d>
                                    </m:e>
                                    <m:sup>
                                      <m:r>
                                        <a:rPr lang="es-MX" sz="2400">
                                          <a:latin typeface="Cambria Math" panose="02040503050406030204" pitchFamily="18" charset="0"/>
                                        </a:rPr>
                                        <m:t>2</m:t>
                                      </m:r>
                                    </m:sup>
                                  </m:sSup>
                                </m:num>
                                <m:den>
                                  <m:r>
                                    <a:rPr lang="es-MX" sz="2400" i="1">
                                      <a:latin typeface="Cambria Math" panose="02040503050406030204" pitchFamily="18" charset="0"/>
                                    </a:rPr>
                                    <m:t>𝑛</m:t>
                                  </m:r>
                                </m:den>
                              </m:f>
                            </m:e>
                          </m:nary>
                        </m:den>
                      </m:f>
                    </m:oMath>
                  </m:oMathPara>
                </a14:m>
                <a:endParaRPr lang="es-MX" sz="2400" dirty="0"/>
              </a:p>
            </p:txBody>
          </p:sp>
        </mc:Choice>
        <mc:Fallback xmlns="">
          <p:sp>
            <p:nvSpPr>
              <p:cNvPr id="4" name="Rectángulo 3"/>
              <p:cNvSpPr>
                <a:spLocks noRot="1" noChangeAspect="1" noMove="1" noResize="1" noEditPoints="1" noAdjustHandles="1" noChangeArrowheads="1" noChangeShapeType="1" noTextEdit="1"/>
              </p:cNvSpPr>
              <p:nvPr/>
            </p:nvSpPr>
            <p:spPr>
              <a:xfrm>
                <a:off x="2215571" y="2060848"/>
                <a:ext cx="4820935" cy="1546705"/>
              </a:xfrm>
              <a:prstGeom prst="rect">
                <a:avLst/>
              </a:prstGeom>
              <a:blipFill>
                <a:blip r:embed="rId3"/>
                <a:stretch>
                  <a:fillRect/>
                </a:stretch>
              </a:blipFill>
            </p:spPr>
            <p:txBody>
              <a:bodyPr/>
              <a:lstStyle/>
              <a:p>
                <a:r>
                  <a:rPr lang="es-MX">
                    <a:noFill/>
                  </a:rPr>
                  <a:t> </a:t>
                </a:r>
              </a:p>
            </p:txBody>
          </p:sp>
        </mc:Fallback>
      </mc:AlternateContent>
      <p:sp>
        <p:nvSpPr>
          <p:cNvPr id="7" name="CuadroTexto 6"/>
          <p:cNvSpPr txBox="1"/>
          <p:nvPr/>
        </p:nvSpPr>
        <p:spPr>
          <a:xfrm>
            <a:off x="827584" y="4077072"/>
            <a:ext cx="1512168" cy="369332"/>
          </a:xfrm>
          <a:prstGeom prst="rect">
            <a:avLst/>
          </a:prstGeom>
          <a:noFill/>
        </p:spPr>
        <p:txBody>
          <a:bodyPr wrap="square" rtlCol="0">
            <a:spAutoFit/>
          </a:bodyPr>
          <a:lstStyle/>
          <a:p>
            <a:r>
              <a:rPr lang="es-MX" dirty="0"/>
              <a:t>En donde</a:t>
            </a:r>
          </a:p>
        </p:txBody>
      </p:sp>
      <mc:AlternateContent xmlns:mc="http://schemas.openxmlformats.org/markup-compatibility/2006" xmlns:a14="http://schemas.microsoft.com/office/drawing/2010/main">
        <mc:Choice Requires="a14">
          <p:sp>
            <p:nvSpPr>
              <p:cNvPr id="8" name="Rectángulo 7"/>
              <p:cNvSpPr/>
              <p:nvPr/>
            </p:nvSpPr>
            <p:spPr>
              <a:xfrm>
                <a:off x="1403648" y="4653136"/>
                <a:ext cx="5976664" cy="694421"/>
              </a:xfrm>
              <a:prstGeom prst="rect">
                <a:avLst/>
              </a:prstGeom>
            </p:spPr>
            <p:txBody>
              <a:bodyPr wrap="square">
                <a:spAutoFit/>
              </a:bodyPr>
              <a:lstStyle/>
              <a:p>
                <a:pPr algn="ctr">
                  <a:lnSpc>
                    <a:spcPct val="115000"/>
                  </a:lnSpc>
                  <a:spcAft>
                    <a:spcPts val="1000"/>
                  </a:spcAft>
                </a:pPr>
                <a14:m>
                  <m:oMath xmlns:m="http://schemas.openxmlformats.org/officeDocument/2006/math">
                    <m:acc>
                      <m:accPr>
                        <m:chr m:val="̅"/>
                        <m:ctrlPr>
                          <a:rPr lang="es-MX" sz="2400" i="1">
                            <a:latin typeface="Cambria Math" panose="02040503050406030204" pitchFamily="18" charset="0"/>
                            <a:ea typeface="Times New Roman" panose="02020603050405020304" pitchFamily="18" charset="0"/>
                            <a:cs typeface="Times New Roman" panose="02020603050405020304" pitchFamily="18" charset="0"/>
                          </a:rPr>
                        </m:ctrlPr>
                      </m:acc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𝑦</m:t>
                        </m:r>
                      </m:e>
                    </m:acc>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𝑛</m:t>
                        </m:r>
                      </m:den>
                    </m:f>
                    <m:nary>
                      <m:naryPr>
                        <m:chr m:val="∑"/>
                        <m:limLoc m:val="undOv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𝑛</m:t>
                        </m:r>
                      </m:sup>
                      <m:e>
                        <m:sSub>
                          <m:sSubP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𝑦</m:t>
                            </m:r>
                          </m:e>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e>
                    </m:nary>
                  </m:oMath>
                </a14:m>
                <a:r>
                  <a:rPr lang="es-ES" sz="1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s-ES" sz="2400" dirty="0">
                    <a:effectLst/>
                    <a:latin typeface="Times New Roman" panose="02020603050405020304" pitchFamily="18" charset="0"/>
                    <a:ea typeface="Times New Roman" panose="02020603050405020304" pitchFamily="18" charset="0"/>
                    <a:cs typeface="Times New Roman" panose="02020603050405020304" pitchFamily="18" charset="0"/>
                  </a:rPr>
                  <a:t>y   </a:t>
                </a:r>
                <a14:m>
                  <m:oMath xmlns:m="http://schemas.openxmlformats.org/officeDocument/2006/math">
                    <m:acc>
                      <m:accPr>
                        <m:chr m:val="̅"/>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e>
                    </m:acc>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𝑛</m:t>
                        </m:r>
                      </m:den>
                    </m:f>
                    <m:nary>
                      <m:naryPr>
                        <m:chr m:val="∑"/>
                        <m:limLoc m:val="undOv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naryPr>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𝑖</m:t>
                        </m:r>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=1</m:t>
                        </m:r>
                      </m:sub>
                      <m:sup>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𝑛</m:t>
                        </m:r>
                      </m:sup>
                      <m:e>
                        <m:sSub>
                          <m:sSubPr>
                            <m:ctrlPr>
                              <a:rPr lang="es-MX" sz="24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𝑥</m:t>
                            </m:r>
                          </m:e>
                          <m:sub>
                            <m:r>
                              <a:rPr lang="es-ES" sz="2400" i="1">
                                <a:effectLst/>
                                <a:latin typeface="Cambria Math" panose="02040503050406030204" pitchFamily="18" charset="0"/>
                                <a:ea typeface="Times New Roman" panose="02020603050405020304" pitchFamily="18" charset="0"/>
                                <a:cs typeface="Times New Roman" panose="02020603050405020304" pitchFamily="18" charset="0"/>
                              </a:rPr>
                              <m:t>𝑖</m:t>
                            </m:r>
                          </m:sub>
                        </m:sSub>
                      </m:e>
                    </m:nary>
                  </m:oMath>
                </a14:m>
                <a:endParaRPr lang="es-MX" sz="2400" dirty="0">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8" name="Rectángulo 7"/>
              <p:cNvSpPr>
                <a:spLocks noRot="1" noChangeAspect="1" noMove="1" noResize="1" noEditPoints="1" noAdjustHandles="1" noChangeArrowheads="1" noChangeShapeType="1" noTextEdit="1"/>
              </p:cNvSpPr>
              <p:nvPr/>
            </p:nvSpPr>
            <p:spPr>
              <a:xfrm>
                <a:off x="1403648" y="4653136"/>
                <a:ext cx="5976664" cy="694421"/>
              </a:xfrm>
              <a:prstGeom prst="rect">
                <a:avLst/>
              </a:prstGeom>
              <a:blipFill>
                <a:blip r:embed="rId4"/>
                <a:stretch>
                  <a:fillRect b="-7018"/>
                </a:stretch>
              </a:blipFill>
            </p:spPr>
            <p:txBody>
              <a:bodyPr/>
              <a:lstStyle/>
              <a:p>
                <a:r>
                  <a:rPr lang="es-MX">
                    <a:noFill/>
                  </a:rPr>
                  <a:t> </a:t>
                </a:r>
              </a:p>
            </p:txBody>
          </p:sp>
        </mc:Fallback>
      </mc:AlternateContent>
    </p:spTree>
    <p:extLst>
      <p:ext uri="{BB962C8B-B14F-4D97-AF65-F5344CB8AC3E}">
        <p14:creationId xmlns:p14="http://schemas.microsoft.com/office/powerpoint/2010/main" val="3685045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251520" y="587314"/>
            <a:ext cx="4285679" cy="50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just">
              <a:lnSpc>
                <a:spcPct val="150000"/>
              </a:lnSpc>
            </a:pPr>
            <a:r>
              <a:rPr lang="es-ES_tradnl" sz="2400" b="1" dirty="0">
                <a:solidFill>
                  <a:srgbClr val="0070C0"/>
                </a:solidFill>
                <a:latin typeface="Times New Roman" pitchFamily="18" charset="0"/>
                <a:cs typeface="Times New Roman" pitchFamily="18" charset="0"/>
              </a:rPr>
              <a:t>Ejemplo 7</a:t>
            </a:r>
          </a:p>
          <a:p>
            <a:pPr algn="just">
              <a:lnSpc>
                <a:spcPct val="150000"/>
              </a:lnSpc>
            </a:pPr>
            <a:r>
              <a:rPr lang="es-ES_tradnl" sz="2400" b="1" dirty="0">
                <a:solidFill>
                  <a:srgbClr val="0070C0"/>
                </a:solidFill>
                <a:latin typeface="Times New Roman" pitchFamily="18" charset="0"/>
                <a:cs typeface="Times New Roman" pitchFamily="18" charset="0"/>
              </a:rPr>
              <a:t>En una fábrica de pintura se desea  investigar  la relación entre  la  velocidad  de  agitación X y  el  porcentaje  de impurezas  en  la  pintura Y.  Mediante  un  diseño  experimental  se obtienen los siguientes datos.</a:t>
            </a:r>
            <a:endParaRPr lang="es-ES_tradnl" sz="2400" b="1" dirty="0">
              <a:solidFill>
                <a:srgbClr val="0070C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1979568185"/>
              </p:ext>
            </p:extLst>
          </p:nvPr>
        </p:nvGraphicFramePr>
        <p:xfrm>
          <a:off x="5436096" y="749189"/>
          <a:ext cx="2498030" cy="4754562"/>
        </p:xfrm>
        <a:graphic>
          <a:graphicData uri="http://schemas.openxmlformats.org/drawingml/2006/table">
            <a:tbl>
              <a:tblPr/>
              <a:tblGrid>
                <a:gridCol w="1201886">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tblGrid>
              <a:tr h="365736">
                <a:tc>
                  <a:txBody>
                    <a:bodyPr/>
                    <a:lstStyle/>
                    <a:p>
                      <a:pPr>
                        <a:lnSpc>
                          <a:spcPct val="150000"/>
                        </a:lnSpc>
                        <a:spcBef>
                          <a:spcPts val="450"/>
                        </a:spcBef>
                        <a:spcAft>
                          <a:spcPts val="270"/>
                        </a:spcAft>
                        <a:tabLst>
                          <a:tab pos="-457200" algn="l"/>
                        </a:tabLst>
                      </a:pPr>
                      <a:r>
                        <a:rPr lang="en-US" sz="1600" b="1" spc="-15" dirty="0">
                          <a:solidFill>
                            <a:srgbClr val="0070C0"/>
                          </a:solidFill>
                          <a:latin typeface="Times New Roman"/>
                          <a:ea typeface="Times New Roman"/>
                          <a:cs typeface="Times New Roman"/>
                        </a:rPr>
                        <a:t>Velocidad</a:t>
                      </a:r>
                      <a:endParaRPr lang="es-ES" sz="1600" b="1" dirty="0">
                        <a:solidFill>
                          <a:srgbClr val="0070C0"/>
                        </a:solidFill>
                        <a:latin typeface="CG Times Bold"/>
                        <a:ea typeface="Times New Roman"/>
                        <a:cs typeface="Times New Roman"/>
                      </a:endParaRPr>
                    </a:p>
                  </a:txBody>
                  <a:tcPr marL="76199" marR="76199"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450"/>
                        </a:spcBef>
                        <a:spcAft>
                          <a:spcPts val="270"/>
                        </a:spcAft>
                        <a:tabLst>
                          <a:tab pos="-457200" algn="l"/>
                        </a:tabLst>
                      </a:pPr>
                      <a:r>
                        <a:rPr lang="en-US" sz="1600" b="1" spc="-15" dirty="0">
                          <a:solidFill>
                            <a:srgbClr val="0070C0"/>
                          </a:solidFill>
                          <a:latin typeface="Times New Roman"/>
                          <a:ea typeface="Times New Roman"/>
                          <a:cs typeface="Times New Roman"/>
                        </a:rPr>
                        <a:t>Impurezas</a:t>
                      </a:r>
                      <a:endParaRPr lang="es-ES" sz="1600" b="1" dirty="0">
                        <a:solidFill>
                          <a:srgbClr val="0070C0"/>
                        </a:solidFill>
                        <a:latin typeface="CG Times Bold"/>
                        <a:ea typeface="Times New Roman"/>
                        <a:cs typeface="Times New Roman"/>
                      </a:endParaRPr>
                    </a:p>
                  </a:txBody>
                  <a:tcPr marL="76199" marR="761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388826">
                <a:tc>
                  <a:txBody>
                    <a:bodyPr/>
                    <a:lstStyle/>
                    <a:p>
                      <a:pPr>
                        <a:lnSpc>
                          <a:spcPct val="150000"/>
                        </a:lnSpc>
                        <a:spcBef>
                          <a:spcPts val="450"/>
                        </a:spcBef>
                        <a:spcAft>
                          <a:spcPts val="0"/>
                        </a:spcAft>
                        <a:tabLst>
                          <a:tab pos="-457200" algn="l"/>
                        </a:tabLst>
                      </a:pPr>
                      <a:r>
                        <a:rPr lang="en-US" sz="1600" b="1" spc="-15" dirty="0">
                          <a:solidFill>
                            <a:srgbClr val="0070C0"/>
                          </a:solidFill>
                          <a:latin typeface="Times New Roman"/>
                          <a:ea typeface="Times New Roman"/>
                          <a:cs typeface="Times New Roman"/>
                        </a:rPr>
                        <a:t> 20</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22</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24</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26</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28</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30</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32</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34</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36</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38</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40</a:t>
                      </a:r>
                      <a:endParaRPr lang="es-ES" sz="1600" b="1" dirty="0">
                        <a:solidFill>
                          <a:srgbClr val="0070C0"/>
                        </a:solidFill>
                        <a:latin typeface="CG Times Bold"/>
                        <a:ea typeface="Times New Roman"/>
                        <a:cs typeface="Times New Roman"/>
                      </a:endParaRPr>
                    </a:p>
                    <a:p>
                      <a:pPr>
                        <a:lnSpc>
                          <a:spcPct val="150000"/>
                        </a:lnSpc>
                        <a:spcAft>
                          <a:spcPts val="270"/>
                        </a:spcAft>
                        <a:tabLst>
                          <a:tab pos="-457200" algn="l"/>
                        </a:tabLst>
                      </a:pPr>
                      <a:r>
                        <a:rPr lang="en-US" sz="1600" b="1" spc="-15" dirty="0">
                          <a:solidFill>
                            <a:srgbClr val="0070C0"/>
                          </a:solidFill>
                          <a:latin typeface="Times New Roman"/>
                          <a:ea typeface="Times New Roman"/>
                          <a:cs typeface="Times New Roman"/>
                        </a:rPr>
                        <a:t> 42</a:t>
                      </a:r>
                      <a:endParaRPr lang="es-ES" sz="1600" b="1" dirty="0">
                        <a:solidFill>
                          <a:srgbClr val="0070C0"/>
                        </a:solidFill>
                        <a:latin typeface="CG Times Bold"/>
                        <a:ea typeface="Times New Roman"/>
                        <a:cs typeface="Times New Roman"/>
                      </a:endParaRPr>
                    </a:p>
                  </a:txBody>
                  <a:tcPr marL="76199" marR="76199"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nSpc>
                          <a:spcPct val="150000"/>
                        </a:lnSpc>
                        <a:spcBef>
                          <a:spcPts val="450"/>
                        </a:spcBef>
                        <a:spcAft>
                          <a:spcPts val="0"/>
                        </a:spcAft>
                        <a:tabLst>
                          <a:tab pos="-457200" algn="l"/>
                        </a:tabLst>
                      </a:pPr>
                      <a:r>
                        <a:rPr lang="en-US" sz="1600" b="1" spc="-15" dirty="0">
                          <a:solidFill>
                            <a:srgbClr val="0070C0"/>
                          </a:solidFill>
                          <a:latin typeface="Times New Roman"/>
                          <a:ea typeface="Times New Roman"/>
                          <a:cs typeface="Times New Roman"/>
                        </a:rPr>
                        <a:t>  8.4</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9.5</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11.8</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10.4</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13.3</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14.8</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13.2</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14.7</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16.4</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16.5</a:t>
                      </a:r>
                      <a:endParaRPr lang="es-ES" sz="1600" b="1" dirty="0">
                        <a:solidFill>
                          <a:srgbClr val="0070C0"/>
                        </a:solidFill>
                        <a:latin typeface="CG Times Bold"/>
                        <a:ea typeface="Times New Roman"/>
                        <a:cs typeface="Times New Roman"/>
                      </a:endParaRPr>
                    </a:p>
                    <a:p>
                      <a:pPr>
                        <a:lnSpc>
                          <a:spcPct val="150000"/>
                        </a:lnSpc>
                        <a:spcAft>
                          <a:spcPts val="0"/>
                        </a:spcAft>
                        <a:tabLst>
                          <a:tab pos="-457200" algn="l"/>
                        </a:tabLst>
                      </a:pPr>
                      <a:r>
                        <a:rPr lang="en-US" sz="1600" b="1" spc="-15" dirty="0">
                          <a:solidFill>
                            <a:srgbClr val="0070C0"/>
                          </a:solidFill>
                          <a:latin typeface="Times New Roman"/>
                          <a:ea typeface="Times New Roman"/>
                          <a:cs typeface="Times New Roman"/>
                        </a:rPr>
                        <a:t> 18.9</a:t>
                      </a:r>
                      <a:endParaRPr lang="es-ES" sz="1600" b="1" dirty="0">
                        <a:solidFill>
                          <a:srgbClr val="0070C0"/>
                        </a:solidFill>
                        <a:latin typeface="CG Times Bold"/>
                        <a:ea typeface="Times New Roman"/>
                        <a:cs typeface="Times New Roman"/>
                      </a:endParaRPr>
                    </a:p>
                    <a:p>
                      <a:pPr>
                        <a:lnSpc>
                          <a:spcPct val="150000"/>
                        </a:lnSpc>
                        <a:spcAft>
                          <a:spcPts val="270"/>
                        </a:spcAft>
                        <a:tabLst>
                          <a:tab pos="-457200" algn="l"/>
                        </a:tabLst>
                      </a:pPr>
                      <a:r>
                        <a:rPr lang="en-US" sz="1600" b="1" spc="-15" dirty="0">
                          <a:solidFill>
                            <a:srgbClr val="0070C0"/>
                          </a:solidFill>
                          <a:latin typeface="Times New Roman"/>
                          <a:ea typeface="Times New Roman"/>
                          <a:cs typeface="Times New Roman"/>
                        </a:rPr>
                        <a:t> 18.5</a:t>
                      </a:r>
                      <a:endParaRPr lang="es-ES" sz="1600" b="1" dirty="0">
                        <a:solidFill>
                          <a:srgbClr val="0070C0"/>
                        </a:solidFill>
                        <a:latin typeface="CG Times Bold"/>
                        <a:ea typeface="Times New Roman"/>
                        <a:cs typeface="Times New Roman"/>
                      </a:endParaRPr>
                    </a:p>
                  </a:txBody>
                  <a:tcPr marL="76199" marR="76199"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2&quot;/&gt;&lt;property id=&quot;20307&quot; value=&quot;256&quot;/&gt;&lt;/object&gt;&lt;object type=&quot;3&quot; unique_id=&quot;10005&quot;&gt;&lt;property id=&quot;20148&quot; value=&quot;5&quot;/&gt;&lt;property id=&quot;20300&quot; value=&quot;Slide 3&quot;/&gt;&lt;property id=&quot;20307&quot; value=&quot;257&quot;/&gt;&lt;/object&gt;&lt;object type=&quot;3&quot; unique_id=&quot;10006&quot;&gt;&lt;property id=&quot;20148&quot; value=&quot;5&quot;/&gt;&lt;property id=&quot;20300&quot; value=&quot;Slide 4&quot;/&gt;&lt;property id=&quot;20307&quot; value=&quot;259&quot;/&gt;&lt;/object&gt;&lt;object type=&quot;3&quot; unique_id=&quot;10007&quot;&gt;&lt;property id=&quot;20148&quot; value=&quot;5&quot;/&gt;&lt;property id=&quot;20300&quot; value=&quot;Slide 5&quot;/&gt;&lt;property id=&quot;20307&quot; value=&quot;260&quot;/&gt;&lt;/object&gt;&lt;object type=&quot;3&quot; unique_id=&quot;10008&quot;&gt;&lt;property id=&quot;20148&quot; value=&quot;5&quot;/&gt;&lt;property id=&quot;20300&quot; value=&quot;Slide 6&quot;/&gt;&lt;property id=&quot;20307&quot; value=&quot;261&quot;/&gt;&lt;/object&gt;&lt;object type=&quot;3&quot; unique_id=&quot;10042&quot;&gt;&lt;property id=&quot;20148&quot; value=&quot;5&quot;/&gt;&lt;property id=&quot;20300&quot; value=&quot;Slide 8&quot;/&gt;&lt;property id=&quot;20307&quot; value=&quot;263&quot;/&gt;&lt;/object&gt;&lt;object type=&quot;3&quot; unique_id=&quot;10088&quot;&gt;&lt;property id=&quot;20148&quot; value=&quot;5&quot;/&gt;&lt;property id=&quot;20300&quot; value=&quot;Slide 7&quot;/&gt;&lt;property id=&quot;20307&quot; value=&quot;264&quot;/&gt;&lt;/object&gt;&lt;object type=&quot;3&quot; unique_id=&quot;10089&quot;&gt;&lt;property id=&quot;20148&quot; value=&quot;5&quot;/&gt;&lt;property id=&quot;20300&quot; value=&quot;Slide 9&quot;/&gt;&lt;property id=&quot;20307&quot; value=&quot;265&quot;/&gt;&lt;/object&gt;&lt;object type=&quot;3&quot; unique_id=&quot;10090&quot;&gt;&lt;property id=&quot;20148&quot; value=&quot;5&quot;/&gt;&lt;property id=&quot;20300&quot; value=&quot;Slide 10&quot;/&gt;&lt;property id=&quot;20307&quot; value=&quot;266&quot;/&gt;&lt;/object&gt;&lt;object type=&quot;3&quot; unique_id=&quot;10102&quot;&gt;&lt;property id=&quot;20148&quot; value=&quot;5&quot;/&gt;&lt;property id=&quot;20300&quot; value=&quot;Slide 1&quot;/&gt;&lt;property id=&quot;20307&quot; value=&quot;267&quot;/&gt;&lt;/object&gt;&lt;/object&gt;&lt;/object&gt;&lt;/database&gt;"/>
  <p:tag name="SECTOMILLISECCONVERTED" val="1"/>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457</TotalTime>
  <Words>768</Words>
  <Application>Microsoft Macintosh PowerPoint</Application>
  <PresentationFormat>Presentación en pantalla (4:3)</PresentationFormat>
  <Paragraphs>141</Paragraphs>
  <Slides>12</Slides>
  <Notes>0</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12</vt:i4>
      </vt:variant>
    </vt:vector>
  </HeadingPairs>
  <TitlesOfParts>
    <vt:vector size="22" baseType="lpstr">
      <vt:lpstr>Arial</vt:lpstr>
      <vt:lpstr>Calibri</vt:lpstr>
      <vt:lpstr>Calibri Light</vt:lpstr>
      <vt:lpstr>Cambria Math</vt:lpstr>
      <vt:lpstr>CG Times Bold</vt:lpstr>
      <vt:lpstr>Courier New</vt:lpstr>
      <vt:lpstr>Times</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PORFIRIO</dc:creator>
  <cp:lastModifiedBy>PORFIRIO GTZ GLEZ</cp:lastModifiedBy>
  <cp:revision>31</cp:revision>
  <dcterms:created xsi:type="dcterms:W3CDTF">2008-06-01T21:30:37Z</dcterms:created>
  <dcterms:modified xsi:type="dcterms:W3CDTF">2019-12-01T18:30:32Z</dcterms:modified>
</cp:coreProperties>
</file>