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7" r:id="rId3"/>
    <p:sldId id="260" r:id="rId4"/>
    <p:sldId id="258" r:id="rId5"/>
    <p:sldId id="261" r:id="rId6"/>
    <p:sldId id="262" r:id="rId7"/>
    <p:sldId id="263" r:id="rId8"/>
  </p:sldIdLst>
  <p:sldSz cx="9144000" cy="6858000" type="screen4x3"/>
  <p:notesSz cx="6858000" cy="9144000"/>
  <p:custDataLst>
    <p:tags r:id="rId9"/>
  </p:custDataLst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33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C7D71E-0548-4DC9-9D2E-F236F5BD9309}" type="datetimeFigureOut">
              <a:rPr lang="es-MX" smtClean="0"/>
              <a:pPr>
                <a:defRPr/>
              </a:pPr>
              <a:t>20/05/2016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B2DB-59AF-4C78-A153-49A50D19C6C1}" type="slidenum">
              <a:rPr lang="es-MX" altLang="es-MX" smtClean="0"/>
              <a:pPr/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1089616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A28771-DBDB-4118-AEE0-6C301011EE84}" type="datetimeFigureOut">
              <a:rPr lang="es-MX" smtClean="0"/>
              <a:pPr>
                <a:defRPr/>
              </a:pPr>
              <a:t>20/05/2016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4C132-DF5A-4D58-BA7A-7B8BC31D82C3}" type="slidenum">
              <a:rPr lang="es-MX" altLang="es-MX" smtClean="0"/>
              <a:pPr/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1376008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EDA528-8894-4F4A-85BD-EE8CEAB46CD9}" type="datetimeFigureOut">
              <a:rPr lang="es-MX" smtClean="0"/>
              <a:pPr>
                <a:defRPr/>
              </a:pPr>
              <a:t>20/05/2016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3F9EF-1EA5-40E4-8D1F-38CF015250E1}" type="slidenum">
              <a:rPr lang="es-MX" altLang="es-MX" smtClean="0"/>
              <a:pPr/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3680513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8AEA27-0BA9-4F52-8BC5-BD1FCB502A6D}" type="datetimeFigureOut">
              <a:rPr lang="es-MX" smtClean="0"/>
              <a:pPr>
                <a:defRPr/>
              </a:pPr>
              <a:t>20/05/2016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B9E95-B99D-4516-B9AE-9C98B9890D59}" type="slidenum">
              <a:rPr lang="es-MX" altLang="es-MX" smtClean="0"/>
              <a:pPr/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62827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E2C47F-C4C9-4E4A-BC04-FF5C68722D78}" type="datetimeFigureOut">
              <a:rPr lang="es-MX" smtClean="0"/>
              <a:pPr>
                <a:defRPr/>
              </a:pPr>
              <a:t>20/05/2016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EECAF-3EBE-4879-9688-08B57EF99323}" type="slidenum">
              <a:rPr lang="es-MX" altLang="es-MX" smtClean="0"/>
              <a:pPr/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3307854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9437E4-50C9-478D-B38B-4B9066E3E162}" type="datetimeFigureOut">
              <a:rPr lang="es-MX" smtClean="0"/>
              <a:pPr>
                <a:defRPr/>
              </a:pPr>
              <a:t>20/05/2016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D1C45-D886-4E08-8E18-E3DF9B393771}" type="slidenum">
              <a:rPr lang="es-MX" altLang="es-MX" smtClean="0"/>
              <a:pPr/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3999985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89619E-40E2-4231-B41B-E4FE9838B08E}" type="datetimeFigureOut">
              <a:rPr lang="es-MX" smtClean="0"/>
              <a:pPr>
                <a:defRPr/>
              </a:pPr>
              <a:t>20/05/2016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891E-E109-4BCA-9236-33D0ED550C73}" type="slidenum">
              <a:rPr lang="es-MX" altLang="es-MX" smtClean="0"/>
              <a:pPr/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257527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54082E-61B9-4086-8F11-01318934164F}" type="datetimeFigureOut">
              <a:rPr lang="es-MX" smtClean="0"/>
              <a:pPr>
                <a:defRPr/>
              </a:pPr>
              <a:t>20/05/2016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698C0-D316-4830-9DD3-9937756B0A98}" type="slidenum">
              <a:rPr lang="es-MX" altLang="es-MX" smtClean="0"/>
              <a:pPr/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2800200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49198D-5ECA-4F61-B820-C4AED56F2B68}" type="datetimeFigureOut">
              <a:rPr lang="es-MX" smtClean="0"/>
              <a:pPr>
                <a:defRPr/>
              </a:pPr>
              <a:t>20/05/2016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EB5F8-5632-441E-B300-4A4020FEFADE}" type="slidenum">
              <a:rPr lang="es-MX" altLang="es-MX" smtClean="0"/>
              <a:pPr/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3636100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378D00-6286-4ED6-B12C-EF314D4D8A09}" type="datetimeFigureOut">
              <a:rPr lang="es-MX" smtClean="0"/>
              <a:pPr>
                <a:defRPr/>
              </a:pPr>
              <a:t>20/05/2016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9D29-985B-45E8-BC24-9D9DC65EF8D9}" type="slidenum">
              <a:rPr lang="es-MX" altLang="es-MX" smtClean="0"/>
              <a:pPr/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77047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087E10-16D4-4CD7-9DDC-A7886DB776BE}" type="datetimeFigureOut">
              <a:rPr lang="es-MX" smtClean="0"/>
              <a:pPr>
                <a:defRPr/>
              </a:pPr>
              <a:t>20/05/2016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9CB3C-CFCF-4A36-B977-E2ECBB2F312B}" type="slidenum">
              <a:rPr lang="es-MX" altLang="es-MX" smtClean="0"/>
              <a:pPr/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1840799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A54082E-61B9-4086-8F11-01318934164F}" type="datetimeFigureOut">
              <a:rPr lang="es-MX" smtClean="0"/>
              <a:pPr>
                <a:defRPr/>
              </a:pPr>
              <a:t>20/05/2016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698C0-D316-4830-9DD3-9937756B0A98}" type="slidenum">
              <a:rPr lang="es-MX" altLang="es-MX" smtClean="0"/>
              <a:pPr/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565112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99592" y="3068960"/>
            <a:ext cx="7416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srgbClr val="0070C0"/>
                </a:solidFill>
              </a:rPr>
              <a:t>REGRESION LINEAL MULTIPLE</a:t>
            </a:r>
          </a:p>
        </p:txBody>
      </p:sp>
    </p:spTree>
    <p:extLst>
      <p:ext uri="{BB962C8B-B14F-4D97-AF65-F5344CB8AC3E}">
        <p14:creationId xmlns:p14="http://schemas.microsoft.com/office/powerpoint/2010/main" val="617510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0" y="260648"/>
            <a:ext cx="8643938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-4572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tabLst>
                <a:tab pos="-4572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tabLst>
                <a:tab pos="-4572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tabLst>
                <a:tab pos="-4572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tabLst>
                <a:tab pos="-4572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s-ES_tradnl" altLang="es-MX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Regresión Lineal Múltiple</a:t>
            </a:r>
            <a:endParaRPr lang="es-ES" altLang="es-MX" sz="2400" dirty="0">
              <a:solidFill>
                <a:srgbClr val="0070C0"/>
              </a:solidFill>
            </a:endParaRPr>
          </a:p>
          <a:p>
            <a:pPr algn="just" eaLnBrk="0" hangingPunct="0">
              <a:lnSpc>
                <a:spcPct val="150000"/>
              </a:lnSpc>
            </a:pPr>
            <a:r>
              <a:rPr lang="es-ES" altLang="es-MX" sz="2200" b="1" dirty="0">
                <a:solidFill>
                  <a:srgbClr val="0070C0"/>
                </a:solidFill>
                <a:latin typeface="CG Times Bold"/>
                <a:cs typeface="Times New Roman" panose="02020603050405020304" pitchFamily="18" charset="0"/>
              </a:rPr>
              <a:t>En muchos problemas existen dos o más variables que están relacionadas y puede ser importante modelar y explorar esta relación. Por ejemplo, el rendimiento de una reacción química puede depender de la temperatura, presión y concentración del catalizador. En este caso se requiere al menos  un modelo de regresión con tres variables.</a:t>
            </a:r>
            <a:endParaRPr lang="es-ES" altLang="es-MX" sz="2200" b="1" dirty="0">
              <a:solidFill>
                <a:srgbClr val="0070C0"/>
              </a:solidFill>
            </a:endParaRPr>
          </a:p>
          <a:p>
            <a:pPr algn="just" eaLnBrk="0" hangingPunct="0">
              <a:lnSpc>
                <a:spcPct val="150000"/>
              </a:lnSpc>
            </a:pPr>
            <a:r>
              <a:rPr lang="es-ES" altLang="es-MX" sz="2200" b="1" dirty="0">
                <a:solidFill>
                  <a:srgbClr val="0070C0"/>
                </a:solidFill>
                <a:latin typeface="CG Times Bold"/>
                <a:cs typeface="Times New Roman" panose="02020603050405020304" pitchFamily="18" charset="0"/>
              </a:rPr>
              <a:t>	El problema general consiste en ajustar el modelo de primer orden</a:t>
            </a:r>
            <a:endParaRPr lang="es-ES" altLang="es-MX" sz="2200" b="1" dirty="0">
              <a:solidFill>
                <a:srgbClr val="0070C0"/>
              </a:solidFill>
            </a:endParaRPr>
          </a:p>
          <a:p>
            <a:pPr eaLnBrk="0" hangingPunct="0"/>
            <a:endParaRPr lang="es-ES" altLang="es-MX" sz="2400" b="1" dirty="0">
              <a:solidFill>
                <a:srgbClr val="0070C0"/>
              </a:solidFill>
            </a:endParaRPr>
          </a:p>
        </p:txBody>
      </p:sp>
      <p:graphicFrame>
        <p:nvGraphicFramePr>
          <p:cNvPr id="102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0927629"/>
              </p:ext>
            </p:extLst>
          </p:nvPr>
        </p:nvGraphicFramePr>
        <p:xfrm>
          <a:off x="3009900" y="5300663"/>
          <a:ext cx="3671888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cuación" r:id="rId3" imgW="2234880" imgH="291960" progId="Equation.3">
                  <p:embed/>
                </p:oleObj>
              </mc:Choice>
              <mc:Fallback>
                <p:oleObj name="Ecuación" r:id="rId3" imgW="2234880" imgH="29196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9900" y="5300663"/>
                        <a:ext cx="3671888" cy="484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0" y="790575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s-MX" altLang="es-MX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95536" y="692696"/>
            <a:ext cx="79928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>
              <a:lnSpc>
                <a:spcPct val="150000"/>
              </a:lnSpc>
            </a:pPr>
            <a:r>
              <a:rPr lang="es-ES" altLang="es-MX" sz="2400" b="1" dirty="0">
                <a:solidFill>
                  <a:srgbClr val="0070C0"/>
                </a:solidFill>
                <a:latin typeface="CG Times Bold"/>
                <a:cs typeface="Times New Roman" panose="02020603050405020304" pitchFamily="18" charset="0"/>
              </a:rPr>
              <a:t>El problema general consiste en ajustar el modelo de primer orden</a:t>
            </a:r>
            <a:endParaRPr lang="es-ES" altLang="es-MX" sz="2400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1259632" y="2132856"/>
                <a:ext cx="478515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24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s-MX" sz="24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MX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MX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𝜷</m:t>
                          </m:r>
                        </m:e>
                        <m:sub>
                          <m:r>
                            <a:rPr lang="es-MX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s-MX" sz="24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MX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MX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𝜷</m:t>
                          </m:r>
                        </m:e>
                        <m:sub>
                          <m:r>
                            <a:rPr lang="es-MX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s-MX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MX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s-MX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s-MX" sz="24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MX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MX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𝜷</m:t>
                          </m:r>
                        </m:e>
                        <m:sub>
                          <m:r>
                            <a:rPr lang="es-MX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s-MX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MX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s-MX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s-MX" sz="24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+…+</m:t>
                      </m:r>
                      <m:sSub>
                        <m:sSubPr>
                          <m:ctrlPr>
                            <a:rPr lang="es-MX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MX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𝜷</m:t>
                          </m:r>
                        </m:e>
                        <m:sub>
                          <m:r>
                            <a:rPr lang="es-MX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sub>
                      </m:sSub>
                      <m:sSub>
                        <m:sSubPr>
                          <m:ctrlPr>
                            <a:rPr lang="es-MX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MX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s-MX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sub>
                      </m:sSub>
                    </m:oMath>
                  </m:oMathPara>
                </a14:m>
                <a:endParaRPr lang="es-MX" sz="2400" b="1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2132856"/>
                <a:ext cx="4785156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1019" r="-255" b="-38333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ángulo 5"/>
          <p:cNvSpPr/>
          <p:nvPr/>
        </p:nvSpPr>
        <p:spPr>
          <a:xfrm>
            <a:off x="395536" y="2967335"/>
            <a:ext cx="64624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>
              <a:lnSpc>
                <a:spcPct val="150000"/>
              </a:lnSpc>
            </a:pPr>
            <a:r>
              <a:rPr lang="es-ES" altLang="es-MX" sz="2400" b="1" dirty="0">
                <a:solidFill>
                  <a:srgbClr val="0070C0"/>
                </a:solidFill>
                <a:latin typeface="CG Times Bold"/>
                <a:cs typeface="Times New Roman" panose="02020603050405020304" pitchFamily="18" charset="0"/>
              </a:rPr>
              <a:t>O en ajustar el modelo de segundo orden</a:t>
            </a:r>
            <a:endParaRPr lang="es-ES" altLang="es-MX" sz="2400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611560" y="4104887"/>
                <a:ext cx="723890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2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s-MX" sz="2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MX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MX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𝜷</m:t>
                          </m:r>
                        </m:e>
                        <m:sub>
                          <m:r>
                            <a:rPr lang="es-MX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s-MX" sz="2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MX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MX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𝜷</m:t>
                          </m:r>
                        </m:e>
                        <m:sub>
                          <m:r>
                            <a:rPr lang="es-MX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s-MX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MX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s-MX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s-MX" sz="2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MX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MX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𝜷</m:t>
                          </m:r>
                        </m:e>
                        <m:sub>
                          <m:r>
                            <a:rPr lang="es-MX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s-MX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MX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s-MX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s-MX" sz="2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MX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MX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𝜷</m:t>
                          </m:r>
                        </m:e>
                        <m:sub>
                          <m:r>
                            <a:rPr lang="es-MX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sSub>
                        <m:sSubPr>
                          <m:ctrlPr>
                            <a:rPr lang="es-MX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MX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s-MX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s-MX" sz="2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MX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MX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𝜷</m:t>
                          </m:r>
                        </m:e>
                        <m:sub>
                          <m:r>
                            <a:rPr lang="es-MX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es-MX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s-MX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MX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s-MX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s-MX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MX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s-MX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s-MX" sz="2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MX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MX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𝜷</m:t>
                          </m:r>
                        </m:e>
                        <m:sub>
                          <m:r>
                            <a:rPr lang="es-MX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𝟏𝟑</m:t>
                          </m:r>
                        </m:sub>
                      </m:sSub>
                      <m:sSub>
                        <m:sSubPr>
                          <m:ctrlPr>
                            <a:rPr lang="es-MX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MX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s-MX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s-MX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MX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s-MX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s-MX" sz="2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MX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MX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𝜷</m:t>
                          </m:r>
                        </m:e>
                        <m:sub>
                          <m:r>
                            <a:rPr lang="es-MX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𝟐𝟑</m:t>
                          </m:r>
                        </m:sub>
                      </m:sSub>
                      <m:sSub>
                        <m:sSubPr>
                          <m:ctrlPr>
                            <a:rPr lang="es-MX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MX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s-MX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s-MX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MX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s-MX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es-MX" sz="2000" b="1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4104887"/>
                <a:ext cx="7238905" cy="307777"/>
              </a:xfrm>
              <a:prstGeom prst="rect">
                <a:avLst/>
              </a:prstGeom>
              <a:blipFill rotWithShape="0">
                <a:blip r:embed="rId3"/>
                <a:stretch>
                  <a:fillRect l="-337" b="-37255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8821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051" name="Rectangle 4"/>
              <p:cNvSpPr>
                <a:spLocks noChangeArrowheads="1"/>
              </p:cNvSpPr>
              <p:nvPr/>
            </p:nvSpPr>
            <p:spPr bwMode="auto">
              <a:xfrm>
                <a:off x="285750" y="455695"/>
                <a:ext cx="8643938" cy="27668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just"/>
                <a:r>
                  <a:rPr lang="es-ES" altLang="es-MX" sz="24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Ejemplo 12. </a:t>
                </a:r>
              </a:p>
              <a:p>
                <a:pPr algn="just" eaLnBrk="0" hangingPunct="0"/>
                <a:r>
                  <a:rPr lang="es-ES" altLang="es-MX" sz="24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Un ingeniero químico se encuentra investigando el rendimiento de un proceso, del cual le interesan tres variables: temperatura, presión y concentración porcentual. Cada variable puede estudiarse a dos niveles, bajo y alto, y el ingeniero decide correr un diseño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ES" altLang="es-MX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s-MX" altLang="es-MX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e>
                      <m:sup>
                        <m:r>
                          <a:rPr lang="es-MX" altLang="es-MX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s-ES" altLang="es-MX" sz="24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con estas tres variables. El experimento y los rendimientos resultantes se muestran en la siguiente tabla, </a:t>
                </a:r>
              </a:p>
            </p:txBody>
          </p:sp>
        </mc:Choice>
        <mc:Fallback>
          <p:sp>
            <p:nvSpPr>
              <p:cNvPr id="2051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5750" y="455695"/>
                <a:ext cx="8643938" cy="2766848"/>
              </a:xfrm>
              <a:prstGeom prst="rect">
                <a:avLst/>
              </a:prstGeom>
              <a:blipFill>
                <a:blip r:embed="rId2"/>
                <a:stretch>
                  <a:fillRect l="-1128" r="-1058" b="-330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s-MX" altLang="es-MX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6309370"/>
              </p:ext>
            </p:extLst>
          </p:nvPr>
        </p:nvGraphicFramePr>
        <p:xfrm>
          <a:off x="285749" y="3222543"/>
          <a:ext cx="8643939" cy="30922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46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60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42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374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7630"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X1=TEMPERATURA </a:t>
                      </a:r>
                      <a:endParaRPr lang="es-MX" sz="2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X2=PRESION</a:t>
                      </a:r>
                      <a:endParaRPr lang="es-MX" sz="2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X3=CONCENTRACION</a:t>
                      </a:r>
                      <a:endParaRPr lang="es-MX" sz="2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Y=RENDIMIENTO</a:t>
                      </a:r>
                      <a:endParaRPr lang="es-MX" sz="2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690"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50</a:t>
                      </a:r>
                      <a:endParaRPr lang="es-MX" sz="2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100</a:t>
                      </a:r>
                      <a:endParaRPr lang="es-MX" sz="2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b="1" u="none" strike="noStrike">
                          <a:solidFill>
                            <a:srgbClr val="0070C0"/>
                          </a:solidFill>
                          <a:effectLst/>
                        </a:rPr>
                        <a:t>10</a:t>
                      </a:r>
                      <a:endParaRPr lang="es-MX" sz="2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b="1" u="none" strike="noStrike">
                          <a:solidFill>
                            <a:srgbClr val="0070C0"/>
                          </a:solidFill>
                          <a:effectLst/>
                        </a:rPr>
                        <a:t>32</a:t>
                      </a:r>
                      <a:endParaRPr lang="es-MX" sz="2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690"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b="1" u="none" strike="noStrike">
                          <a:solidFill>
                            <a:srgbClr val="0070C0"/>
                          </a:solidFill>
                          <a:effectLst/>
                        </a:rPr>
                        <a:t>50</a:t>
                      </a:r>
                      <a:endParaRPr lang="es-MX" sz="2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100</a:t>
                      </a:r>
                      <a:endParaRPr lang="es-MX" sz="2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20</a:t>
                      </a:r>
                      <a:endParaRPr lang="es-MX" sz="2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b="1" u="none" strike="noStrike">
                          <a:solidFill>
                            <a:srgbClr val="0070C0"/>
                          </a:solidFill>
                          <a:effectLst/>
                        </a:rPr>
                        <a:t>36</a:t>
                      </a:r>
                      <a:endParaRPr lang="es-MX" sz="2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690"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b="1" u="none" strike="noStrike">
                          <a:solidFill>
                            <a:srgbClr val="0070C0"/>
                          </a:solidFill>
                          <a:effectLst/>
                        </a:rPr>
                        <a:t>50</a:t>
                      </a:r>
                      <a:endParaRPr lang="es-MX" sz="2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b="1" u="none" strike="noStrike">
                          <a:solidFill>
                            <a:srgbClr val="0070C0"/>
                          </a:solidFill>
                          <a:effectLst/>
                        </a:rPr>
                        <a:t>200</a:t>
                      </a:r>
                      <a:endParaRPr lang="es-MX" sz="2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10</a:t>
                      </a:r>
                      <a:endParaRPr lang="es-MX" sz="2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b="1" u="none" strike="noStrike">
                          <a:solidFill>
                            <a:srgbClr val="0070C0"/>
                          </a:solidFill>
                          <a:effectLst/>
                        </a:rPr>
                        <a:t>57</a:t>
                      </a:r>
                      <a:endParaRPr lang="es-MX" sz="2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690"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b="1" u="none" strike="noStrike">
                          <a:solidFill>
                            <a:srgbClr val="0070C0"/>
                          </a:solidFill>
                          <a:effectLst/>
                        </a:rPr>
                        <a:t>100</a:t>
                      </a:r>
                      <a:endParaRPr lang="es-MX" sz="2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b="1" u="none" strike="noStrike">
                          <a:solidFill>
                            <a:srgbClr val="0070C0"/>
                          </a:solidFill>
                          <a:effectLst/>
                        </a:rPr>
                        <a:t>100</a:t>
                      </a:r>
                      <a:endParaRPr lang="es-MX" sz="2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10</a:t>
                      </a:r>
                      <a:endParaRPr lang="es-MX" sz="2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b="1" u="none" strike="noStrike">
                          <a:solidFill>
                            <a:srgbClr val="0070C0"/>
                          </a:solidFill>
                          <a:effectLst/>
                        </a:rPr>
                        <a:t>46</a:t>
                      </a:r>
                      <a:endParaRPr lang="es-MX" sz="2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690"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b="1" u="none" strike="noStrike">
                          <a:solidFill>
                            <a:srgbClr val="0070C0"/>
                          </a:solidFill>
                          <a:effectLst/>
                        </a:rPr>
                        <a:t>100</a:t>
                      </a:r>
                      <a:endParaRPr lang="es-MX" sz="2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b="1" u="none" strike="noStrike">
                          <a:solidFill>
                            <a:srgbClr val="0070C0"/>
                          </a:solidFill>
                          <a:effectLst/>
                        </a:rPr>
                        <a:t>200</a:t>
                      </a:r>
                      <a:endParaRPr lang="es-MX" sz="2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10</a:t>
                      </a:r>
                      <a:endParaRPr lang="es-MX" sz="2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65</a:t>
                      </a:r>
                      <a:endParaRPr lang="es-MX" sz="2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690"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b="1" u="none" strike="noStrike">
                          <a:solidFill>
                            <a:srgbClr val="0070C0"/>
                          </a:solidFill>
                          <a:effectLst/>
                        </a:rPr>
                        <a:t>50</a:t>
                      </a:r>
                      <a:endParaRPr lang="es-MX" sz="2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b="1" u="none" strike="noStrike">
                          <a:solidFill>
                            <a:srgbClr val="0070C0"/>
                          </a:solidFill>
                          <a:effectLst/>
                        </a:rPr>
                        <a:t>200</a:t>
                      </a:r>
                      <a:endParaRPr lang="es-MX" sz="2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b="1" u="none" strike="noStrike">
                          <a:solidFill>
                            <a:srgbClr val="0070C0"/>
                          </a:solidFill>
                          <a:effectLst/>
                        </a:rPr>
                        <a:t>20</a:t>
                      </a:r>
                      <a:endParaRPr lang="es-MX" sz="2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57</a:t>
                      </a:r>
                      <a:endParaRPr lang="es-MX" sz="2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690"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b="1" u="none" strike="noStrike">
                          <a:solidFill>
                            <a:srgbClr val="0070C0"/>
                          </a:solidFill>
                          <a:effectLst/>
                        </a:rPr>
                        <a:t>100</a:t>
                      </a:r>
                      <a:endParaRPr lang="es-MX" sz="2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b="1" u="none" strike="noStrike">
                          <a:solidFill>
                            <a:srgbClr val="0070C0"/>
                          </a:solidFill>
                          <a:effectLst/>
                        </a:rPr>
                        <a:t>100</a:t>
                      </a:r>
                      <a:endParaRPr lang="es-MX" sz="2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b="1" u="none" strike="noStrike">
                          <a:solidFill>
                            <a:srgbClr val="0070C0"/>
                          </a:solidFill>
                          <a:effectLst/>
                        </a:rPr>
                        <a:t>20</a:t>
                      </a:r>
                      <a:endParaRPr lang="es-MX" sz="2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48</a:t>
                      </a:r>
                      <a:endParaRPr lang="es-MX" sz="2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3690"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b="1" u="none" strike="noStrike">
                          <a:solidFill>
                            <a:srgbClr val="0070C0"/>
                          </a:solidFill>
                          <a:effectLst/>
                        </a:rPr>
                        <a:t>100</a:t>
                      </a:r>
                      <a:endParaRPr lang="es-MX" sz="2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b="1" u="none" strike="noStrike">
                          <a:solidFill>
                            <a:srgbClr val="0070C0"/>
                          </a:solidFill>
                          <a:effectLst/>
                        </a:rPr>
                        <a:t>200</a:t>
                      </a:r>
                      <a:endParaRPr lang="es-MX" sz="2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b="1" u="none" strike="noStrike">
                          <a:solidFill>
                            <a:srgbClr val="0070C0"/>
                          </a:solidFill>
                          <a:effectLst/>
                        </a:rPr>
                        <a:t>20</a:t>
                      </a:r>
                      <a:endParaRPr lang="es-MX" sz="20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68</a:t>
                      </a:r>
                      <a:endParaRPr lang="es-MX" sz="2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55576" y="404664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rgbClr val="0070C0"/>
                </a:solidFill>
              </a:rPr>
              <a:t>ANALISIS CON TODAS LAS VARIABLES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4277128"/>
              </p:ext>
            </p:extLst>
          </p:nvPr>
        </p:nvGraphicFramePr>
        <p:xfrm>
          <a:off x="395536" y="980728"/>
          <a:ext cx="7848873" cy="22802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030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4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37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37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37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Error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Estadístico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Parámetro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Estimación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Estándar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T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Valor-P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CONSTANTE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-11.125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10.2888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-1.08127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0.4752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TEMPERATURA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0.315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0.108972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2.89064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0.212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PRESION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0.2875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0.0544862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5.27656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0.1192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CONCENTRACION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0.375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0.544862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0.688247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0.6162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TEMPERATURA*PRESION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-0.0007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0.0005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-1.4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0.3949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TEMPERATURA*CONCENTRACION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0.001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0.005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0.2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0.8743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PRESION*CONCENTRACION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-0.0015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0.0025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-0.6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0.656</a:t>
                      </a:r>
                      <a:endParaRPr lang="es-MX" sz="16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1684624"/>
              </p:ext>
            </p:extLst>
          </p:nvPr>
        </p:nvGraphicFramePr>
        <p:xfrm>
          <a:off x="323528" y="3501008"/>
          <a:ext cx="7920881" cy="14097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80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3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4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39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39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Fuente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Suma de Cuadrados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Gl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Cuadrado Medio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Razón-F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Valor-P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Modelo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1173.75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6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195.625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62.6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0.0952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Residuo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3.125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1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3.125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Total (Corr.)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1176.88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7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es-MX" sz="18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ángulo 4"/>
          <p:cNvSpPr/>
          <p:nvPr/>
        </p:nvSpPr>
        <p:spPr>
          <a:xfrm>
            <a:off x="539552" y="5085184"/>
            <a:ext cx="66967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>
                <a:solidFill>
                  <a:srgbClr val="0070C0"/>
                </a:solidFill>
                <a:latin typeface="Times New Roman" panose="02020603050405020304" pitchFamily="18" charset="0"/>
              </a:rPr>
              <a:t>R-cuadrada = 99.7345 porciento</a:t>
            </a:r>
          </a:p>
          <a:p>
            <a:r>
              <a:rPr lang="es-MX" b="1" dirty="0">
                <a:solidFill>
                  <a:srgbClr val="0070C0"/>
                </a:solidFill>
                <a:latin typeface="Times New Roman" panose="02020603050405020304" pitchFamily="18" charset="0"/>
              </a:rPr>
              <a:t>R-cuadrado (ajustado para </a:t>
            </a:r>
            <a:r>
              <a:rPr lang="es-MX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g.l</a:t>
            </a:r>
            <a:r>
              <a:rPr lang="es-MX" b="1" dirty="0">
                <a:solidFill>
                  <a:srgbClr val="0070C0"/>
                </a:solidFill>
                <a:latin typeface="Times New Roman" panose="02020603050405020304" pitchFamily="18" charset="0"/>
              </a:rPr>
              <a:t>.) = 98.1413 porciento</a:t>
            </a:r>
            <a:endParaRPr lang="es-MX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744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67544" y="548680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rgbClr val="0070C0"/>
                </a:solidFill>
              </a:rPr>
              <a:t>METODO  AGREGANDO VARIABLES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7300897"/>
              </p:ext>
            </p:extLst>
          </p:nvPr>
        </p:nvGraphicFramePr>
        <p:xfrm>
          <a:off x="467544" y="1196752"/>
          <a:ext cx="7704856" cy="14192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7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49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es-MX" sz="18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Error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Estadístico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Parámetro</a:t>
                      </a:r>
                      <a:endParaRPr lang="es-MX" sz="18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Estimación</a:t>
                      </a:r>
                      <a:endParaRPr lang="es-MX" sz="18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Estándar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T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Valor-P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CONSTANTE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2.375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3.13</a:t>
                      </a:r>
                      <a:endParaRPr lang="es-MX" sz="18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0.758787</a:t>
                      </a:r>
                      <a:endParaRPr lang="es-MX" sz="18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0.4822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TEMPERATURA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0.225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0.0287228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7.83349</a:t>
                      </a:r>
                      <a:endParaRPr lang="es-MX" sz="18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0.0005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PRESION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0.2125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0.0143614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14.7966</a:t>
                      </a:r>
                      <a:endParaRPr lang="es-MX" sz="18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0.0000</a:t>
                      </a:r>
                      <a:endParaRPr lang="es-MX" sz="18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0841881"/>
              </p:ext>
            </p:extLst>
          </p:nvPr>
        </p:nvGraphicFramePr>
        <p:xfrm>
          <a:off x="395536" y="2924944"/>
          <a:ext cx="7776862" cy="14097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21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53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49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96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73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73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Fuente</a:t>
                      </a:r>
                      <a:endParaRPr lang="es-MX" sz="18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Suma de Cuadrados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Gl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Cuadrado Medio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Razón-F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Valor-P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Modelo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1156.25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2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578.125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140.15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0.0000</a:t>
                      </a:r>
                      <a:endParaRPr lang="es-MX" sz="18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Residuo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20.625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5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4.125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Total (Corr.)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1176.88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7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u="none" strike="noStrike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es-MX" sz="18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es-MX" sz="18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83138"/>
              </p:ext>
            </p:extLst>
          </p:nvPr>
        </p:nvGraphicFramePr>
        <p:xfrm>
          <a:off x="467544" y="4653136"/>
          <a:ext cx="5040560" cy="5067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804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0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R-cuadrada = 98.2475 porciento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R-cuadrado (ajustado para </a:t>
                      </a:r>
                      <a:r>
                        <a:rPr lang="es-MX" sz="1600" b="1" u="none" strike="noStrike" dirty="0" err="1">
                          <a:solidFill>
                            <a:srgbClr val="0070C0"/>
                          </a:solidFill>
                          <a:effectLst/>
                        </a:rPr>
                        <a:t>g.l</a:t>
                      </a:r>
                      <a:r>
                        <a:rPr lang="es-MX" sz="16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.) = 97.5465 porciento</a:t>
                      </a:r>
                      <a:endParaRPr lang="es-MX" sz="16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215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259632" y="620688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rgbClr val="0070C0"/>
                </a:solidFill>
              </a:rPr>
              <a:t>METODO QUITANDO VARIABLES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7393973"/>
              </p:ext>
            </p:extLst>
          </p:nvPr>
        </p:nvGraphicFramePr>
        <p:xfrm>
          <a:off x="323528" y="1196752"/>
          <a:ext cx="8280920" cy="17735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68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37769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Error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Estadístico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657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Parámetro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Estimación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Estándar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T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Valor-P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7769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CONSTANTE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-8.875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4.45755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-1.991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0.1405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7769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TEMPERATURA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0.33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0.0540062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6.11041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0.0088</a:t>
                      </a:r>
                      <a:endParaRPr lang="es-MX" sz="16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7769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PRESION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0.265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0.0270031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9.81369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0.0022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7769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CONCENTRACION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0.225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0.0853913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2.63493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0.078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9657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TEMPERATURA*PRESION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-0.0007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0.00034157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-2.04939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0.1328</a:t>
                      </a:r>
                      <a:endParaRPr lang="es-MX" sz="16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5828775"/>
              </p:ext>
            </p:extLst>
          </p:nvPr>
        </p:nvGraphicFramePr>
        <p:xfrm>
          <a:off x="395536" y="3284984"/>
          <a:ext cx="8280918" cy="13681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027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54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54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54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54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1042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Fuente</a:t>
                      </a:r>
                      <a:endParaRPr lang="es-MX" sz="16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Suma de Cuadrados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Gl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Cuadrado Medio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Razón-F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Valor-P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703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Modelo</a:t>
                      </a:r>
                      <a:endParaRPr lang="es-MX" sz="16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1172.5</a:t>
                      </a:r>
                      <a:endParaRPr lang="es-MX" sz="16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4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293.125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201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0.0006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703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Residuo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4.375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3</a:t>
                      </a:r>
                      <a:endParaRPr lang="es-MX" sz="16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1.45833</a:t>
                      </a:r>
                      <a:endParaRPr lang="es-MX" sz="16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es-MX" sz="16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703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Total (Corr.)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1176.88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7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es-MX" sz="16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es-MX" sz="16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endParaRPr lang="es-MX" sz="16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Rectángulo 5"/>
          <p:cNvSpPr/>
          <p:nvPr/>
        </p:nvSpPr>
        <p:spPr>
          <a:xfrm>
            <a:off x="467544" y="4725144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>
                <a:solidFill>
                  <a:srgbClr val="0070C0"/>
                </a:solidFill>
                <a:latin typeface="Times New Roman" panose="02020603050405020304" pitchFamily="18" charset="0"/>
              </a:rPr>
              <a:t>R-cuadrada = 99.6283 porciento</a:t>
            </a:r>
          </a:p>
          <a:p>
            <a:r>
              <a:rPr lang="es-MX" b="1" dirty="0">
                <a:solidFill>
                  <a:srgbClr val="0070C0"/>
                </a:solidFill>
                <a:latin typeface="Times New Roman" panose="02020603050405020304" pitchFamily="18" charset="0"/>
              </a:rPr>
              <a:t>R-cuadrado (ajustado para </a:t>
            </a:r>
            <a:r>
              <a:rPr lang="es-MX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g.l</a:t>
            </a:r>
            <a:r>
              <a:rPr lang="es-MX" b="1" dirty="0">
                <a:solidFill>
                  <a:srgbClr val="0070C0"/>
                </a:solidFill>
                <a:latin typeface="Times New Roman" panose="02020603050405020304" pitchFamily="18" charset="0"/>
              </a:rPr>
              <a:t>.) = 99.1326 porciento</a:t>
            </a:r>
          </a:p>
        </p:txBody>
      </p:sp>
    </p:spTree>
    <p:extLst>
      <p:ext uri="{BB962C8B-B14F-4D97-AF65-F5344CB8AC3E}">
        <p14:creationId xmlns:p14="http://schemas.microsoft.com/office/powerpoint/2010/main" val="181372184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2&quot;/&gt;&lt;property id=&quot;20307&quot; value=&quot;257&quot;/&gt;&lt;/object&gt;&lt;object type=&quot;3&quot; unique_id=&quot;10005&quot;&gt;&lt;property id=&quot;20148&quot; value=&quot;5&quot;/&gt;&lt;property id=&quot;20300&quot; value=&quot;Slide 3&quot;/&gt;&lt;property id=&quot;20307&quot; value=&quot;260&quot;/&gt;&lt;/object&gt;&lt;object type=&quot;3&quot; unique_id=&quot;10006&quot;&gt;&lt;property id=&quot;20148&quot; value=&quot;5&quot;/&gt;&lt;property id=&quot;20300&quot; value=&quot;Slide 4&quot;/&gt;&lt;property id=&quot;20307&quot; value=&quot;258&quot;/&gt;&lt;/object&gt;&lt;object type=&quot;3&quot; unique_id=&quot;10050&quot;&gt;&lt;property id=&quot;20148&quot; value=&quot;5&quot;/&gt;&lt;property id=&quot;20300&quot; value=&quot;Slide 5&quot;/&gt;&lt;property id=&quot;20307&quot; value=&quot;261&quot;/&gt;&lt;/object&gt;&lt;object type=&quot;3&quot; unique_id=&quot;10069&quot;&gt;&lt;property id=&quot;20148&quot; value=&quot;5&quot;/&gt;&lt;property id=&quot;20300&quot; value=&quot;Slide 1&quot;/&gt;&lt;property id=&quot;20307&quot; value=&quot;264&quot;/&gt;&lt;/object&gt;&lt;object type=&quot;3&quot; unique_id=&quot;10070&quot;&gt;&lt;property id=&quot;20148&quot; value=&quot;5&quot;/&gt;&lt;property id=&quot;20300&quot; value=&quot;Slide 6&quot;/&gt;&lt;property id=&quot;20307&quot; value=&quot;262&quot;/&gt;&lt;/object&gt;&lt;object type=&quot;3&quot; unique_id=&quot;10071&quot;&gt;&lt;property id=&quot;20148&quot; value=&quot;5&quot;/&gt;&lt;property id=&quot;20300&quot; value=&quot;Slide 7&quot;/&gt;&lt;property id=&quot;20307&quot; value=&quot;263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</TotalTime>
  <Words>405</Words>
  <Application>Microsoft Office PowerPoint</Application>
  <PresentationFormat>Presentación en pantalla (4:3)</PresentationFormat>
  <Paragraphs>233</Paragraphs>
  <Slides>7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CG Times Bold</vt:lpstr>
      <vt:lpstr>Times New Roman</vt:lpstr>
      <vt:lpstr>Tema de Office</vt:lpstr>
      <vt:lpstr>Ecuación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PORFIRIO</dc:creator>
  <cp:lastModifiedBy>PORFIRIO GTZ GLEZ</cp:lastModifiedBy>
  <cp:revision>14</cp:revision>
  <dcterms:created xsi:type="dcterms:W3CDTF">2010-07-03T04:04:57Z</dcterms:created>
  <dcterms:modified xsi:type="dcterms:W3CDTF">2016-05-20T18:01:32Z</dcterms:modified>
</cp:coreProperties>
</file>